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3"/>
  </p:sldMasterIdLst>
  <p:notesMasterIdLst>
    <p:notesMasterId r:id="rId24"/>
  </p:notesMasterIdLst>
  <p:sldIdLst>
    <p:sldId id="256" r:id="rId4"/>
    <p:sldId id="285" r:id="rId5"/>
    <p:sldId id="283" r:id="rId6"/>
    <p:sldId id="286" r:id="rId7"/>
    <p:sldId id="267" r:id="rId8"/>
    <p:sldId id="266" r:id="rId9"/>
    <p:sldId id="268" r:id="rId10"/>
    <p:sldId id="287" r:id="rId11"/>
    <p:sldId id="284" r:id="rId12"/>
    <p:sldId id="291" r:id="rId13"/>
    <p:sldId id="263" r:id="rId14"/>
    <p:sldId id="289" r:id="rId15"/>
    <p:sldId id="290" r:id="rId16"/>
    <p:sldId id="279" r:id="rId17"/>
    <p:sldId id="272" r:id="rId18"/>
    <p:sldId id="280" r:id="rId19"/>
    <p:sldId id="274" r:id="rId20"/>
    <p:sldId id="281" r:id="rId21"/>
    <p:sldId id="28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6F1"/>
    <a:srgbClr val="BFEEB9"/>
    <a:srgbClr val="F0BBBC"/>
    <a:srgbClr val="F1EDC2"/>
    <a:srgbClr val="EAE98B"/>
    <a:srgbClr val="DE430F"/>
    <a:srgbClr val="F3F706"/>
    <a:srgbClr val="FFFC00"/>
    <a:srgbClr val="D50000"/>
    <a:srgbClr val="008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1A045-1C10-2C44-A638-F25430A52FA1}" v="3" dt="2024-09-20T16:00:59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7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2E136-5CF8-4838-9C5A-B0AA68AB08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BEF478-69C3-4323-BA00-E52A8549E422}">
      <dgm:prSet/>
      <dgm:spPr/>
      <dgm:t>
        <a:bodyPr/>
        <a:lstStyle/>
        <a:p>
          <a:r>
            <a:rPr lang="en-US"/>
            <a:t>The preventative health agenda in the UK</a:t>
          </a:r>
        </a:p>
      </dgm:t>
    </dgm:pt>
    <dgm:pt modelId="{EC847799-DB64-4D8E-85AF-46C32492B288}" type="parTrans" cxnId="{B6700C0A-CEE9-42AB-AC6D-BFD051DB44A2}">
      <dgm:prSet/>
      <dgm:spPr/>
      <dgm:t>
        <a:bodyPr/>
        <a:lstStyle/>
        <a:p>
          <a:endParaRPr lang="en-US"/>
        </a:p>
      </dgm:t>
    </dgm:pt>
    <dgm:pt modelId="{CA9D8C2E-6C7C-477C-815E-137E2AEC2C2B}" type="sibTrans" cxnId="{B6700C0A-CEE9-42AB-AC6D-BFD051DB44A2}">
      <dgm:prSet/>
      <dgm:spPr/>
      <dgm:t>
        <a:bodyPr/>
        <a:lstStyle/>
        <a:p>
          <a:endParaRPr lang="en-US"/>
        </a:p>
      </dgm:t>
    </dgm:pt>
    <dgm:pt modelId="{623C0575-0DFD-4F8A-AB57-C10593799694}">
      <dgm:prSet/>
      <dgm:spPr/>
      <dgm:t>
        <a:bodyPr/>
        <a:lstStyle/>
        <a:p>
          <a:r>
            <a:rPr lang="en-US"/>
            <a:t>A mission-based approach</a:t>
          </a:r>
        </a:p>
      </dgm:t>
    </dgm:pt>
    <dgm:pt modelId="{2DB4348D-B820-4D41-8D75-1BE6BAE71CC6}" type="parTrans" cxnId="{5496A0D4-05DF-4BCF-9A79-9881C503F225}">
      <dgm:prSet/>
      <dgm:spPr/>
      <dgm:t>
        <a:bodyPr/>
        <a:lstStyle/>
        <a:p>
          <a:endParaRPr lang="en-US"/>
        </a:p>
      </dgm:t>
    </dgm:pt>
    <dgm:pt modelId="{003D7B05-4EBC-49C9-96D4-B891322A7613}" type="sibTrans" cxnId="{5496A0D4-05DF-4BCF-9A79-9881C503F225}">
      <dgm:prSet/>
      <dgm:spPr/>
      <dgm:t>
        <a:bodyPr/>
        <a:lstStyle/>
        <a:p>
          <a:endParaRPr lang="en-US"/>
        </a:p>
      </dgm:t>
    </dgm:pt>
    <dgm:pt modelId="{89C0470F-DE69-415E-B8FD-3D38E6A64CE0}">
      <dgm:prSet/>
      <dgm:spPr/>
      <dgm:t>
        <a:bodyPr/>
        <a:lstStyle/>
        <a:p>
          <a:r>
            <a:rPr lang="en-US"/>
            <a:t>Opportunity spaces</a:t>
          </a:r>
        </a:p>
      </dgm:t>
    </dgm:pt>
    <dgm:pt modelId="{5C4FB1E9-3D62-4C22-9ABE-F62CDACCCC77}" type="parTrans" cxnId="{F7B16421-2B92-4640-AE6A-A5B10792EE86}">
      <dgm:prSet/>
      <dgm:spPr/>
      <dgm:t>
        <a:bodyPr/>
        <a:lstStyle/>
        <a:p>
          <a:endParaRPr lang="en-US"/>
        </a:p>
      </dgm:t>
    </dgm:pt>
    <dgm:pt modelId="{D57EC3BA-7A3D-4B0C-B0F9-6220139CD75D}" type="sibTrans" cxnId="{F7B16421-2B92-4640-AE6A-A5B10792EE86}">
      <dgm:prSet/>
      <dgm:spPr/>
      <dgm:t>
        <a:bodyPr/>
        <a:lstStyle/>
        <a:p>
          <a:endParaRPr lang="en-US"/>
        </a:p>
      </dgm:t>
    </dgm:pt>
    <dgm:pt modelId="{E407D313-3C6A-4C3E-81EB-F60A2A743C31}" type="pres">
      <dgm:prSet presAssocID="{52C2E136-5CF8-4838-9C5A-B0AA68AB0876}" presName="root" presStyleCnt="0">
        <dgm:presLayoutVars>
          <dgm:dir/>
          <dgm:resizeHandles val="exact"/>
        </dgm:presLayoutVars>
      </dgm:prSet>
      <dgm:spPr/>
    </dgm:pt>
    <dgm:pt modelId="{65D130A4-FA18-4506-BDA3-E0D1DBDAFF1A}" type="pres">
      <dgm:prSet presAssocID="{03BEF478-69C3-4323-BA00-E52A8549E422}" presName="compNode" presStyleCnt="0"/>
      <dgm:spPr/>
    </dgm:pt>
    <dgm:pt modelId="{B28AF77C-12B0-465A-865D-512EE9B85C44}" type="pres">
      <dgm:prSet presAssocID="{03BEF478-69C3-4323-BA00-E52A8549E422}" presName="bgRect" presStyleLbl="bgShp" presStyleIdx="0" presStyleCnt="3"/>
      <dgm:spPr/>
    </dgm:pt>
    <dgm:pt modelId="{B00FBE00-9F99-42AE-8B35-30C9A4CD35B8}" type="pres">
      <dgm:prSet presAssocID="{03BEF478-69C3-4323-BA00-E52A8549E4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7ECC1A2-99F0-42DD-86EE-44A89E2F0DDF}" type="pres">
      <dgm:prSet presAssocID="{03BEF478-69C3-4323-BA00-E52A8549E422}" presName="spaceRect" presStyleCnt="0"/>
      <dgm:spPr/>
    </dgm:pt>
    <dgm:pt modelId="{F83138AB-9416-4002-AEE4-DFED9CDECB9A}" type="pres">
      <dgm:prSet presAssocID="{03BEF478-69C3-4323-BA00-E52A8549E422}" presName="parTx" presStyleLbl="revTx" presStyleIdx="0" presStyleCnt="3">
        <dgm:presLayoutVars>
          <dgm:chMax val="0"/>
          <dgm:chPref val="0"/>
        </dgm:presLayoutVars>
      </dgm:prSet>
      <dgm:spPr/>
    </dgm:pt>
    <dgm:pt modelId="{B279BEA1-DCE1-4187-B5D6-94E1B4ABC158}" type="pres">
      <dgm:prSet presAssocID="{CA9D8C2E-6C7C-477C-815E-137E2AEC2C2B}" presName="sibTrans" presStyleCnt="0"/>
      <dgm:spPr/>
    </dgm:pt>
    <dgm:pt modelId="{EA34B9D5-A08E-47CD-A579-D1195F898656}" type="pres">
      <dgm:prSet presAssocID="{623C0575-0DFD-4F8A-AB57-C10593799694}" presName="compNode" presStyleCnt="0"/>
      <dgm:spPr/>
    </dgm:pt>
    <dgm:pt modelId="{B6B915AF-249D-4CB5-8FBC-6786D615BEA0}" type="pres">
      <dgm:prSet presAssocID="{623C0575-0DFD-4F8A-AB57-C10593799694}" presName="bgRect" presStyleLbl="bgShp" presStyleIdx="1" presStyleCnt="3"/>
      <dgm:spPr/>
    </dgm:pt>
    <dgm:pt modelId="{4E5F9D02-493B-451B-85F7-7F5CC0B8CA7A}" type="pres">
      <dgm:prSet presAssocID="{623C0575-0DFD-4F8A-AB57-C105937996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4EDCE6B-D937-41C9-BBDB-D55D425F1425}" type="pres">
      <dgm:prSet presAssocID="{623C0575-0DFD-4F8A-AB57-C10593799694}" presName="spaceRect" presStyleCnt="0"/>
      <dgm:spPr/>
    </dgm:pt>
    <dgm:pt modelId="{E9A64102-7868-489D-B723-2451CCB220D6}" type="pres">
      <dgm:prSet presAssocID="{623C0575-0DFD-4F8A-AB57-C10593799694}" presName="parTx" presStyleLbl="revTx" presStyleIdx="1" presStyleCnt="3">
        <dgm:presLayoutVars>
          <dgm:chMax val="0"/>
          <dgm:chPref val="0"/>
        </dgm:presLayoutVars>
      </dgm:prSet>
      <dgm:spPr/>
    </dgm:pt>
    <dgm:pt modelId="{E22FE607-C35D-4C5E-A53F-80D0A3C9A2A5}" type="pres">
      <dgm:prSet presAssocID="{003D7B05-4EBC-49C9-96D4-B891322A7613}" presName="sibTrans" presStyleCnt="0"/>
      <dgm:spPr/>
    </dgm:pt>
    <dgm:pt modelId="{93FEECE8-B144-4169-9F69-B1ABCF3003BA}" type="pres">
      <dgm:prSet presAssocID="{89C0470F-DE69-415E-B8FD-3D38E6A64CE0}" presName="compNode" presStyleCnt="0"/>
      <dgm:spPr/>
    </dgm:pt>
    <dgm:pt modelId="{3B37DB83-8432-4023-8468-5BC58C288C71}" type="pres">
      <dgm:prSet presAssocID="{89C0470F-DE69-415E-B8FD-3D38E6A64CE0}" presName="bgRect" presStyleLbl="bgShp" presStyleIdx="2" presStyleCnt="3"/>
      <dgm:spPr/>
    </dgm:pt>
    <dgm:pt modelId="{E8061BA2-69F7-46CE-98DE-DA1450881550}" type="pres">
      <dgm:prSet presAssocID="{89C0470F-DE69-415E-B8FD-3D38E6A64C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EB20E887-1850-4D63-8F65-8CE080208E6C}" type="pres">
      <dgm:prSet presAssocID="{89C0470F-DE69-415E-B8FD-3D38E6A64CE0}" presName="spaceRect" presStyleCnt="0"/>
      <dgm:spPr/>
    </dgm:pt>
    <dgm:pt modelId="{CA6266A8-E202-4591-B981-1EECCB5D1C73}" type="pres">
      <dgm:prSet presAssocID="{89C0470F-DE69-415E-B8FD-3D38E6A64CE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700C0A-CEE9-42AB-AC6D-BFD051DB44A2}" srcId="{52C2E136-5CF8-4838-9C5A-B0AA68AB0876}" destId="{03BEF478-69C3-4323-BA00-E52A8549E422}" srcOrd="0" destOrd="0" parTransId="{EC847799-DB64-4D8E-85AF-46C32492B288}" sibTransId="{CA9D8C2E-6C7C-477C-815E-137E2AEC2C2B}"/>
    <dgm:cxn modelId="{BC60501A-A451-423F-8197-D6BA4A1A8E50}" type="presOf" srcId="{89C0470F-DE69-415E-B8FD-3D38E6A64CE0}" destId="{CA6266A8-E202-4591-B981-1EECCB5D1C73}" srcOrd="0" destOrd="0" presId="urn:microsoft.com/office/officeart/2018/2/layout/IconVerticalSolidList"/>
    <dgm:cxn modelId="{F7B16421-2B92-4640-AE6A-A5B10792EE86}" srcId="{52C2E136-5CF8-4838-9C5A-B0AA68AB0876}" destId="{89C0470F-DE69-415E-B8FD-3D38E6A64CE0}" srcOrd="2" destOrd="0" parTransId="{5C4FB1E9-3D62-4C22-9ABE-F62CDACCCC77}" sibTransId="{D57EC3BA-7A3D-4B0C-B0F9-6220139CD75D}"/>
    <dgm:cxn modelId="{49662C32-E017-4F8F-9952-D7EE5D905681}" type="presOf" srcId="{03BEF478-69C3-4323-BA00-E52A8549E422}" destId="{F83138AB-9416-4002-AEE4-DFED9CDECB9A}" srcOrd="0" destOrd="0" presId="urn:microsoft.com/office/officeart/2018/2/layout/IconVerticalSolidList"/>
    <dgm:cxn modelId="{EF93AC78-DD62-4B1B-89A0-BE21DD7161FC}" type="presOf" srcId="{52C2E136-5CF8-4838-9C5A-B0AA68AB0876}" destId="{E407D313-3C6A-4C3E-81EB-F60A2A743C31}" srcOrd="0" destOrd="0" presId="urn:microsoft.com/office/officeart/2018/2/layout/IconVerticalSolidList"/>
    <dgm:cxn modelId="{DC6CBEC7-63E6-4F6B-B889-E3849F71BE9F}" type="presOf" srcId="{623C0575-0DFD-4F8A-AB57-C10593799694}" destId="{E9A64102-7868-489D-B723-2451CCB220D6}" srcOrd="0" destOrd="0" presId="urn:microsoft.com/office/officeart/2018/2/layout/IconVerticalSolidList"/>
    <dgm:cxn modelId="{5496A0D4-05DF-4BCF-9A79-9881C503F225}" srcId="{52C2E136-5CF8-4838-9C5A-B0AA68AB0876}" destId="{623C0575-0DFD-4F8A-AB57-C10593799694}" srcOrd="1" destOrd="0" parTransId="{2DB4348D-B820-4D41-8D75-1BE6BAE71CC6}" sibTransId="{003D7B05-4EBC-49C9-96D4-B891322A7613}"/>
    <dgm:cxn modelId="{94BB30DE-975F-4372-B1DC-513D80D9E582}" type="presParOf" srcId="{E407D313-3C6A-4C3E-81EB-F60A2A743C31}" destId="{65D130A4-FA18-4506-BDA3-E0D1DBDAFF1A}" srcOrd="0" destOrd="0" presId="urn:microsoft.com/office/officeart/2018/2/layout/IconVerticalSolidList"/>
    <dgm:cxn modelId="{3265AE99-B3BE-499A-8295-CE25D48BA721}" type="presParOf" srcId="{65D130A4-FA18-4506-BDA3-E0D1DBDAFF1A}" destId="{B28AF77C-12B0-465A-865D-512EE9B85C44}" srcOrd="0" destOrd="0" presId="urn:microsoft.com/office/officeart/2018/2/layout/IconVerticalSolidList"/>
    <dgm:cxn modelId="{8671EBA2-9AA3-4CB9-9590-7B1836296093}" type="presParOf" srcId="{65D130A4-FA18-4506-BDA3-E0D1DBDAFF1A}" destId="{B00FBE00-9F99-42AE-8B35-30C9A4CD35B8}" srcOrd="1" destOrd="0" presId="urn:microsoft.com/office/officeart/2018/2/layout/IconVerticalSolidList"/>
    <dgm:cxn modelId="{F16C90B3-BC7F-4986-A6B0-02B5DF0C99B0}" type="presParOf" srcId="{65D130A4-FA18-4506-BDA3-E0D1DBDAFF1A}" destId="{77ECC1A2-99F0-42DD-86EE-44A89E2F0DDF}" srcOrd="2" destOrd="0" presId="urn:microsoft.com/office/officeart/2018/2/layout/IconVerticalSolidList"/>
    <dgm:cxn modelId="{F4ECA7A6-49F2-4BA9-B9BA-D03975E7E920}" type="presParOf" srcId="{65D130A4-FA18-4506-BDA3-E0D1DBDAFF1A}" destId="{F83138AB-9416-4002-AEE4-DFED9CDECB9A}" srcOrd="3" destOrd="0" presId="urn:microsoft.com/office/officeart/2018/2/layout/IconVerticalSolidList"/>
    <dgm:cxn modelId="{8EC0387C-0FB7-462E-9509-5746FD93CFD0}" type="presParOf" srcId="{E407D313-3C6A-4C3E-81EB-F60A2A743C31}" destId="{B279BEA1-DCE1-4187-B5D6-94E1B4ABC158}" srcOrd="1" destOrd="0" presId="urn:microsoft.com/office/officeart/2018/2/layout/IconVerticalSolidList"/>
    <dgm:cxn modelId="{BB424629-0A9A-4263-988D-4C37B1833A23}" type="presParOf" srcId="{E407D313-3C6A-4C3E-81EB-F60A2A743C31}" destId="{EA34B9D5-A08E-47CD-A579-D1195F898656}" srcOrd="2" destOrd="0" presId="urn:microsoft.com/office/officeart/2018/2/layout/IconVerticalSolidList"/>
    <dgm:cxn modelId="{35D3888D-1F8E-4511-BD0B-31662DD1C7CE}" type="presParOf" srcId="{EA34B9D5-A08E-47CD-A579-D1195F898656}" destId="{B6B915AF-249D-4CB5-8FBC-6786D615BEA0}" srcOrd="0" destOrd="0" presId="urn:microsoft.com/office/officeart/2018/2/layout/IconVerticalSolidList"/>
    <dgm:cxn modelId="{6A08C347-3C96-4EF2-B97B-A4A9AAFDA82E}" type="presParOf" srcId="{EA34B9D5-A08E-47CD-A579-D1195F898656}" destId="{4E5F9D02-493B-451B-85F7-7F5CC0B8CA7A}" srcOrd="1" destOrd="0" presId="urn:microsoft.com/office/officeart/2018/2/layout/IconVerticalSolidList"/>
    <dgm:cxn modelId="{B8C5AEC1-CD71-44B7-AF0A-C50D11B463AD}" type="presParOf" srcId="{EA34B9D5-A08E-47CD-A579-D1195F898656}" destId="{44EDCE6B-D937-41C9-BBDB-D55D425F1425}" srcOrd="2" destOrd="0" presId="urn:microsoft.com/office/officeart/2018/2/layout/IconVerticalSolidList"/>
    <dgm:cxn modelId="{37DB2760-CA4A-47DE-B0BD-69C48BB0DB2F}" type="presParOf" srcId="{EA34B9D5-A08E-47CD-A579-D1195F898656}" destId="{E9A64102-7868-489D-B723-2451CCB220D6}" srcOrd="3" destOrd="0" presId="urn:microsoft.com/office/officeart/2018/2/layout/IconVerticalSolidList"/>
    <dgm:cxn modelId="{9C6FDF61-B20F-4D86-9AC7-DAB482D1E5A2}" type="presParOf" srcId="{E407D313-3C6A-4C3E-81EB-F60A2A743C31}" destId="{E22FE607-C35D-4C5E-A53F-80D0A3C9A2A5}" srcOrd="3" destOrd="0" presId="urn:microsoft.com/office/officeart/2018/2/layout/IconVerticalSolidList"/>
    <dgm:cxn modelId="{647B064F-6235-4497-971C-4C92C0FE9F8D}" type="presParOf" srcId="{E407D313-3C6A-4C3E-81EB-F60A2A743C31}" destId="{93FEECE8-B144-4169-9F69-B1ABCF3003BA}" srcOrd="4" destOrd="0" presId="urn:microsoft.com/office/officeart/2018/2/layout/IconVerticalSolidList"/>
    <dgm:cxn modelId="{D0B3501F-9AB9-4B25-B5C2-5DFC423E33E6}" type="presParOf" srcId="{93FEECE8-B144-4169-9F69-B1ABCF3003BA}" destId="{3B37DB83-8432-4023-8468-5BC58C288C71}" srcOrd="0" destOrd="0" presId="urn:microsoft.com/office/officeart/2018/2/layout/IconVerticalSolidList"/>
    <dgm:cxn modelId="{4E3295A1-AA45-40BB-B481-E1F553D8CE4D}" type="presParOf" srcId="{93FEECE8-B144-4169-9F69-B1ABCF3003BA}" destId="{E8061BA2-69F7-46CE-98DE-DA1450881550}" srcOrd="1" destOrd="0" presId="urn:microsoft.com/office/officeart/2018/2/layout/IconVerticalSolidList"/>
    <dgm:cxn modelId="{8434FBB9-77DF-4FD3-9515-6062BB826BDC}" type="presParOf" srcId="{93FEECE8-B144-4169-9F69-B1ABCF3003BA}" destId="{EB20E887-1850-4D63-8F65-8CE080208E6C}" srcOrd="2" destOrd="0" presId="urn:microsoft.com/office/officeart/2018/2/layout/IconVerticalSolidList"/>
    <dgm:cxn modelId="{F99B8FE5-1A52-47BD-9034-BAC2A572CF93}" type="presParOf" srcId="{93FEECE8-B144-4169-9F69-B1ABCF3003BA}" destId="{CA6266A8-E202-4591-B981-1EECCB5D1C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0C902-5F71-3B4A-8F7A-7E44F677262C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43264D-B922-DF49-B926-40D7F45978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en-US" dirty="0">
              <a:solidFill>
                <a:schemeClr val="tx1"/>
              </a:solidFill>
            </a:rPr>
            <a:t>NCDs: Non-communicable diseases (e.g. diabetes, heart disease, asthma) account for 89% of deaths in England </a:t>
          </a:r>
          <a:endParaRPr lang="en-GB" dirty="0">
            <a:solidFill>
              <a:schemeClr val="tx1"/>
            </a:solidFill>
          </a:endParaRPr>
        </a:p>
      </dgm:t>
    </dgm:pt>
    <dgm:pt modelId="{0C30C2BF-8434-D843-9CBD-B8BF786D03BA}" type="parTrans" cxnId="{D5A94BE8-D2FB-6F42-ADC6-AB7649C51B17}">
      <dgm:prSet/>
      <dgm:spPr/>
      <dgm:t>
        <a:bodyPr/>
        <a:lstStyle/>
        <a:p>
          <a:endParaRPr lang="en-GB"/>
        </a:p>
      </dgm:t>
    </dgm:pt>
    <dgm:pt modelId="{DB601462-E995-BA4D-9DC6-A145119ACAFA}" type="sibTrans" cxnId="{D5A94BE8-D2FB-6F42-ADC6-AB7649C51B17}">
      <dgm:prSet/>
      <dgm:spPr/>
      <dgm:t>
        <a:bodyPr/>
        <a:lstStyle/>
        <a:p>
          <a:endParaRPr lang="en-GB"/>
        </a:p>
      </dgm:t>
    </dgm:pt>
    <dgm:pt modelId="{5B6D8201-4AF1-E143-A79B-5C48EB183E9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(World Health </a:t>
          </a:r>
          <a:r>
            <a:rPr lang="en-US" dirty="0" err="1">
              <a:solidFill>
                <a:schemeClr val="tx1"/>
              </a:solidFill>
            </a:rPr>
            <a:t>Organisation</a:t>
          </a:r>
          <a:r>
            <a:rPr lang="en-US" dirty="0">
              <a:solidFill>
                <a:schemeClr val="tx1"/>
              </a:solidFill>
            </a:rPr>
            <a:t>, 2018)</a:t>
          </a:r>
          <a:endParaRPr lang="en-GB" dirty="0">
            <a:solidFill>
              <a:schemeClr val="tx1"/>
            </a:solidFill>
          </a:endParaRPr>
        </a:p>
      </dgm:t>
    </dgm:pt>
    <dgm:pt modelId="{13F5CE6C-2F45-FC40-AE54-D7601E3524B8}" type="parTrans" cxnId="{84886B65-9AA2-644B-A921-77D1D864F5DB}">
      <dgm:prSet/>
      <dgm:spPr/>
      <dgm:t>
        <a:bodyPr/>
        <a:lstStyle/>
        <a:p>
          <a:endParaRPr lang="en-GB"/>
        </a:p>
      </dgm:t>
    </dgm:pt>
    <dgm:pt modelId="{6196F770-1839-9844-9DAB-FCEBD0C1A87D}" type="sibTrans" cxnId="{84886B65-9AA2-644B-A921-77D1D864F5DB}">
      <dgm:prSet/>
      <dgm:spPr/>
      <dgm:t>
        <a:bodyPr/>
        <a:lstStyle/>
        <a:p>
          <a:endParaRPr lang="en-GB"/>
        </a:p>
      </dgm:t>
    </dgm:pt>
    <dgm:pt modelId="{A8EE36F0-AE5B-714A-A34B-E8393BE010D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en-US" dirty="0">
              <a:solidFill>
                <a:schemeClr val="tx1"/>
              </a:solidFill>
            </a:rPr>
            <a:t>Urban environments are one key driver of NCDs and health inequalities </a:t>
          </a:r>
          <a:endParaRPr lang="en-GB" dirty="0">
            <a:solidFill>
              <a:schemeClr val="tx1"/>
            </a:solidFill>
          </a:endParaRPr>
        </a:p>
      </dgm:t>
    </dgm:pt>
    <dgm:pt modelId="{3766152D-48A3-EE4D-BA2F-352F99F65A9D}" type="parTrans" cxnId="{7F35C7AA-B7DA-7748-87C8-CA3FCFE7E155}">
      <dgm:prSet/>
      <dgm:spPr/>
      <dgm:t>
        <a:bodyPr/>
        <a:lstStyle/>
        <a:p>
          <a:endParaRPr lang="en-GB"/>
        </a:p>
      </dgm:t>
    </dgm:pt>
    <dgm:pt modelId="{0DCC9C4D-7148-EE4A-A278-62CA03859FE8}" type="sibTrans" cxnId="{7F35C7AA-B7DA-7748-87C8-CA3FCFE7E155}">
      <dgm:prSet/>
      <dgm:spPr/>
      <dgm:t>
        <a:bodyPr/>
        <a:lstStyle/>
        <a:p>
          <a:endParaRPr lang="en-GB"/>
        </a:p>
      </dgm:t>
    </dgm:pt>
    <dgm:pt modelId="{4B81603B-6D56-A942-A487-BDD349255F7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(Marmot et al, 2020; </a:t>
          </a:r>
          <a:r>
            <a:rPr lang="en-US" dirty="0" err="1">
              <a:solidFill>
                <a:schemeClr val="tx1"/>
              </a:solidFill>
            </a:rPr>
            <a:t>Manderson</a:t>
          </a:r>
          <a:r>
            <a:rPr lang="en-US" dirty="0">
              <a:solidFill>
                <a:schemeClr val="tx1"/>
              </a:solidFill>
            </a:rPr>
            <a:t> and Jewett, 2023)</a:t>
          </a:r>
          <a:endParaRPr lang="en-GB" dirty="0">
            <a:solidFill>
              <a:schemeClr val="tx1"/>
            </a:solidFill>
          </a:endParaRPr>
        </a:p>
      </dgm:t>
    </dgm:pt>
    <dgm:pt modelId="{49B9B75F-7EDD-7142-B00B-6D4BAF36B995}" type="parTrans" cxnId="{32FB40F9-FF60-BE47-8471-9BB27B9BB530}">
      <dgm:prSet/>
      <dgm:spPr/>
      <dgm:t>
        <a:bodyPr/>
        <a:lstStyle/>
        <a:p>
          <a:endParaRPr lang="en-GB"/>
        </a:p>
      </dgm:t>
    </dgm:pt>
    <dgm:pt modelId="{27D11A90-8F52-7842-B91F-A927294DC4A6}" type="sibTrans" cxnId="{32FB40F9-FF60-BE47-8471-9BB27B9BB530}">
      <dgm:prSet/>
      <dgm:spPr/>
      <dgm:t>
        <a:bodyPr/>
        <a:lstStyle/>
        <a:p>
          <a:endParaRPr lang="en-GB"/>
        </a:p>
      </dgm:t>
    </dgm:pt>
    <dgm:pt modelId="{C33BBFF1-BC63-F047-9F31-326E2DDB68C2}">
      <dgm:prSet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en-US" dirty="0">
              <a:solidFill>
                <a:schemeClr val="tx1"/>
              </a:solidFill>
            </a:rPr>
            <a:t>Health remains largely absent from the narrative and objectives driving urban development policy</a:t>
          </a:r>
          <a:endParaRPr lang="en-GB" dirty="0">
            <a:solidFill>
              <a:schemeClr val="tx1"/>
            </a:solidFill>
          </a:endParaRPr>
        </a:p>
      </dgm:t>
    </dgm:pt>
    <dgm:pt modelId="{E4F745F9-C7F7-BC48-A6F1-F49BBC02D913}" type="parTrans" cxnId="{E8435B80-6784-1149-8AC6-EF3FAF1473E2}">
      <dgm:prSet/>
      <dgm:spPr/>
      <dgm:t>
        <a:bodyPr/>
        <a:lstStyle/>
        <a:p>
          <a:endParaRPr lang="en-GB"/>
        </a:p>
      </dgm:t>
    </dgm:pt>
    <dgm:pt modelId="{0D73CD24-4B73-644A-8604-87E46F125686}" type="sibTrans" cxnId="{E8435B80-6784-1149-8AC6-EF3FAF1473E2}">
      <dgm:prSet/>
      <dgm:spPr/>
      <dgm:t>
        <a:bodyPr/>
        <a:lstStyle/>
        <a:p>
          <a:endParaRPr lang="en-GB"/>
        </a:p>
      </dgm:t>
    </dgm:pt>
    <dgm:pt modelId="{92632B79-629F-E842-A502-DD685AD28DC1}">
      <dgm:prSet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(Bates et al, 2023)</a:t>
          </a:r>
          <a:endParaRPr lang="en-GB" dirty="0">
            <a:solidFill>
              <a:schemeClr val="tx1"/>
            </a:solidFill>
          </a:endParaRPr>
        </a:p>
      </dgm:t>
    </dgm:pt>
    <dgm:pt modelId="{AE513D50-4E4D-7847-982F-D9088A8B8F4F}" type="parTrans" cxnId="{82180A96-79CC-184A-8F7C-2D6242F3BBF4}">
      <dgm:prSet/>
      <dgm:spPr/>
      <dgm:t>
        <a:bodyPr/>
        <a:lstStyle/>
        <a:p>
          <a:endParaRPr lang="en-GB"/>
        </a:p>
      </dgm:t>
    </dgm:pt>
    <dgm:pt modelId="{2450E6C1-5731-9447-A021-467AC8395A84}" type="sibTrans" cxnId="{82180A96-79CC-184A-8F7C-2D6242F3BBF4}">
      <dgm:prSet/>
      <dgm:spPr/>
      <dgm:t>
        <a:bodyPr/>
        <a:lstStyle/>
        <a:p>
          <a:endParaRPr lang="en-GB"/>
        </a:p>
      </dgm:t>
    </dgm:pt>
    <dgm:pt modelId="{1D909F84-D9FD-FE42-8E89-2F2F9CCB13CC}" type="pres">
      <dgm:prSet presAssocID="{2630C902-5F71-3B4A-8F7A-7E44F677262C}" presName="linear" presStyleCnt="0">
        <dgm:presLayoutVars>
          <dgm:dir/>
          <dgm:resizeHandles val="exact"/>
        </dgm:presLayoutVars>
      </dgm:prSet>
      <dgm:spPr/>
    </dgm:pt>
    <dgm:pt modelId="{199016BC-8F9D-664E-AE36-665792F62022}" type="pres">
      <dgm:prSet presAssocID="{EE43264D-B922-DF49-B926-40D7F4597825}" presName="comp" presStyleCnt="0"/>
      <dgm:spPr/>
    </dgm:pt>
    <dgm:pt modelId="{F585CF89-A10F-3B49-9AF5-EFE6C2DF3104}" type="pres">
      <dgm:prSet presAssocID="{EE43264D-B922-DF49-B926-40D7F4597825}" presName="box" presStyleLbl="node1" presStyleIdx="0" presStyleCnt="3"/>
      <dgm:spPr/>
    </dgm:pt>
    <dgm:pt modelId="{7670CF3B-7C08-C940-AF1A-5B29532B8318}" type="pres">
      <dgm:prSet presAssocID="{EE43264D-B922-DF49-B926-40D7F459782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DA18C6B-5815-5E48-8F14-6D0003242C57}" type="pres">
      <dgm:prSet presAssocID="{EE43264D-B922-DF49-B926-40D7F4597825}" presName="text" presStyleLbl="node1" presStyleIdx="0" presStyleCnt="3">
        <dgm:presLayoutVars>
          <dgm:bulletEnabled val="1"/>
        </dgm:presLayoutVars>
      </dgm:prSet>
      <dgm:spPr/>
    </dgm:pt>
    <dgm:pt modelId="{F03623D1-B263-1E46-92F7-52892AD619B9}" type="pres">
      <dgm:prSet presAssocID="{DB601462-E995-BA4D-9DC6-A145119ACAFA}" presName="spacer" presStyleCnt="0"/>
      <dgm:spPr/>
    </dgm:pt>
    <dgm:pt modelId="{9DA402C8-0A03-7A4C-A5A1-399837D6D9F9}" type="pres">
      <dgm:prSet presAssocID="{A8EE36F0-AE5B-714A-A34B-E8393BE010DB}" presName="comp" presStyleCnt="0"/>
      <dgm:spPr/>
    </dgm:pt>
    <dgm:pt modelId="{A0F80E11-533C-454B-AFFA-C1C137E8411A}" type="pres">
      <dgm:prSet presAssocID="{A8EE36F0-AE5B-714A-A34B-E8393BE010DB}" presName="box" presStyleLbl="node1" presStyleIdx="1" presStyleCnt="3"/>
      <dgm:spPr/>
    </dgm:pt>
    <dgm:pt modelId="{A8C58EF2-B7A6-384F-A7C6-3F00D602ADDE}" type="pres">
      <dgm:prSet presAssocID="{A8EE36F0-AE5B-714A-A34B-E8393BE010D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0B5F774-D81E-9A44-8914-96D4CB33A792}" type="pres">
      <dgm:prSet presAssocID="{A8EE36F0-AE5B-714A-A34B-E8393BE010DB}" presName="text" presStyleLbl="node1" presStyleIdx="1" presStyleCnt="3">
        <dgm:presLayoutVars>
          <dgm:bulletEnabled val="1"/>
        </dgm:presLayoutVars>
      </dgm:prSet>
      <dgm:spPr/>
    </dgm:pt>
    <dgm:pt modelId="{1482BCB6-C70D-AC45-AD29-4BF49606869C}" type="pres">
      <dgm:prSet presAssocID="{0DCC9C4D-7148-EE4A-A278-62CA03859FE8}" presName="spacer" presStyleCnt="0"/>
      <dgm:spPr/>
    </dgm:pt>
    <dgm:pt modelId="{C43A7392-C893-754B-B8D1-E69E805F477D}" type="pres">
      <dgm:prSet presAssocID="{C33BBFF1-BC63-F047-9F31-326E2DDB68C2}" presName="comp" presStyleCnt="0"/>
      <dgm:spPr/>
    </dgm:pt>
    <dgm:pt modelId="{6D4969B7-A70A-B44B-B6CC-6FB0C32995FD}" type="pres">
      <dgm:prSet presAssocID="{C33BBFF1-BC63-F047-9F31-326E2DDB68C2}" presName="box" presStyleLbl="node1" presStyleIdx="2" presStyleCnt="3"/>
      <dgm:spPr/>
    </dgm:pt>
    <dgm:pt modelId="{2813804F-60F3-E64C-B272-484C2A7ADB07}" type="pres">
      <dgm:prSet presAssocID="{C33BBFF1-BC63-F047-9F31-326E2DDB68C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E6512F39-54E2-214E-A06F-FB427EB502A0}" type="pres">
      <dgm:prSet presAssocID="{C33BBFF1-BC63-F047-9F31-326E2DDB68C2}" presName="text" presStyleLbl="node1" presStyleIdx="2" presStyleCnt="3">
        <dgm:presLayoutVars>
          <dgm:bulletEnabled val="1"/>
        </dgm:presLayoutVars>
      </dgm:prSet>
      <dgm:spPr/>
    </dgm:pt>
  </dgm:ptLst>
  <dgm:cxnLst>
    <dgm:cxn modelId="{CC18102F-C8C1-BB48-A7C3-CB3DAE3B5F58}" type="presOf" srcId="{EE43264D-B922-DF49-B926-40D7F4597825}" destId="{BDA18C6B-5815-5E48-8F14-6D0003242C57}" srcOrd="1" destOrd="0" presId="urn:microsoft.com/office/officeart/2005/8/layout/vList4"/>
    <dgm:cxn modelId="{8B06B53C-F008-1243-A0C4-8F5F4C2C6FAF}" type="presOf" srcId="{92632B79-629F-E842-A502-DD685AD28DC1}" destId="{6D4969B7-A70A-B44B-B6CC-6FB0C32995FD}" srcOrd="0" destOrd="1" presId="urn:microsoft.com/office/officeart/2005/8/layout/vList4"/>
    <dgm:cxn modelId="{84886B65-9AA2-644B-A921-77D1D864F5DB}" srcId="{EE43264D-B922-DF49-B926-40D7F4597825}" destId="{5B6D8201-4AF1-E143-A79B-5C48EB183E94}" srcOrd="0" destOrd="0" parTransId="{13F5CE6C-2F45-FC40-AE54-D7601E3524B8}" sibTransId="{6196F770-1839-9844-9DAB-FCEBD0C1A87D}"/>
    <dgm:cxn modelId="{2657696E-CEBD-5C4F-87FB-203BF9ED53A5}" type="presOf" srcId="{4B81603B-6D56-A942-A487-BDD349255F7D}" destId="{A0B5F774-D81E-9A44-8914-96D4CB33A792}" srcOrd="1" destOrd="1" presId="urn:microsoft.com/office/officeart/2005/8/layout/vList4"/>
    <dgm:cxn modelId="{E4263F77-4E68-FB43-957C-4E1E16A4A97A}" type="presOf" srcId="{5B6D8201-4AF1-E143-A79B-5C48EB183E94}" destId="{BDA18C6B-5815-5E48-8F14-6D0003242C57}" srcOrd="1" destOrd="1" presId="urn:microsoft.com/office/officeart/2005/8/layout/vList4"/>
    <dgm:cxn modelId="{32838B7C-8911-BC4D-937C-91F246A356A4}" type="presOf" srcId="{2630C902-5F71-3B4A-8F7A-7E44F677262C}" destId="{1D909F84-D9FD-FE42-8E89-2F2F9CCB13CC}" srcOrd="0" destOrd="0" presId="urn:microsoft.com/office/officeart/2005/8/layout/vList4"/>
    <dgm:cxn modelId="{E8435B80-6784-1149-8AC6-EF3FAF1473E2}" srcId="{2630C902-5F71-3B4A-8F7A-7E44F677262C}" destId="{C33BBFF1-BC63-F047-9F31-326E2DDB68C2}" srcOrd="2" destOrd="0" parTransId="{E4F745F9-C7F7-BC48-A6F1-F49BBC02D913}" sibTransId="{0D73CD24-4B73-644A-8604-87E46F125686}"/>
    <dgm:cxn modelId="{82180A96-79CC-184A-8F7C-2D6242F3BBF4}" srcId="{C33BBFF1-BC63-F047-9F31-326E2DDB68C2}" destId="{92632B79-629F-E842-A502-DD685AD28DC1}" srcOrd="0" destOrd="0" parTransId="{AE513D50-4E4D-7847-982F-D9088A8B8F4F}" sibTransId="{2450E6C1-5731-9447-A021-467AC8395A84}"/>
    <dgm:cxn modelId="{E9D000A5-85E7-634F-B60E-BBBC2F35B5B2}" type="presOf" srcId="{C33BBFF1-BC63-F047-9F31-326E2DDB68C2}" destId="{6D4969B7-A70A-B44B-B6CC-6FB0C32995FD}" srcOrd="0" destOrd="0" presId="urn:microsoft.com/office/officeart/2005/8/layout/vList4"/>
    <dgm:cxn modelId="{DD7060A8-8A74-1F48-B3CA-0016D0575A83}" type="presOf" srcId="{4B81603B-6D56-A942-A487-BDD349255F7D}" destId="{A0F80E11-533C-454B-AFFA-C1C137E8411A}" srcOrd="0" destOrd="1" presId="urn:microsoft.com/office/officeart/2005/8/layout/vList4"/>
    <dgm:cxn modelId="{7F35C7AA-B7DA-7748-87C8-CA3FCFE7E155}" srcId="{2630C902-5F71-3B4A-8F7A-7E44F677262C}" destId="{A8EE36F0-AE5B-714A-A34B-E8393BE010DB}" srcOrd="1" destOrd="0" parTransId="{3766152D-48A3-EE4D-BA2F-352F99F65A9D}" sibTransId="{0DCC9C4D-7148-EE4A-A278-62CA03859FE8}"/>
    <dgm:cxn modelId="{49D3BCBA-ACF4-984A-B6F6-D1D0400B27FF}" type="presOf" srcId="{92632B79-629F-E842-A502-DD685AD28DC1}" destId="{E6512F39-54E2-214E-A06F-FB427EB502A0}" srcOrd="1" destOrd="1" presId="urn:microsoft.com/office/officeart/2005/8/layout/vList4"/>
    <dgm:cxn modelId="{93FB2FC1-B331-0741-AD23-991C2697ED26}" type="presOf" srcId="{A8EE36F0-AE5B-714A-A34B-E8393BE010DB}" destId="{A0B5F774-D81E-9A44-8914-96D4CB33A792}" srcOrd="1" destOrd="0" presId="urn:microsoft.com/office/officeart/2005/8/layout/vList4"/>
    <dgm:cxn modelId="{03117CC3-2EB2-9641-896E-8F4BA1673723}" type="presOf" srcId="{5B6D8201-4AF1-E143-A79B-5C48EB183E94}" destId="{F585CF89-A10F-3B49-9AF5-EFE6C2DF3104}" srcOrd="0" destOrd="1" presId="urn:microsoft.com/office/officeart/2005/8/layout/vList4"/>
    <dgm:cxn modelId="{A6B508DA-EE4F-F341-8198-8F9635CB502B}" type="presOf" srcId="{C33BBFF1-BC63-F047-9F31-326E2DDB68C2}" destId="{E6512F39-54E2-214E-A06F-FB427EB502A0}" srcOrd="1" destOrd="0" presId="urn:microsoft.com/office/officeart/2005/8/layout/vList4"/>
    <dgm:cxn modelId="{9F0F0BE1-4F5B-8E48-B5F9-EA709756EC52}" type="presOf" srcId="{A8EE36F0-AE5B-714A-A34B-E8393BE010DB}" destId="{A0F80E11-533C-454B-AFFA-C1C137E8411A}" srcOrd="0" destOrd="0" presId="urn:microsoft.com/office/officeart/2005/8/layout/vList4"/>
    <dgm:cxn modelId="{D5A94BE8-D2FB-6F42-ADC6-AB7649C51B17}" srcId="{2630C902-5F71-3B4A-8F7A-7E44F677262C}" destId="{EE43264D-B922-DF49-B926-40D7F4597825}" srcOrd="0" destOrd="0" parTransId="{0C30C2BF-8434-D843-9CBD-B8BF786D03BA}" sibTransId="{DB601462-E995-BA4D-9DC6-A145119ACAFA}"/>
    <dgm:cxn modelId="{32FB40F9-FF60-BE47-8471-9BB27B9BB530}" srcId="{A8EE36F0-AE5B-714A-A34B-E8393BE010DB}" destId="{4B81603B-6D56-A942-A487-BDD349255F7D}" srcOrd="0" destOrd="0" parTransId="{49B9B75F-7EDD-7142-B00B-6D4BAF36B995}" sibTransId="{27D11A90-8F52-7842-B91F-A927294DC4A6}"/>
    <dgm:cxn modelId="{AB9A78F9-8D01-6D48-8E70-E4C126FD5120}" type="presOf" srcId="{EE43264D-B922-DF49-B926-40D7F4597825}" destId="{F585CF89-A10F-3B49-9AF5-EFE6C2DF3104}" srcOrd="0" destOrd="0" presId="urn:microsoft.com/office/officeart/2005/8/layout/vList4"/>
    <dgm:cxn modelId="{0FF35C3C-8E08-7145-AD08-06416FEFC5D5}" type="presParOf" srcId="{1D909F84-D9FD-FE42-8E89-2F2F9CCB13CC}" destId="{199016BC-8F9D-664E-AE36-665792F62022}" srcOrd="0" destOrd="0" presId="urn:microsoft.com/office/officeart/2005/8/layout/vList4"/>
    <dgm:cxn modelId="{E19E7071-D6BB-6145-A643-6E3F7B9B0141}" type="presParOf" srcId="{199016BC-8F9D-664E-AE36-665792F62022}" destId="{F585CF89-A10F-3B49-9AF5-EFE6C2DF3104}" srcOrd="0" destOrd="0" presId="urn:microsoft.com/office/officeart/2005/8/layout/vList4"/>
    <dgm:cxn modelId="{554D8080-562B-E14A-A887-AC1890459715}" type="presParOf" srcId="{199016BC-8F9D-664E-AE36-665792F62022}" destId="{7670CF3B-7C08-C940-AF1A-5B29532B8318}" srcOrd="1" destOrd="0" presId="urn:microsoft.com/office/officeart/2005/8/layout/vList4"/>
    <dgm:cxn modelId="{34A74876-CF02-F248-8DDE-D235026CB487}" type="presParOf" srcId="{199016BC-8F9D-664E-AE36-665792F62022}" destId="{BDA18C6B-5815-5E48-8F14-6D0003242C57}" srcOrd="2" destOrd="0" presId="urn:microsoft.com/office/officeart/2005/8/layout/vList4"/>
    <dgm:cxn modelId="{D45748B6-8211-F34A-8B27-2320E58313CF}" type="presParOf" srcId="{1D909F84-D9FD-FE42-8E89-2F2F9CCB13CC}" destId="{F03623D1-B263-1E46-92F7-52892AD619B9}" srcOrd="1" destOrd="0" presId="urn:microsoft.com/office/officeart/2005/8/layout/vList4"/>
    <dgm:cxn modelId="{C5C74122-6AC5-4F4A-8555-7F6EDD39B759}" type="presParOf" srcId="{1D909F84-D9FD-FE42-8E89-2F2F9CCB13CC}" destId="{9DA402C8-0A03-7A4C-A5A1-399837D6D9F9}" srcOrd="2" destOrd="0" presId="urn:microsoft.com/office/officeart/2005/8/layout/vList4"/>
    <dgm:cxn modelId="{F759A94C-EE26-FE4D-B4CC-5AB5B06231FE}" type="presParOf" srcId="{9DA402C8-0A03-7A4C-A5A1-399837D6D9F9}" destId="{A0F80E11-533C-454B-AFFA-C1C137E8411A}" srcOrd="0" destOrd="0" presId="urn:microsoft.com/office/officeart/2005/8/layout/vList4"/>
    <dgm:cxn modelId="{71EA44A2-041F-5042-AB0A-049112014814}" type="presParOf" srcId="{9DA402C8-0A03-7A4C-A5A1-399837D6D9F9}" destId="{A8C58EF2-B7A6-384F-A7C6-3F00D602ADDE}" srcOrd="1" destOrd="0" presId="urn:microsoft.com/office/officeart/2005/8/layout/vList4"/>
    <dgm:cxn modelId="{8B2F46EE-5564-6F4E-95C1-0B363CAA26B5}" type="presParOf" srcId="{9DA402C8-0A03-7A4C-A5A1-399837D6D9F9}" destId="{A0B5F774-D81E-9A44-8914-96D4CB33A792}" srcOrd="2" destOrd="0" presId="urn:microsoft.com/office/officeart/2005/8/layout/vList4"/>
    <dgm:cxn modelId="{E3E2FB36-DA5D-C74A-8A16-CCC4ACF311A3}" type="presParOf" srcId="{1D909F84-D9FD-FE42-8E89-2F2F9CCB13CC}" destId="{1482BCB6-C70D-AC45-AD29-4BF49606869C}" srcOrd="3" destOrd="0" presId="urn:microsoft.com/office/officeart/2005/8/layout/vList4"/>
    <dgm:cxn modelId="{A2866EA3-0CC9-134F-AACB-AF38B6611F9D}" type="presParOf" srcId="{1D909F84-D9FD-FE42-8E89-2F2F9CCB13CC}" destId="{C43A7392-C893-754B-B8D1-E69E805F477D}" srcOrd="4" destOrd="0" presId="urn:microsoft.com/office/officeart/2005/8/layout/vList4"/>
    <dgm:cxn modelId="{7D7F4A75-2ACC-2448-9790-C6466EDBE986}" type="presParOf" srcId="{C43A7392-C893-754B-B8D1-E69E805F477D}" destId="{6D4969B7-A70A-B44B-B6CC-6FB0C32995FD}" srcOrd="0" destOrd="0" presId="urn:microsoft.com/office/officeart/2005/8/layout/vList4"/>
    <dgm:cxn modelId="{9E7A07CF-A1F6-A14C-A8F7-B34F5677C326}" type="presParOf" srcId="{C43A7392-C893-754B-B8D1-E69E805F477D}" destId="{2813804F-60F3-E64C-B272-484C2A7ADB07}" srcOrd="1" destOrd="0" presId="urn:microsoft.com/office/officeart/2005/8/layout/vList4"/>
    <dgm:cxn modelId="{C0AA5F12-E51C-F243-B099-092F75D25670}" type="presParOf" srcId="{C43A7392-C893-754B-B8D1-E69E805F477D}" destId="{E6512F39-54E2-214E-A06F-FB427EB502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F77C-12B0-465A-865D-512EE9B85C44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FBE00-9F99-42AE-8B35-30C9A4CD35B8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138AB-9416-4002-AEE4-DFED9CDECB9A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preventative health agenda in the UK</a:t>
          </a:r>
        </a:p>
      </dsp:txBody>
      <dsp:txXfrm>
        <a:off x="1819120" y="673"/>
        <a:ext cx="4545103" cy="1574995"/>
      </dsp:txXfrm>
    </dsp:sp>
    <dsp:sp modelId="{B6B915AF-249D-4CB5-8FBC-6786D615BEA0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F9D02-493B-451B-85F7-7F5CC0B8CA7A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64102-7868-489D-B723-2451CCB220D6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mission-based approach</a:t>
          </a:r>
        </a:p>
      </dsp:txBody>
      <dsp:txXfrm>
        <a:off x="1819120" y="1969418"/>
        <a:ext cx="4545103" cy="1574995"/>
      </dsp:txXfrm>
    </dsp:sp>
    <dsp:sp modelId="{3B37DB83-8432-4023-8468-5BC58C288C71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61BA2-69F7-46CE-98DE-DA1450881550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266A8-E202-4591-B981-1EECCB5D1C73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Opportunity spaces</a:t>
          </a:r>
        </a:p>
      </dsp:txBody>
      <dsp:txXfrm>
        <a:off x="1819120" y="3938162"/>
        <a:ext cx="4545103" cy="157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5CF89-A10F-3B49-9AF5-EFE6C2DF3104}">
      <dsp:nvSpPr>
        <dsp:cNvPr id="0" name=""/>
        <dsp:cNvSpPr/>
      </dsp:nvSpPr>
      <dsp:spPr>
        <a:xfrm>
          <a:off x="0" y="0"/>
          <a:ext cx="9012238" cy="14700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NCDs: Non-communicable diseases (e.g. diabetes, heart disease, asthma) account for 89% of deaths in England </a:t>
          </a:r>
          <a:endParaRPr lang="en-GB" sz="22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(World Health </a:t>
          </a:r>
          <a:r>
            <a:rPr lang="en-US" sz="1700" kern="1200" dirty="0" err="1">
              <a:solidFill>
                <a:schemeClr val="tx1"/>
              </a:solidFill>
            </a:rPr>
            <a:t>Organisation</a:t>
          </a:r>
          <a:r>
            <a:rPr lang="en-US" sz="1700" kern="1200" dirty="0">
              <a:solidFill>
                <a:schemeClr val="tx1"/>
              </a:solidFill>
            </a:rPr>
            <a:t>, 2018)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1949456" y="0"/>
        <a:ext cx="7062781" cy="1470091"/>
      </dsp:txXfrm>
    </dsp:sp>
    <dsp:sp modelId="{7670CF3B-7C08-C940-AF1A-5B29532B8318}">
      <dsp:nvSpPr>
        <dsp:cNvPr id="0" name=""/>
        <dsp:cNvSpPr/>
      </dsp:nvSpPr>
      <dsp:spPr>
        <a:xfrm>
          <a:off x="147009" y="147009"/>
          <a:ext cx="1802447" cy="1176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80E11-533C-454B-AFFA-C1C137E8411A}">
      <dsp:nvSpPr>
        <dsp:cNvPr id="0" name=""/>
        <dsp:cNvSpPr/>
      </dsp:nvSpPr>
      <dsp:spPr>
        <a:xfrm>
          <a:off x="0" y="1617100"/>
          <a:ext cx="9012238" cy="14700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Urban environments are one key driver of NCDs and health inequalities </a:t>
          </a:r>
          <a:endParaRPr lang="en-GB" sz="22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(Marmot et al, 2020; </a:t>
          </a:r>
          <a:r>
            <a:rPr lang="en-US" sz="1700" kern="1200" dirty="0" err="1">
              <a:solidFill>
                <a:schemeClr val="tx1"/>
              </a:solidFill>
            </a:rPr>
            <a:t>Manderson</a:t>
          </a:r>
          <a:r>
            <a:rPr lang="en-US" sz="1700" kern="1200" dirty="0">
              <a:solidFill>
                <a:schemeClr val="tx1"/>
              </a:solidFill>
            </a:rPr>
            <a:t> and Jewett, 2023)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1949456" y="1617100"/>
        <a:ext cx="7062781" cy="1470091"/>
      </dsp:txXfrm>
    </dsp:sp>
    <dsp:sp modelId="{A8C58EF2-B7A6-384F-A7C6-3F00D602ADDE}">
      <dsp:nvSpPr>
        <dsp:cNvPr id="0" name=""/>
        <dsp:cNvSpPr/>
      </dsp:nvSpPr>
      <dsp:spPr>
        <a:xfrm>
          <a:off x="147009" y="1764109"/>
          <a:ext cx="1802447" cy="1176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969B7-A70A-B44B-B6CC-6FB0C32995FD}">
      <dsp:nvSpPr>
        <dsp:cNvPr id="0" name=""/>
        <dsp:cNvSpPr/>
      </dsp:nvSpPr>
      <dsp:spPr>
        <a:xfrm>
          <a:off x="0" y="3234200"/>
          <a:ext cx="9012238" cy="14700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Health remains largely absent from the narrative and objectives driving urban development policy</a:t>
          </a:r>
          <a:endParaRPr lang="en-GB" sz="22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(Bates et al, 2023)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1949456" y="3234200"/>
        <a:ext cx="7062781" cy="1470091"/>
      </dsp:txXfrm>
    </dsp:sp>
    <dsp:sp modelId="{2813804F-60F3-E64C-B272-484C2A7ADB07}">
      <dsp:nvSpPr>
        <dsp:cNvPr id="0" name=""/>
        <dsp:cNvSpPr/>
      </dsp:nvSpPr>
      <dsp:spPr>
        <a:xfrm>
          <a:off x="147009" y="3381209"/>
          <a:ext cx="1802447" cy="11760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5A8B-DD44-7D48-BFCE-1514688358D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0C0C8-D5C6-2841-B28E-0B5DE1FA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7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0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6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8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6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664F8D-72A4-BD4A-BEF0-7C5F93B2920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9531F6-5328-B146-BE9D-01AB717E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1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A73BA-C533-FB8B-19F4-12FCFE10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Structural barriers and opportunity spaces in the UK’s public health mission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352F352-39F1-7DDD-9554-9B05FDD05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812" y="1032987"/>
            <a:ext cx="4919108" cy="4792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Sarah Ayres, University of Bristol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Jack Newman, University of Bristol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Geoff Bates, University of Bath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Anna Le Gouais, University of Bristol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Rachael McClathey, University of Bristol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Nick Pearce, University of Bath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8BB8B-4C0A-65DA-EAF6-D0E1A100DD4B}"/>
              </a:ext>
            </a:extLst>
          </p:cNvPr>
          <p:cNvSpPr txBox="1"/>
          <p:nvPr/>
        </p:nvSpPr>
        <p:spPr>
          <a:xfrm>
            <a:off x="804367" y="5559901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UKAPA Conference</a:t>
            </a:r>
          </a:p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6938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D375-2FFC-1146-FFD9-36D2129E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Delivering the Health Mission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4A30-3D8C-2239-D8C5-A1C90BC8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Four groups of delivery mechanism: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Acute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Primary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Wider determinants</a:t>
            </a:r>
          </a:p>
        </p:txBody>
      </p:sp>
    </p:spTree>
    <p:extLst>
      <p:ext uri="{BB962C8B-B14F-4D97-AF65-F5344CB8AC3E}">
        <p14:creationId xmlns:p14="http://schemas.microsoft.com/office/powerpoint/2010/main" val="161838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D375-2FFC-1146-FFD9-36D2129E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Preventative health to tackle health inequalities</a:t>
            </a:r>
            <a:br>
              <a:rPr lang="en-US" sz="4000"/>
            </a:br>
            <a:r>
              <a:rPr lang="en-US" sz="4000" b="1"/>
              <a:t>Structural barriers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4A30-3D8C-2239-D8C5-A1C90BC8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Repeated attempts to make health policy more preventative in the UK have failed (Ford et al, 2021)</a:t>
            </a:r>
          </a:p>
          <a:p>
            <a:r>
              <a:rPr lang="en-US"/>
              <a:t>Cairney and St Denny (2020, 3): ‘even when policymakers display sincerity and high political will, they still face major obstacles to policy delivery’</a:t>
            </a:r>
          </a:p>
          <a:p>
            <a:r>
              <a:rPr lang="en-US"/>
              <a:t>Three main structural barriers in literature</a:t>
            </a:r>
          </a:p>
          <a:p>
            <a:pPr lvl="1"/>
            <a:r>
              <a:rPr lang="en-US"/>
              <a:t>Fragmentation </a:t>
            </a:r>
            <a:r>
              <a:rPr lang="en-GB" sz="1600" kern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(Cairney et al, 2024; Warner et al., 2023; Diamond, 2023</a:t>
            </a:r>
            <a:r>
              <a:rPr lang="en-GB" sz="1600" kern="0">
                <a:ea typeface="MS Mincho" panose="02020609040205080304" pitchFamily="49" charset="-128"/>
                <a:cs typeface="Arial" panose="020B0604020202020204" pitchFamily="34" charset="0"/>
              </a:rPr>
              <a:t>; IfG, 2024)</a:t>
            </a:r>
            <a:endParaRPr lang="en-US" sz="1600"/>
          </a:p>
          <a:p>
            <a:pPr lvl="1"/>
            <a:r>
              <a:rPr lang="en-US"/>
              <a:t>Short-termism </a:t>
            </a:r>
            <a:r>
              <a:rPr lang="en-US" sz="1600"/>
              <a:t>(Coyle and Muhtar, 2023; Cairney and St Denny, 2020)</a:t>
            </a:r>
          </a:p>
          <a:p>
            <a:pPr lvl="1"/>
            <a:r>
              <a:rPr lang="en-US"/>
              <a:t>Over-centralisation </a:t>
            </a:r>
            <a:r>
              <a:rPr lang="en-US" sz="1600"/>
              <a:t>(Diamond, 2013; Newman and Kenny, 2023)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734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DB89B0-BC07-C9BF-DEFB-BDB05EFC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Opportunity spaces</a:t>
            </a:r>
          </a:p>
        </p:txBody>
      </p:sp>
    </p:spTree>
    <p:extLst>
      <p:ext uri="{BB962C8B-B14F-4D97-AF65-F5344CB8AC3E}">
        <p14:creationId xmlns:p14="http://schemas.microsoft.com/office/powerpoint/2010/main" val="77739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D1C7B-E81A-666A-A064-F3F3775B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Evidence from TRUUD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D6D9-444D-EC28-1407-ACF43557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198362"/>
            <a:ext cx="7529512" cy="3917773"/>
          </a:xfrm>
        </p:spPr>
        <p:txBody>
          <a:bodyPr>
            <a:normAutofit/>
          </a:bodyPr>
          <a:lstStyle/>
          <a:p>
            <a:r>
              <a:rPr lang="en-US" sz="2000" dirty="0"/>
              <a:t>Six UK Universities and approximately 40 researchers from a variety of academic disciplines </a:t>
            </a:r>
          </a:p>
          <a:p>
            <a:r>
              <a:rPr lang="en-US" sz="2000" dirty="0"/>
              <a:t>Exploring decision making in England’s urban development system – what factors affect how health is included?</a:t>
            </a:r>
          </a:p>
          <a:p>
            <a:r>
              <a:rPr lang="en-US" sz="2000" dirty="0"/>
              <a:t>Here, we focus on our co-production work with government, to raise the profile of health in urban development</a:t>
            </a:r>
          </a:p>
          <a:p>
            <a:r>
              <a:rPr lang="en-US" sz="2000" dirty="0"/>
              <a:t>We draw on our ‘co-production log’</a:t>
            </a:r>
          </a:p>
          <a:p>
            <a:pPr lvl="1"/>
            <a:r>
              <a:rPr lang="en-US" sz="2000" dirty="0"/>
              <a:t>Meeting notes</a:t>
            </a:r>
          </a:p>
          <a:p>
            <a:pPr lvl="1"/>
            <a:r>
              <a:rPr lang="en-US" sz="2000" dirty="0"/>
              <a:t>Follow-up actions by officials</a:t>
            </a:r>
          </a:p>
          <a:p>
            <a:pPr lvl="1"/>
            <a:r>
              <a:rPr lang="en-US" sz="2000" dirty="0"/>
              <a:t>Experiences of trying to enact change</a:t>
            </a:r>
          </a:p>
          <a:p>
            <a:pPr lvl="1"/>
            <a:r>
              <a:rPr lang="en-US" sz="2000" dirty="0"/>
              <a:t>Some interviews and roundtables</a:t>
            </a:r>
          </a:p>
          <a:p>
            <a:pPr lvl="1"/>
            <a:endParaRPr lang="en-US" sz="2000" dirty="0"/>
          </a:p>
        </p:txBody>
      </p:sp>
      <p:pic>
        <p:nvPicPr>
          <p:cNvPr id="1026" name="Picture 2" descr="truud">
            <a:extLst>
              <a:ext uri="{FF2B5EF4-FFF2-40B4-BE49-F238E27FC236}">
                <a16:creationId xmlns:a16="http://schemas.microsoft.com/office/drawing/2014/main" id="{BE8DD67D-55E2-055F-05A5-97560BC7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9299" y="3670798"/>
            <a:ext cx="3565827" cy="20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C704-CC23-CD05-B294-2CB8FCC4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Theorising</a:t>
            </a:r>
            <a:r>
              <a:rPr lang="en-US" sz="4400" dirty="0"/>
              <a:t> opportunity spaces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818B9A-E134-1FE8-1D8E-C1B793759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427071"/>
              </p:ext>
            </p:extLst>
          </p:nvPr>
        </p:nvGraphicFramePr>
        <p:xfrm>
          <a:off x="364818" y="2668044"/>
          <a:ext cx="11462360" cy="3682653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5731180">
                  <a:extLst>
                    <a:ext uri="{9D8B030D-6E8A-4147-A177-3AD203B41FA5}">
                      <a16:colId xmlns:a16="http://schemas.microsoft.com/office/drawing/2014/main" val="105638784"/>
                    </a:ext>
                  </a:extLst>
                </a:gridCol>
                <a:gridCol w="5731180">
                  <a:extLst>
                    <a:ext uri="{9D8B030D-6E8A-4147-A177-3AD203B41FA5}">
                      <a16:colId xmlns:a16="http://schemas.microsoft.com/office/drawing/2014/main" val="651838767"/>
                    </a:ext>
                  </a:extLst>
                </a:gridCol>
              </a:tblGrid>
              <a:tr h="1227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Policy innovation </a:t>
                      </a:r>
                      <a:r>
                        <a:rPr lang="en-US" dirty="0"/>
                        <a:t>- new combinations of knowledge and resources to unlock </a:t>
                      </a:r>
                      <a:r>
                        <a:rPr lang="en-US" dirty="0" err="1"/>
                        <a:t>unrealised</a:t>
                      </a:r>
                      <a:r>
                        <a:rPr lang="en-US" dirty="0"/>
                        <a:t>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Collaborative innovation; innovation capability; visionary leadership; experimentation; employee empowerment; maximizing public value; mission motivation (</a:t>
                      </a:r>
                      <a:r>
                        <a:rPr lang="en-US" sz="1400" dirty="0" err="1"/>
                        <a:t>Torfing</a:t>
                      </a:r>
                      <a:r>
                        <a:rPr lang="en-US" sz="1400" dirty="0"/>
                        <a:t> and Ansell, 2020; </a:t>
                      </a:r>
                      <a:r>
                        <a:rPr lang="en-US" sz="1400" dirty="0" err="1"/>
                        <a:t>Torfing</a:t>
                      </a:r>
                      <a:r>
                        <a:rPr lang="en-US" sz="1400" dirty="0"/>
                        <a:t>, 2019; Clausen et al, 2020; Honig, 2024)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461632"/>
                  </a:ext>
                </a:extLst>
              </a:tr>
              <a:tr h="1227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Institutional entrepreneurship </a:t>
                      </a:r>
                      <a:r>
                        <a:rPr lang="en-US" dirty="0"/>
                        <a:t>– “transforming or creating institutions to shape preconditions for innovation” (p. 708)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Critical junctures; </a:t>
                      </a:r>
                      <a:r>
                        <a:rPr lang="en-US" sz="1400" dirty="0" err="1"/>
                        <a:t>organisational</a:t>
                      </a:r>
                      <a:r>
                        <a:rPr lang="en-US" sz="1400" dirty="0"/>
                        <a:t> and systems change; innovation sponsors; management of risk; external partnerships (</a:t>
                      </a:r>
                      <a:r>
                        <a:rPr lang="en-US" sz="1400" dirty="0" err="1"/>
                        <a:t>Emmeneger</a:t>
                      </a:r>
                      <a:r>
                        <a:rPr lang="en-US" sz="1400" dirty="0"/>
                        <a:t>, 2021; Osborne and Brown, 2011; Mazzucato, 2013; Ventura and Díaz-Méndez, 2019)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12893"/>
                  </a:ext>
                </a:extLst>
              </a:tr>
              <a:tr h="1227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Place-based leadership </a:t>
                      </a:r>
                      <a:r>
                        <a:rPr lang="en-US" dirty="0"/>
                        <a:t>– “transforming particular places by pooling competencies, powers and resources” (p. 708)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Mobilising</a:t>
                      </a:r>
                      <a:r>
                        <a:rPr lang="en-US" sz="1400" dirty="0"/>
                        <a:t> networks; linking fragmented decision-makers; effective place governance; local value capture; short-term wins to demonstrate success; long-term measurable goals; engaging those most disadvantaged by a given policy (Beer et al, 2020; Beer et al, 2019)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6145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ED3ECC-1B31-15C0-36D4-1FD1E1B18DBD}"/>
              </a:ext>
            </a:extLst>
          </p:cNvPr>
          <p:cNvSpPr txBox="1"/>
          <p:nvPr/>
        </p:nvSpPr>
        <p:spPr>
          <a:xfrm>
            <a:off x="838201" y="1593339"/>
            <a:ext cx="1051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Grillitsch</a:t>
            </a:r>
            <a:r>
              <a:rPr lang="en-US" sz="2400" dirty="0"/>
              <a:t> and </a:t>
            </a:r>
            <a:r>
              <a:rPr lang="en-US" sz="2400" dirty="0" err="1"/>
              <a:t>Sotarauta</a:t>
            </a:r>
            <a:r>
              <a:rPr lang="en-US" sz="2400" dirty="0"/>
              <a:t> (2020) identify three ways in which agents can open opportunity spaces within social structures:</a:t>
            </a:r>
          </a:p>
        </p:txBody>
      </p:sp>
    </p:spTree>
    <p:extLst>
      <p:ext uri="{BB962C8B-B14F-4D97-AF65-F5344CB8AC3E}">
        <p14:creationId xmlns:p14="http://schemas.microsoft.com/office/powerpoint/2010/main" val="90208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8574-8123-7C1E-6AEF-E989CF6F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Preventative health to tackle health inequalities</a:t>
            </a:r>
            <a:br>
              <a:rPr lang="en-US" sz="4400" dirty="0"/>
            </a:br>
            <a:r>
              <a:rPr lang="en-US" sz="4400" b="1" dirty="0"/>
              <a:t>Opportunity spaces: national government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9EDB-097C-5EF5-9883-C03B5823B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Policy innovation</a:t>
            </a:r>
          </a:p>
          <a:p>
            <a:r>
              <a:rPr lang="en-GB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TRUUD collaboration with MHCLG Analysis and Data Directorate</a:t>
            </a:r>
          </a:p>
          <a:p>
            <a:r>
              <a:rPr lang="en-GB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Embedding Health Appraisal of Urban Systems (HAUS) in MHCLG Appraisal Guidance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Innovation through partnerships, innovation sponsor and acceptance of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5CEE-2DAE-4BBD-CEEC-72D144FAD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/>
              <a:t>Despite no duty on public health, MHCLG partners wanted funding to drive health benefits</a:t>
            </a:r>
          </a:p>
          <a:p>
            <a:r>
              <a:rPr lang="en-US" sz="2000" dirty="0"/>
              <a:t>Influenced by Levelling Up Missions, but also internal motivation</a:t>
            </a:r>
          </a:p>
          <a:p>
            <a:r>
              <a:rPr lang="en-US" sz="2000" dirty="0"/>
              <a:t>Key innovation sponsors: e.g. Director of the Data and Analysis</a:t>
            </a:r>
          </a:p>
          <a:p>
            <a:r>
              <a:rPr lang="en-US" sz="2000" dirty="0"/>
              <a:t>Expansion to other teams and strategy to convince others</a:t>
            </a:r>
          </a:p>
          <a:p>
            <a:r>
              <a:rPr lang="en-US" sz="2000" dirty="0"/>
              <a:t>In 18-months: 4 full-day meetings, 30 online 0.5-2 </a:t>
            </a:r>
            <a:r>
              <a:rPr lang="en-US" sz="2000" dirty="0" err="1"/>
              <a:t>hr</a:t>
            </a:r>
            <a:r>
              <a:rPr lang="en-US" sz="2000" dirty="0"/>
              <a:t> meetings</a:t>
            </a:r>
          </a:p>
        </p:txBody>
      </p:sp>
    </p:spTree>
    <p:extLst>
      <p:ext uri="{BB962C8B-B14F-4D97-AF65-F5344CB8AC3E}">
        <p14:creationId xmlns:p14="http://schemas.microsoft.com/office/powerpoint/2010/main" val="193602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8574-8123-7C1E-6AEF-E989CF6F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Preventative health to tackle health inequalities</a:t>
            </a:r>
            <a:br>
              <a:rPr lang="en-US" sz="4400" dirty="0"/>
            </a:br>
            <a:r>
              <a:rPr lang="en-US" sz="4400" b="1" dirty="0"/>
              <a:t>Opportunity spaces: national government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9EDB-097C-5EF5-9883-C03B5823B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Institutional entrepreneurship</a:t>
            </a:r>
          </a:p>
          <a:p>
            <a:r>
              <a:rPr lang="en-GB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Creation of cross-departmental working group on HAUS</a:t>
            </a:r>
          </a:p>
          <a:p>
            <a:r>
              <a:rPr lang="en-GB" sz="24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Partnership between MHCLG and DHSC</a:t>
            </a:r>
          </a:p>
          <a:p>
            <a:pPr marL="0" indent="0">
              <a:buNone/>
            </a:pPr>
            <a:endParaRPr lang="en-GB" sz="2400" kern="0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i="1" kern="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New combinations of knowledge and new ideas to overcome barriers to partnership working</a:t>
            </a:r>
            <a:endParaRPr lang="en-US" sz="2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5CEE-2DAE-4BBD-CEEC-72D144FAD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/>
              <a:t>Snowball meetings with HMT, </a:t>
            </a:r>
            <a:r>
              <a:rPr lang="en-US" sz="2000" dirty="0" err="1"/>
              <a:t>DfT</a:t>
            </a:r>
            <a:r>
              <a:rPr lang="en-US" sz="2000" dirty="0"/>
              <a:t>, DEFRA, DHSC to explore usage of HAUS </a:t>
            </a:r>
            <a:r>
              <a:rPr lang="en-US" sz="2000" u="sng" dirty="0"/>
              <a:t>and</a:t>
            </a:r>
            <a:r>
              <a:rPr lang="en-US" sz="2000" dirty="0"/>
              <a:t> build contacts with MHCLG</a:t>
            </a:r>
          </a:p>
          <a:p>
            <a:r>
              <a:rPr lang="en-US" sz="2000" dirty="0"/>
              <a:t>MHCLG co-</a:t>
            </a:r>
            <a:r>
              <a:rPr lang="en-US" sz="2000" dirty="0" err="1"/>
              <a:t>organisation</a:t>
            </a:r>
            <a:r>
              <a:rPr lang="en-US" sz="2000" dirty="0"/>
              <a:t> of cross-sector events and working groups</a:t>
            </a:r>
          </a:p>
          <a:p>
            <a:r>
              <a:rPr lang="en-US" sz="2000" dirty="0"/>
              <a:t>In 8 months: 11 meetings and a 2.5hr workshop with 6 departments</a:t>
            </a:r>
          </a:p>
          <a:p>
            <a:r>
              <a:rPr lang="en-US" sz="2000" dirty="0"/>
              <a:t>However: lack of shared objectives; lack of accountability on public health; insufficient data sharing; limited health evaluation; civil service too big &amp; complex.</a:t>
            </a:r>
          </a:p>
        </p:txBody>
      </p:sp>
    </p:spTree>
    <p:extLst>
      <p:ext uri="{BB962C8B-B14F-4D97-AF65-F5344CB8AC3E}">
        <p14:creationId xmlns:p14="http://schemas.microsoft.com/office/powerpoint/2010/main" val="171969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8574-8123-7C1E-6AEF-E989CF6F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Preventative health to tackle health inequalities</a:t>
            </a:r>
            <a:br>
              <a:rPr lang="en-US" sz="4400" dirty="0"/>
            </a:br>
            <a:r>
              <a:rPr lang="en-US" sz="4400" b="1" dirty="0"/>
              <a:t>Opportunity spaces: subnational governme</a:t>
            </a:r>
            <a:r>
              <a:rPr lang="en-US" b="1" dirty="0"/>
              <a:t>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9EDB-097C-5EF5-9883-C03B5823B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kern="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lang="en-GB" sz="2800" b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lace leadership and i</a:t>
            </a:r>
            <a:r>
              <a:rPr lang="en-GB" b="1" kern="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nstitutional </a:t>
            </a:r>
            <a:r>
              <a:rPr lang="en-GB" sz="2800" b="1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entrepreneurship</a:t>
            </a:r>
            <a:r>
              <a:rPr lang="en-GB" b="1" kern="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GB" sz="2800" b="1" kern="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kern="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Mayors and MCAs taking leadership on public health</a:t>
            </a:r>
          </a:p>
          <a:p>
            <a:r>
              <a:rPr lang="en-US" sz="2400" kern="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Health Devolution Commission, NHS Confederation Project, Combined Authority </a:t>
            </a:r>
            <a:r>
              <a:rPr lang="en-US" sz="2400" kern="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Programme</a:t>
            </a:r>
            <a:r>
              <a:rPr lang="en-US" sz="2400" kern="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MCA working group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Mobilising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networks and linking fragmented decision-makers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5CEE-2DAE-4BBD-CEEC-72D144FAD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/>
              <a:t>One MCA reported 42 different funding streams, but is rewriting appraisal policy</a:t>
            </a:r>
          </a:p>
          <a:p>
            <a:r>
              <a:rPr lang="en-US" sz="2000" dirty="0"/>
              <a:t>MCAs report acting in spite of centrally-set success metrics</a:t>
            </a:r>
          </a:p>
          <a:p>
            <a:r>
              <a:rPr lang="en-US" sz="2000" dirty="0"/>
              <a:t>Mayors acting as place-leaders to champion health – e.g. South Yorkshire, Cams &amp; Peterborough</a:t>
            </a:r>
          </a:p>
          <a:p>
            <a:r>
              <a:rPr lang="en-US" sz="2000" dirty="0"/>
              <a:t>Seeking to join up ICSs and MCAs as key institutional </a:t>
            </a:r>
            <a:r>
              <a:rPr lang="en-US" sz="2000" dirty="0" err="1"/>
              <a:t>entreneurship</a:t>
            </a:r>
            <a:endParaRPr lang="en-US" sz="2000" dirty="0"/>
          </a:p>
          <a:p>
            <a:r>
              <a:rPr lang="en-US" sz="2000" dirty="0"/>
              <a:t>Lack of co-</a:t>
            </a:r>
            <a:r>
              <a:rPr lang="en-US" sz="2000" dirty="0" err="1"/>
              <a:t>terminosity</a:t>
            </a:r>
            <a:r>
              <a:rPr lang="en-US" sz="2000" dirty="0"/>
              <a:t> of geography and budgetary cycles create constraints</a:t>
            </a:r>
          </a:p>
        </p:txBody>
      </p:sp>
    </p:spTree>
    <p:extLst>
      <p:ext uri="{BB962C8B-B14F-4D97-AF65-F5344CB8AC3E}">
        <p14:creationId xmlns:p14="http://schemas.microsoft.com/office/powerpoint/2010/main" val="347499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8574-8123-7C1E-6AEF-E989CF6F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Preventative health to tackle health inequalities</a:t>
            </a:r>
            <a:br>
              <a:rPr lang="en-US" sz="4400" dirty="0"/>
            </a:br>
            <a:r>
              <a:rPr lang="en-US" sz="4400" b="1" dirty="0"/>
              <a:t>Opportunity spaces: subnational governme</a:t>
            </a:r>
            <a:r>
              <a:rPr lang="en-US" b="1" dirty="0"/>
              <a:t>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9EDB-097C-5EF5-9883-C03B5823B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kern="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Place leadership</a:t>
            </a:r>
            <a:r>
              <a:rPr lang="en-US" b="1" dirty="0"/>
              <a:t> and p</a:t>
            </a:r>
            <a:r>
              <a:rPr lang="en-GB" b="1" kern="0" dirty="0" err="1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olicy</a:t>
            </a:r>
            <a:r>
              <a:rPr lang="en-GB" b="1" kern="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innovation</a:t>
            </a:r>
          </a:p>
          <a:p>
            <a:r>
              <a:rPr lang="en-US" sz="2400" dirty="0"/>
              <a:t>Local government finding ways to embed health in planning</a:t>
            </a:r>
          </a:p>
          <a:p>
            <a:r>
              <a:rPr lang="en-US" sz="2400" dirty="0"/>
              <a:t>Researcher-in-residence at Bristol City Council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Collaborative innovation, experimentation, employee empowerment, maximizing public value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5CEE-2DAE-4BBD-CEEC-72D144FAD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GB" sz="2000" kern="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Researcher-practitioner identifying health costs of different development scenarios in an urban regeneration project</a:t>
            </a:r>
          </a:p>
          <a:p>
            <a:r>
              <a:rPr lang="en-GB" sz="2000" kern="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Provided evidence on more effective use of green space – seen as appealing to the mayor</a:t>
            </a:r>
          </a:p>
          <a:p>
            <a:r>
              <a:rPr lang="en-US" sz="2000" kern="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However, l</a:t>
            </a:r>
            <a:r>
              <a:rPr lang="en-GB" sz="2000" kern="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ocal</a:t>
            </a:r>
            <a:r>
              <a:rPr lang="en-GB" sz="2000" kern="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govt has l</a:t>
            </a:r>
            <a:r>
              <a:rPr lang="en-GB" sz="2000" kern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imited financial resources and control mechanisms, and faces multiple demands, often missing opportunities to maximise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384416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4BC5C-3FA7-5AAD-E6AC-94F5A94C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Conclusions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00E1A-F589-267E-8E8F-84F1F5158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Examples of ‘mid-level bureaucrats’ driving preventative health agendas</a:t>
            </a:r>
          </a:p>
          <a:p>
            <a:r>
              <a:rPr lang="en-US" sz="2400" dirty="0"/>
              <a:t>What is the relationship between these opportunity spaces and the wider structural constraints?</a:t>
            </a:r>
          </a:p>
          <a:p>
            <a:pPr lvl="1"/>
            <a:r>
              <a:rPr lang="en-US" dirty="0"/>
              <a:t>Can they begin to change the structural constraints?</a:t>
            </a:r>
          </a:p>
          <a:p>
            <a:pPr lvl="1"/>
            <a:r>
              <a:rPr lang="en-US" dirty="0"/>
              <a:t>Can they be scaled up?</a:t>
            </a:r>
          </a:p>
          <a:p>
            <a:pPr lvl="1"/>
            <a:r>
              <a:rPr lang="en-US" dirty="0"/>
              <a:t>Or are they the best that can be done until the wider structures change?</a:t>
            </a:r>
          </a:p>
          <a:p>
            <a:r>
              <a:rPr lang="en-US" sz="2400" dirty="0"/>
              <a:t>Grand ambitions on preventative policy, joined-up govt etc. should not start from scratch</a:t>
            </a:r>
          </a:p>
        </p:txBody>
      </p:sp>
    </p:spTree>
    <p:extLst>
      <p:ext uri="{BB962C8B-B14F-4D97-AF65-F5344CB8AC3E}">
        <p14:creationId xmlns:p14="http://schemas.microsoft.com/office/powerpoint/2010/main" val="50221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F96FC-2A2C-A80D-9BE6-942EDD10B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262" y="704132"/>
            <a:ext cx="5157787" cy="823912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BA40-05E5-47E5-7C81-04EC09455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262" y="1728592"/>
            <a:ext cx="5157787" cy="4425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 Jack Newman</a:t>
            </a:r>
          </a:p>
          <a:p>
            <a:pPr marL="0" indent="0">
              <a:buNone/>
            </a:pPr>
            <a:r>
              <a:rPr lang="en-US" sz="2400" dirty="0"/>
              <a:t>Research Fellow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School for Policy Studies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University of Bristol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jack.newman@bristol.ac.uk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Bluesky</a:t>
            </a:r>
            <a:r>
              <a:rPr lang="en-US" sz="2400" dirty="0"/>
              <a:t>: @</a:t>
            </a:r>
            <a:r>
              <a:rPr lang="en-US" sz="2400" dirty="0" err="1"/>
              <a:t>jacknewman.bsky.social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Twitter</a:t>
            </a:r>
            <a:r>
              <a:rPr lang="en-US" sz="2400" dirty="0"/>
              <a:t>: @</a:t>
            </a:r>
            <a:r>
              <a:rPr lang="en-US" sz="2400" dirty="0" err="1"/>
              <a:t>jacknewmanHE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6E195-D866-1F4C-9D4A-193906D31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674" y="704132"/>
            <a:ext cx="5183188" cy="823912"/>
          </a:xfrm>
        </p:spPr>
        <p:txBody>
          <a:bodyPr/>
          <a:lstStyle/>
          <a:p>
            <a:r>
              <a:rPr lang="en-US" dirty="0"/>
              <a:t>About the project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306B2-0136-C4BC-166D-CCE4892A9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9674" y="1728592"/>
            <a:ext cx="5183188" cy="44252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TRUUD</a:t>
            </a:r>
          </a:p>
          <a:p>
            <a:pPr marL="0" indent="0">
              <a:buNone/>
            </a:pPr>
            <a:r>
              <a:rPr lang="en-US" sz="2400" dirty="0"/>
              <a:t>Tackling Root Causes Upstream of Unhealthy Urban Development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Funded by the UK Prevention Research Partnership</a:t>
            </a:r>
          </a:p>
          <a:p>
            <a:pPr marL="0" indent="0">
              <a:buNone/>
            </a:pPr>
            <a:r>
              <a:rPr lang="en-US" sz="2400" dirty="0"/>
              <a:t>2019-2025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3F185-0673-8A4B-E8EF-95D2EC02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20"/>
          <a:stretch/>
        </p:blipFill>
        <p:spPr>
          <a:xfrm>
            <a:off x="6096000" y="5204973"/>
            <a:ext cx="5322518" cy="1508567"/>
          </a:xfrm>
          <a:prstGeom prst="rect">
            <a:avLst/>
          </a:prstGeom>
        </p:spPr>
      </p:pic>
      <p:pic>
        <p:nvPicPr>
          <p:cNvPr id="1026" name="Picture 2" descr="University of Bristol unveils new logo removing Colston emblem">
            <a:extLst>
              <a:ext uri="{FF2B5EF4-FFF2-40B4-BE49-F238E27FC236}">
                <a16:creationId xmlns:a16="http://schemas.microsoft.com/office/drawing/2014/main" id="{3A49B7B5-8923-4B27-9EC3-6F3D663E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8" y="5405091"/>
            <a:ext cx="3348799" cy="9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EACE1-F253-EC60-26E6-486C38C6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0118"/>
          <a:stretch/>
        </p:blipFill>
        <p:spPr>
          <a:xfrm>
            <a:off x="9688883" y="3941229"/>
            <a:ext cx="2322534" cy="15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5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A73BA-C533-FB8B-19F4-12FCFE10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Structural barriers and opportunity spaces in the UK’s public health mission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352F352-39F1-7DDD-9554-9B05FDD05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812" y="1032987"/>
            <a:ext cx="4919108" cy="4792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Sarah Ayres, University of Bristol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Jack Newman, University of Bristol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Geoff Bates, University of Bath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Anna Le Gouais, University of Bristol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Rachael McClathey, University of Bristol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Nick Pearce, University of Bath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03EC40-43E9-74D1-7B16-AEFC1A97C26D}"/>
              </a:ext>
            </a:extLst>
          </p:cNvPr>
          <p:cNvSpPr txBox="1">
            <a:spLocks/>
          </p:cNvSpPr>
          <p:nvPr/>
        </p:nvSpPr>
        <p:spPr>
          <a:xfrm>
            <a:off x="640080" y="50159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40068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CE767-AEFE-1DEF-6BF3-76368411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Today’s presentation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96C2D2-785D-EFBB-F982-983421BD6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74258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89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B89B0-BC07-C9BF-DEFB-BDB05EFC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The preventative health agenda in the UK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977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FEAB-964F-3776-2F08-D7E9C0C6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Marmot Review (2010)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121C90-8767-1072-FEB3-41933CA77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806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16B15-53E5-D86C-9420-5F743939E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1.3m – 2.5m years of life lost each year to health inequalities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Reducing health inequalities will require action on six policy objectives: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Give every child the best start in life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Enable all children young people and adults to maximise their capabilities and have control over their lives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Create fair employment and good work for all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Ensure healthy standard of living for all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Create and develop healthy and sustainable places and communities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Strengthen the role and impact of ill health prevention</a:t>
            </a:r>
          </a:p>
        </p:txBody>
      </p:sp>
    </p:spTree>
    <p:extLst>
      <p:ext uri="{BB962C8B-B14F-4D97-AF65-F5344CB8AC3E}">
        <p14:creationId xmlns:p14="http://schemas.microsoft.com/office/powerpoint/2010/main" val="17858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9C61-02B8-36B5-8BB6-93C1092C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Manifesto promises on preventative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579DC-C539-FEF3-EE5E-E73B75454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7DC"/>
                </a:solidFill>
              </a:rPr>
              <a:t>Conservative Party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1D279-3E00-BDB4-4A72-77F4D938E1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2010</a:t>
            </a:r>
            <a:r>
              <a:rPr lang="en-US" dirty="0"/>
              <a:t>: “</a:t>
            </a:r>
            <a:r>
              <a:rPr lang="en-GB" dirty="0"/>
              <a:t>create a greater focus on </a:t>
            </a:r>
            <a:r>
              <a:rPr lang="en-GB" b="1" dirty="0">
                <a:solidFill>
                  <a:srgbClr val="0087DC"/>
                </a:solidFill>
              </a:rPr>
              <a:t>preventing</a:t>
            </a:r>
            <a:r>
              <a:rPr lang="en-GB" dirty="0"/>
              <a:t> people getting ill in the first place” (p. 45)</a:t>
            </a:r>
          </a:p>
          <a:p>
            <a:r>
              <a:rPr lang="en-GB" b="1" dirty="0"/>
              <a:t>2015</a:t>
            </a:r>
            <a:r>
              <a:rPr lang="en-GB" dirty="0"/>
              <a:t>: “we will invest more in primary care, to help </a:t>
            </a:r>
            <a:r>
              <a:rPr lang="en-GB" b="1" dirty="0">
                <a:solidFill>
                  <a:srgbClr val="0087DC"/>
                </a:solidFill>
              </a:rPr>
              <a:t>prevent</a:t>
            </a:r>
            <a:r>
              <a:rPr lang="en-GB" dirty="0"/>
              <a:t> health problems before they start” (p. 39)</a:t>
            </a:r>
          </a:p>
          <a:p>
            <a:r>
              <a:rPr lang="en-GB" b="1" dirty="0"/>
              <a:t>2017</a:t>
            </a:r>
            <a:r>
              <a:rPr lang="en-GB" dirty="0"/>
              <a:t>: “Our towns and cities should be healthy, well-designed and well-tended places.” (p. 25)</a:t>
            </a:r>
          </a:p>
          <a:p>
            <a:r>
              <a:rPr lang="en-US" b="1" dirty="0"/>
              <a:t>2019</a:t>
            </a:r>
            <a:r>
              <a:rPr lang="en-US" dirty="0"/>
              <a:t>: “We will invest in </a:t>
            </a:r>
            <a:r>
              <a:rPr lang="en-US" b="1" dirty="0">
                <a:solidFill>
                  <a:srgbClr val="0087DC"/>
                </a:solidFill>
              </a:rPr>
              <a:t>preventing</a:t>
            </a:r>
            <a:r>
              <a:rPr lang="en-US" dirty="0"/>
              <a:t> disease as well as curing it” (p. 10)</a:t>
            </a:r>
          </a:p>
          <a:p>
            <a:r>
              <a:rPr lang="en-US" b="1" dirty="0"/>
              <a:t>2024</a:t>
            </a:r>
            <a:r>
              <a:rPr lang="en-US" dirty="0"/>
              <a:t>: “a Major Conditions Strategy to </a:t>
            </a:r>
            <a:r>
              <a:rPr lang="en-US" b="1" dirty="0">
                <a:solidFill>
                  <a:srgbClr val="0087DC"/>
                </a:solidFill>
              </a:rPr>
              <a:t>prevent</a:t>
            </a:r>
            <a:r>
              <a:rPr lang="en-US" dirty="0"/>
              <a:t> these conditions from occurring” (p. 41)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763F5-E91D-6571-5049-8758073BD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solidFill>
                  <a:srgbClr val="D50000"/>
                </a:solidFill>
              </a:rPr>
              <a:t>Labour</a:t>
            </a:r>
            <a:r>
              <a:rPr lang="en-US" dirty="0">
                <a:solidFill>
                  <a:srgbClr val="D50000"/>
                </a:solidFill>
              </a:rPr>
              <a:t> Party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B1C2D-B167-451F-05DA-7EBD20325A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2010</a:t>
            </a:r>
            <a:r>
              <a:rPr lang="en-US" dirty="0"/>
              <a:t>: “</a:t>
            </a:r>
            <a:r>
              <a:rPr lang="en-US" b="1" dirty="0">
                <a:solidFill>
                  <a:srgbClr val="D50000"/>
                </a:solidFill>
              </a:rPr>
              <a:t>Prevention</a:t>
            </a:r>
            <a:r>
              <a:rPr lang="en-US" dirty="0"/>
              <a:t> and early intervention will be at the heart of our plans for a reformed healthcare system” (p. 4:3)</a:t>
            </a:r>
          </a:p>
          <a:p>
            <a:r>
              <a:rPr lang="en-US" b="1" dirty="0"/>
              <a:t>2015</a:t>
            </a:r>
            <a:r>
              <a:rPr lang="en-US" dirty="0"/>
              <a:t>: “Our health reforms will focus on </a:t>
            </a:r>
            <a:r>
              <a:rPr lang="en-US" b="1" dirty="0">
                <a:solidFill>
                  <a:srgbClr val="D50000"/>
                </a:solidFill>
              </a:rPr>
              <a:t>prevention</a:t>
            </a:r>
            <a:r>
              <a:rPr lang="en-US" dirty="0"/>
              <a:t> and early intervention” (p. 34)</a:t>
            </a:r>
          </a:p>
          <a:p>
            <a:r>
              <a:rPr lang="en-US" b="1" dirty="0"/>
              <a:t>2017</a:t>
            </a:r>
            <a:r>
              <a:rPr lang="en-US" dirty="0"/>
              <a:t>: “</a:t>
            </a:r>
            <a:r>
              <a:rPr lang="en-GB" dirty="0"/>
              <a:t>As part of a </a:t>
            </a:r>
            <a:r>
              <a:rPr lang="en-GB" b="1" dirty="0">
                <a:solidFill>
                  <a:srgbClr val="D50000"/>
                </a:solidFill>
              </a:rPr>
              <a:t>preventative</a:t>
            </a:r>
            <a:r>
              <a:rPr lang="en-GB" dirty="0"/>
              <a:t> healthcare drive, Labour will increase the number of health visitors and school nurses.</a:t>
            </a:r>
            <a:r>
              <a:rPr lang="en-US" dirty="0"/>
              <a:t>” (p. 67)</a:t>
            </a:r>
          </a:p>
          <a:p>
            <a:r>
              <a:rPr lang="en-US" b="1" dirty="0"/>
              <a:t>2019</a:t>
            </a:r>
            <a:r>
              <a:rPr lang="en-US" dirty="0"/>
              <a:t>: “</a:t>
            </a:r>
            <a:r>
              <a:rPr lang="en-GB" dirty="0"/>
              <a:t>Our mission is to create the conditions to </a:t>
            </a:r>
            <a:r>
              <a:rPr lang="en-GB" b="1" dirty="0">
                <a:solidFill>
                  <a:srgbClr val="D50000"/>
                </a:solidFill>
              </a:rPr>
              <a:t>prevent</a:t>
            </a:r>
            <a:r>
              <a:rPr lang="en-GB" dirty="0"/>
              <a:t> illness and enable people to live longer, healthier lives</a:t>
            </a:r>
            <a:r>
              <a:rPr lang="en-US" dirty="0"/>
              <a:t>” (p. 33)</a:t>
            </a:r>
          </a:p>
          <a:p>
            <a:r>
              <a:rPr lang="en-US" b="1" dirty="0"/>
              <a:t>2024</a:t>
            </a:r>
            <a:r>
              <a:rPr lang="en-US" dirty="0"/>
              <a:t>: “</a:t>
            </a:r>
            <a:r>
              <a:rPr lang="en-GB" dirty="0"/>
              <a:t>we will embed a greater focus on </a:t>
            </a:r>
            <a:r>
              <a:rPr lang="en-GB" b="1" dirty="0">
                <a:solidFill>
                  <a:srgbClr val="D50000"/>
                </a:solidFill>
              </a:rPr>
              <a:t>prevention</a:t>
            </a:r>
            <a:r>
              <a:rPr lang="en-GB" dirty="0"/>
              <a:t> throughout the entire healthcare system</a:t>
            </a:r>
            <a:r>
              <a:rPr lang="en-US" dirty="0"/>
              <a:t>” (p. 94)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70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FB3-FA9C-D794-A7E6-15EECEF0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NCDs and the Urban environment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B33DBA-7D0E-2A1A-80E5-39C3B493B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244054"/>
              </p:ext>
            </p:extLst>
          </p:nvPr>
        </p:nvGraphicFramePr>
        <p:xfrm>
          <a:off x="1589881" y="1690688"/>
          <a:ext cx="9012238" cy="470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37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B89B0-BC07-C9BF-DEFB-BDB05EFC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A mission-based approach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30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31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32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59" name="Freeform: Shape 35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36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37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068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D375-2FFC-1146-FFD9-36D2129E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Labour’s</a:t>
            </a:r>
            <a:r>
              <a:rPr lang="en-US" sz="4000" dirty="0"/>
              <a:t> Mission-driven government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4A30-3D8C-2239-D8C5-A1C90BC8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national missions</a:t>
            </a:r>
          </a:p>
          <a:p>
            <a:pPr lvl="1"/>
            <a:r>
              <a:rPr lang="en-US" dirty="0"/>
              <a:t>‘ambitious, measurable, long-term objectives’ through ‘a new way of doing government that is more joined up’ (</a:t>
            </a:r>
            <a:r>
              <a:rPr lang="en-US" dirty="0" err="1"/>
              <a:t>Labour</a:t>
            </a:r>
            <a:r>
              <a:rPr lang="en-US" dirty="0"/>
              <a:t> Party, 2024, para 4)</a:t>
            </a:r>
          </a:p>
          <a:p>
            <a:pPr lvl="1"/>
            <a:r>
              <a:rPr lang="en-US" dirty="0"/>
              <a:t>Mission Delivery Unit in the Cabinet Office and departmental leadership on each mission</a:t>
            </a:r>
          </a:p>
          <a:p>
            <a:r>
              <a:rPr lang="en-US" dirty="0"/>
              <a:t>Health Mission: Get the NHS Back on its Feet</a:t>
            </a:r>
          </a:p>
          <a:p>
            <a:pPr lvl="1"/>
            <a:r>
              <a:rPr lang="en-US" dirty="0"/>
              <a:t>Increase in healthy life expectancy for all and to half the gap between different regions</a:t>
            </a:r>
          </a:p>
          <a:p>
            <a:r>
              <a:rPr lang="en-US" dirty="0"/>
              <a:t>Coyle (2024) – concerns about accountability and deliverability</a:t>
            </a:r>
          </a:p>
        </p:txBody>
      </p:sp>
    </p:spTree>
    <p:extLst>
      <p:ext uri="{BB962C8B-B14F-4D97-AF65-F5344CB8AC3E}">
        <p14:creationId xmlns:p14="http://schemas.microsoft.com/office/powerpoint/2010/main" val="407060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99093588E3E4C9B0C28A967185309" ma:contentTypeVersion="17" ma:contentTypeDescription="Create a new document." ma:contentTypeScope="" ma:versionID="74ff1ff38b998e24bed56e604991fbe4">
  <xsd:schema xmlns:xsd="http://www.w3.org/2001/XMLSchema" xmlns:xs="http://www.w3.org/2001/XMLSchema" xmlns:p="http://schemas.microsoft.com/office/2006/metadata/properties" xmlns:ns2="a29b0043-0ea0-457a-91ba-62cac6cdf263" xmlns:ns3="edb9d0e4-5370-4cfb-9e4e-bdf6de379f60" xmlns:ns4="c424e947-c57b-4506-940f-959aacdded40" targetNamespace="http://schemas.microsoft.com/office/2006/metadata/properties" ma:root="true" ma:fieldsID="e0cf6ffc437ed6b2059d6813328fa41d" ns2:_="" ns3:_="" ns4:_="">
    <xsd:import namespace="a29b0043-0ea0-457a-91ba-62cac6cdf263"/>
    <xsd:import namespace="edb9d0e4-5370-4cfb-9e4e-bdf6de379f60"/>
    <xsd:import namespace="c424e947-c57b-4506-940f-959aacdde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4:SharedWithUsers" minOccurs="0"/>
                <xsd:element ref="ns4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b0043-0ea0-457a-91ba-62cac6cdf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e25833-2c28-4930-bb1d-6ff81894d92a}" ma:internalName="TaxCatchAll" ma:showField="CatchAllData" ma:web="c424e947-c57b-4506-940f-959aacdded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4e947-c57b-4506-940f-959aacdded4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1CFD4-E0E5-4B47-BF76-703ACDB73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b0043-0ea0-457a-91ba-62cac6cdf263"/>
    <ds:schemaRef ds:uri="edb9d0e4-5370-4cfb-9e4e-bdf6de379f60"/>
    <ds:schemaRef ds:uri="c424e947-c57b-4506-940f-959aacdde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F4E4BB-A936-48BD-8625-E2251BB0C9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</TotalTime>
  <Words>1578</Words>
  <Application>Microsoft Office PowerPoint</Application>
  <PresentationFormat>Widescreen</PresentationFormat>
  <Paragraphs>154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Structural barriers and opportunity spaces in the UK’s public health mission </vt:lpstr>
      <vt:lpstr>PowerPoint Presentation</vt:lpstr>
      <vt:lpstr>Today’s presentation</vt:lpstr>
      <vt:lpstr>1. The preventative health agenda in the UK</vt:lpstr>
      <vt:lpstr>Marmot Review (2010)</vt:lpstr>
      <vt:lpstr>Manifesto promises on preventative health</vt:lpstr>
      <vt:lpstr>NCDs and the Urban environment</vt:lpstr>
      <vt:lpstr>2. A mission-based approach</vt:lpstr>
      <vt:lpstr>Labour’s Mission-driven government</vt:lpstr>
      <vt:lpstr>Delivering the Health Mission</vt:lpstr>
      <vt:lpstr>Preventative health to tackle health inequalities Structural barriers</vt:lpstr>
      <vt:lpstr>3. Opportunity spaces</vt:lpstr>
      <vt:lpstr>Evidence from TRUUD</vt:lpstr>
      <vt:lpstr>Theorising opportunity spaces </vt:lpstr>
      <vt:lpstr>Preventative health to tackle health inequalities Opportunity spaces: national government</vt:lpstr>
      <vt:lpstr>Preventative health to tackle health inequalities Opportunity spaces: national government</vt:lpstr>
      <vt:lpstr>Preventative health to tackle health inequalities Opportunity spaces: subnational government</vt:lpstr>
      <vt:lpstr>Preventative health to tackle health inequalities Opportunity spaces: subnational government</vt:lpstr>
      <vt:lpstr>Conclusions</vt:lpstr>
      <vt:lpstr>Structural barriers and opportunity spaces in the UK’s public health mission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Newman</dc:creator>
  <cp:lastModifiedBy>Jack Newman</cp:lastModifiedBy>
  <cp:revision>6</cp:revision>
  <dcterms:created xsi:type="dcterms:W3CDTF">2024-09-09T07:17:47Z</dcterms:created>
  <dcterms:modified xsi:type="dcterms:W3CDTF">2025-01-16T11:22:29Z</dcterms:modified>
</cp:coreProperties>
</file>