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7" r:id="rId4"/>
  </p:sldMasterIdLst>
  <p:notesMasterIdLst>
    <p:notesMasterId r:id="rId11"/>
  </p:notesMasterIdLst>
  <p:handoutMasterIdLst>
    <p:handoutMasterId r:id="rId12"/>
  </p:handoutMasterIdLst>
  <p:sldIdLst>
    <p:sldId id="256" r:id="rId5"/>
    <p:sldId id="419" r:id="rId6"/>
    <p:sldId id="357" r:id="rId7"/>
    <p:sldId id="418" r:id="rId8"/>
    <p:sldId id="265" r:id="rId9"/>
    <p:sldId id="411" r:id="rId1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Eaton" initials="EE" lastIdx="2" clrIdx="0">
    <p:extLst>
      <p:ext uri="{19B8F6BF-5375-455C-9EA6-DF929625EA0E}">
        <p15:presenceInfo xmlns:p15="http://schemas.microsoft.com/office/powerpoint/2012/main" userId="S::ee329@bath.ac.uk::8223bd73-b88b-495e-aa71-d9600f7e2b1f" providerId="AD"/>
      </p:ext>
    </p:extLst>
  </p:cmAuthor>
  <p:cmAuthor id="2" name="ee329" initials="e" lastIdx="3" clrIdx="1">
    <p:extLst>
      <p:ext uri="{19B8F6BF-5375-455C-9EA6-DF929625EA0E}">
        <p15:presenceInfo xmlns:p15="http://schemas.microsoft.com/office/powerpoint/2012/main" userId="ee32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9235C"/>
    <a:srgbClr val="2F5597"/>
    <a:srgbClr val="66A2D8"/>
    <a:srgbClr val="68A3D8"/>
    <a:srgbClr val="336DA1"/>
    <a:srgbClr val="FFFFFF"/>
    <a:srgbClr val="8FAADC"/>
    <a:srgbClr val="80B8D7"/>
    <a:srgbClr val="C6C6C6"/>
    <a:srgbClr val="66C2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15" autoAdjust="0"/>
    <p:restoredTop sz="93792" autoAdjust="0"/>
  </p:normalViewPr>
  <p:slideViewPr>
    <p:cSldViewPr snapToGrid="0">
      <p:cViewPr varScale="1">
        <p:scale>
          <a:sx n="83" d="100"/>
          <a:sy n="83" d="100"/>
        </p:scale>
        <p:origin x="840" y="82"/>
      </p:cViewPr>
      <p:guideLst/>
    </p:cSldViewPr>
  </p:slideViewPr>
  <p:notesTextViewPr>
    <p:cViewPr>
      <p:scale>
        <a:sx n="1" d="1"/>
        <a:sy n="1" d="1"/>
      </p:scale>
      <p:origin x="0" y="0"/>
    </p:cViewPr>
  </p:notesTextViewPr>
  <p:notesViewPr>
    <p:cSldViewPr snapToGrid="0">
      <p:cViewPr varScale="1">
        <p:scale>
          <a:sx n="75" d="100"/>
          <a:sy n="75" d="100"/>
        </p:scale>
        <p:origin x="232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E26054-982D-4971-B498-E218EA16E2CB}"/>
              </a:ext>
            </a:extLst>
          </p:cNvPr>
          <p:cNvSpPr>
            <a:spLocks noGrp="1"/>
          </p:cNvSpPr>
          <p:nvPr>
            <p:ph type="hdr" sz="quarter"/>
          </p:nvPr>
        </p:nvSpPr>
        <p:spPr>
          <a:xfrm>
            <a:off x="0" y="2"/>
            <a:ext cx="2946400" cy="49696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6BB7F29-48B0-440A-80A8-CD45F417F87E}"/>
              </a:ext>
            </a:extLst>
          </p:cNvPr>
          <p:cNvSpPr>
            <a:spLocks noGrp="1"/>
          </p:cNvSpPr>
          <p:nvPr>
            <p:ph type="dt" sz="quarter" idx="1"/>
          </p:nvPr>
        </p:nvSpPr>
        <p:spPr>
          <a:xfrm>
            <a:off x="3849689" y="2"/>
            <a:ext cx="2946400" cy="496968"/>
          </a:xfrm>
          <a:prstGeom prst="rect">
            <a:avLst/>
          </a:prstGeom>
        </p:spPr>
        <p:txBody>
          <a:bodyPr vert="horz" lIns="91440" tIns="45720" rIns="91440" bIns="45720" rtlCol="0"/>
          <a:lstStyle>
            <a:lvl1pPr algn="r">
              <a:defRPr sz="1200"/>
            </a:lvl1pPr>
          </a:lstStyle>
          <a:p>
            <a:fld id="{978AAA73-F97B-46DF-9F77-BA69821017EA}" type="datetimeFigureOut">
              <a:rPr lang="en-GB" smtClean="0"/>
              <a:t>16/01/2025</a:t>
            </a:fld>
            <a:endParaRPr lang="en-GB"/>
          </a:p>
        </p:txBody>
      </p:sp>
      <p:sp>
        <p:nvSpPr>
          <p:cNvPr id="4" name="Footer Placeholder 3">
            <a:extLst>
              <a:ext uri="{FF2B5EF4-FFF2-40B4-BE49-F238E27FC236}">
                <a16:creationId xmlns:a16="http://schemas.microsoft.com/office/drawing/2014/main" id="{BCDD878C-9E6B-4837-8399-441A4A17DCEC}"/>
              </a:ext>
            </a:extLst>
          </p:cNvPr>
          <p:cNvSpPr>
            <a:spLocks noGrp="1"/>
          </p:cNvSpPr>
          <p:nvPr>
            <p:ph type="ftr" sz="quarter" idx="2"/>
          </p:nvPr>
        </p:nvSpPr>
        <p:spPr>
          <a:xfrm>
            <a:off x="0" y="9431258"/>
            <a:ext cx="2946400" cy="49696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DABF2C8-C28D-4656-BA8B-41AA45C8764A}"/>
              </a:ext>
            </a:extLst>
          </p:cNvPr>
          <p:cNvSpPr>
            <a:spLocks noGrp="1"/>
          </p:cNvSpPr>
          <p:nvPr>
            <p:ph type="sldNum" sz="quarter" idx="3"/>
          </p:nvPr>
        </p:nvSpPr>
        <p:spPr>
          <a:xfrm>
            <a:off x="3849689" y="9431258"/>
            <a:ext cx="2946400" cy="496968"/>
          </a:xfrm>
          <a:prstGeom prst="rect">
            <a:avLst/>
          </a:prstGeom>
        </p:spPr>
        <p:txBody>
          <a:bodyPr vert="horz" lIns="91440" tIns="45720" rIns="91440" bIns="45720" rtlCol="0" anchor="b"/>
          <a:lstStyle>
            <a:lvl1pPr algn="r">
              <a:defRPr sz="1200"/>
            </a:lvl1pPr>
          </a:lstStyle>
          <a:p>
            <a:fld id="{679C5B1D-EA9F-4B8C-9F83-A5CDF9857422}" type="slidenum">
              <a:rPr lang="en-GB" smtClean="0"/>
              <a:t>‹#›</a:t>
            </a:fld>
            <a:endParaRPr lang="en-GB"/>
          </a:p>
        </p:txBody>
      </p:sp>
    </p:spTree>
    <p:extLst>
      <p:ext uri="{BB962C8B-B14F-4D97-AF65-F5344CB8AC3E}">
        <p14:creationId xmlns:p14="http://schemas.microsoft.com/office/powerpoint/2010/main" val="307779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135"/>
          </a:xfrm>
          <a:prstGeom prst="rect">
            <a:avLst/>
          </a:prstGeom>
        </p:spPr>
        <p:txBody>
          <a:bodyPr vert="horz" lIns="91440" tIns="45720" rIns="91440" bIns="45720" rtlCol="0"/>
          <a:lstStyle>
            <a:lvl1pPr algn="r">
              <a:defRPr sz="1200"/>
            </a:lvl1pPr>
          </a:lstStyle>
          <a:p>
            <a:fld id="{57E324B6-48B1-4C53-A9C8-72BC594EB22E}" type="datetimeFigureOut">
              <a:rPr lang="en-GB" smtClean="0"/>
              <a:t>16/01/2025</a:t>
            </a:fld>
            <a:endParaRPr lang="en-GB" dirty="0"/>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2"/>
            <a:ext cx="2945659" cy="498135"/>
          </a:xfrm>
          <a:prstGeom prst="rect">
            <a:avLst/>
          </a:prstGeom>
        </p:spPr>
        <p:txBody>
          <a:bodyPr vert="horz" lIns="91440" tIns="45720" rIns="91440" bIns="45720" rtlCol="0" anchor="b"/>
          <a:lstStyle>
            <a:lvl1pPr algn="r">
              <a:defRPr sz="1200"/>
            </a:lvl1pPr>
          </a:lstStyle>
          <a:p>
            <a:fld id="{9A42AE33-4568-41AA-9224-559D6D354CFF}" type="slidenum">
              <a:rPr lang="en-GB" smtClean="0"/>
              <a:t>‹#›</a:t>
            </a:fld>
            <a:endParaRPr lang="en-GB" dirty="0"/>
          </a:p>
        </p:txBody>
      </p:sp>
    </p:spTree>
    <p:extLst>
      <p:ext uri="{BB962C8B-B14F-4D97-AF65-F5344CB8AC3E}">
        <p14:creationId xmlns:p14="http://schemas.microsoft.com/office/powerpoint/2010/main" val="417020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a:buNone/>
            </a:pPr>
            <a:r>
              <a:rPr lang="en-GB" sz="1200" b="1" dirty="0">
                <a:latin typeface="Arial" panose="020B0604020202020204" pitchFamily="34" charset="0"/>
                <a:cs typeface="Arial" panose="020B0604020202020204" pitchFamily="34" charset="0"/>
              </a:rPr>
              <a:t>INSTRUCTIONS</a:t>
            </a:r>
          </a:p>
          <a:p>
            <a:pPr marL="0" indent="0" algn="l">
              <a:buNone/>
            </a:pPr>
            <a:endParaRPr lang="en-GB" sz="1200" b="1" dirty="0">
              <a:latin typeface="Arial" panose="020B0604020202020204" pitchFamily="34" charset="0"/>
              <a:cs typeface="Arial" panose="020B0604020202020204" pitchFamily="34" charset="0"/>
            </a:endParaRPr>
          </a:p>
          <a:p>
            <a:pPr marL="0" indent="0" algn="l">
              <a:buNone/>
            </a:pPr>
            <a:r>
              <a:rPr lang="en-GB" sz="1200" dirty="0">
                <a:latin typeface="Arial" panose="020B0604020202020204" pitchFamily="34" charset="0"/>
                <a:cs typeface="Arial" panose="020B0604020202020204" pitchFamily="34" charset="0"/>
              </a:rPr>
              <a:t>Font should be set to Arial throughout the presentation.</a:t>
            </a:r>
          </a:p>
          <a:p>
            <a:pPr marL="0" indent="0" algn="l">
              <a:buNone/>
            </a:pPr>
            <a:endParaRPr lang="en-GB" sz="1200" dirty="0">
              <a:latin typeface="Arial" panose="020B0604020202020204" pitchFamily="34" charset="0"/>
              <a:cs typeface="Arial" panose="020B0604020202020204" pitchFamily="34" charset="0"/>
            </a:endParaRPr>
          </a:p>
          <a:p>
            <a:pPr marL="0" indent="0" algn="l">
              <a:buNone/>
            </a:pPr>
            <a:r>
              <a:rPr lang="en-GB" sz="1200" dirty="0">
                <a:latin typeface="Arial" panose="020B0604020202020204" pitchFamily="34" charset="0"/>
                <a:cs typeface="Arial" panose="020B0604020202020204" pitchFamily="34" charset="0"/>
              </a:rPr>
              <a:t>Title Slide heading should be between 36 and 44 font size.</a:t>
            </a:r>
          </a:p>
          <a:p>
            <a:pPr marL="0" indent="0" algn="l">
              <a:buNone/>
            </a:pPr>
            <a:endParaRPr lang="en-GB" sz="1200" dirty="0">
              <a:latin typeface="Arial" panose="020B0604020202020204" pitchFamily="34" charset="0"/>
              <a:cs typeface="Arial" panose="020B0604020202020204" pitchFamily="34" charset="0"/>
            </a:endParaRPr>
          </a:p>
          <a:p>
            <a:pPr marL="0" indent="0" algn="l">
              <a:buNone/>
            </a:pPr>
            <a:r>
              <a:rPr lang="en-GB" sz="1200" dirty="0">
                <a:latin typeface="Arial" panose="020B0604020202020204" pitchFamily="34" charset="0"/>
                <a:cs typeface="Arial" panose="020B0604020202020204" pitchFamily="34" charset="0"/>
              </a:rPr>
              <a:t>Time/Date and subtitle (below heading) should be in size 11. Time/Date should also be in bold, as per below example:</a:t>
            </a:r>
          </a:p>
          <a:p>
            <a:pPr marL="0" indent="0" algn="l">
              <a:buNone/>
            </a:pPr>
            <a:endParaRPr lang="en-GB" sz="1200" dirty="0">
              <a:latin typeface="Arial" panose="020B0604020202020204" pitchFamily="34" charset="0"/>
              <a:cs typeface="Arial" panose="020B0604020202020204" pitchFamily="34" charset="0"/>
            </a:endParaRPr>
          </a:p>
          <a:p>
            <a:pPr>
              <a:lnSpc>
                <a:spcPct val="120000"/>
              </a:lnSpc>
            </a:pPr>
            <a:r>
              <a:rPr lang="en-GB" sz="1050" b="1" dirty="0">
                <a:latin typeface="Arial" panose="020B0604020202020204" pitchFamily="34" charset="0"/>
                <a:cs typeface="Arial" panose="020B0604020202020204" pitchFamily="34" charset="0"/>
              </a:rPr>
              <a:t>14:45-15:45, 21st Oct ’21 </a:t>
            </a:r>
          </a:p>
          <a:p>
            <a:pPr>
              <a:lnSpc>
                <a:spcPct val="120000"/>
              </a:lnSpc>
            </a:pPr>
            <a:r>
              <a:rPr lang="en-GB" sz="1050" dirty="0">
                <a:latin typeface="Arial" panose="020B0604020202020204" pitchFamily="34" charset="0"/>
                <a:cs typeface="Arial" panose="020B0604020202020204" pitchFamily="34" charset="0"/>
              </a:rPr>
              <a:t>Panel Discussion: Healthy Places and the Future of Private Sector Involvement</a:t>
            </a:r>
          </a:p>
          <a:p>
            <a:pPr>
              <a:lnSpc>
                <a:spcPct val="120000"/>
              </a:lnSpc>
            </a:pPr>
            <a:endParaRPr lang="en-GB" sz="1050" dirty="0">
              <a:latin typeface="Arial" panose="020B0604020202020204" pitchFamily="34" charset="0"/>
              <a:cs typeface="Arial" panose="020B0604020202020204" pitchFamily="34" charset="0"/>
            </a:endParaRPr>
          </a:p>
          <a:p>
            <a:pPr>
              <a:lnSpc>
                <a:spcPct val="120000"/>
              </a:lnSpc>
            </a:pPr>
            <a:r>
              <a:rPr lang="en-GB" sz="1200" dirty="0">
                <a:latin typeface="Arial" panose="020B0604020202020204" pitchFamily="34" charset="0"/>
                <a:cs typeface="Arial" panose="020B0604020202020204" pitchFamily="34" charset="0"/>
              </a:rPr>
              <a:t>To add/remove or adjust the positioning of logos, go to ‘View’, then ‘Slide Master’ and edit here. Please note the changes made in the Slide Master will apply throughout the presentation. Ensure an original copy of the </a:t>
            </a:r>
            <a:r>
              <a:rPr lang="en-GB" sz="1200" dirty="0" err="1">
                <a:latin typeface="Arial" panose="020B0604020202020204" pitchFamily="34" charset="0"/>
                <a:cs typeface="Arial" panose="020B0604020202020204" pitchFamily="34" charset="0"/>
              </a:rPr>
              <a:t>Powerpoint</a:t>
            </a:r>
            <a:r>
              <a:rPr lang="en-GB" sz="1200" dirty="0">
                <a:latin typeface="Arial" panose="020B0604020202020204" pitchFamily="34" charset="0"/>
                <a:cs typeface="Arial" panose="020B0604020202020204" pitchFamily="34" charset="0"/>
              </a:rPr>
              <a:t> is kept safe.</a:t>
            </a:r>
          </a:p>
        </p:txBody>
      </p:sp>
      <p:sp>
        <p:nvSpPr>
          <p:cNvPr id="4" name="Slide Number Placeholder 3"/>
          <p:cNvSpPr>
            <a:spLocks noGrp="1"/>
          </p:cNvSpPr>
          <p:nvPr>
            <p:ph type="sldNum" sz="quarter" idx="5"/>
          </p:nvPr>
        </p:nvSpPr>
        <p:spPr/>
        <p:txBody>
          <a:bodyPr/>
          <a:lstStyle/>
          <a:p>
            <a:fld id="{A69A3398-5E2D-6343-87FA-7328F54EC780}" type="slidenum">
              <a:rPr lang="en-US" smtClean="0"/>
              <a:t>1</a:t>
            </a:fld>
            <a:endParaRPr lang="en-US"/>
          </a:p>
        </p:txBody>
      </p:sp>
    </p:spTree>
    <p:extLst>
      <p:ext uri="{BB962C8B-B14F-4D97-AF65-F5344CB8AC3E}">
        <p14:creationId xmlns:p14="http://schemas.microsoft.com/office/powerpoint/2010/main" val="244403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9A3398-5E2D-6343-87FA-7328F54EC780}" type="slidenum">
              <a:rPr lang="en-US" smtClean="0"/>
              <a:t>2</a:t>
            </a:fld>
            <a:endParaRPr lang="en-US"/>
          </a:p>
        </p:txBody>
      </p:sp>
    </p:spTree>
    <p:extLst>
      <p:ext uri="{BB962C8B-B14F-4D97-AF65-F5344CB8AC3E}">
        <p14:creationId xmlns:p14="http://schemas.microsoft.com/office/powerpoint/2010/main" val="429385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reference is: </a:t>
            </a:r>
            <a:r>
              <a:rPr lang="en-GB" sz="1800" dirty="0">
                <a:effectLst/>
                <a:latin typeface="Calibri" panose="020F0502020204030204" pitchFamily="34" charset="0"/>
                <a:ea typeface="Calibri" panose="020F0502020204030204" pitchFamily="34" charset="0"/>
                <a:cs typeface="Times New Roman" panose="02020603050405020304" pitchFamily="18" charset="0"/>
              </a:rPr>
              <a:t>Ige-</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Elegbede</a:t>
            </a:r>
            <a:r>
              <a:rPr lang="en-GB" sz="1800" dirty="0">
                <a:effectLst/>
                <a:latin typeface="Calibri" panose="020F0502020204030204" pitchFamily="34" charset="0"/>
                <a:ea typeface="Calibri" panose="020F0502020204030204" pitchFamily="34" charset="0"/>
                <a:cs typeface="Times New Roman" panose="02020603050405020304" pitchFamily="18" charset="0"/>
              </a:rPr>
              <a:t>, J., Pilkington, P., Orme, J., Williams, B., Prestwood, E., Black, D. and Carmichael, L., (2020) Designing healthier neighbourhoods: a systematic review of the impact of the neighbourhood design on health and wellbeing.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Cities &amp; Health</a:t>
            </a:r>
            <a:r>
              <a:rPr lang="en-GB" sz="1800" dirty="0">
                <a:effectLst/>
                <a:latin typeface="Calibri" panose="020F0502020204030204" pitchFamily="34" charset="0"/>
                <a:ea typeface="Calibri" panose="020F0502020204030204" pitchFamily="34" charset="0"/>
                <a:cs typeface="Times New Roman" panose="02020603050405020304" pitchFamily="18" charset="0"/>
              </a:rPr>
              <a:t>, pp.1-16. Available from: https://www.tandfonline.com/doi/full/10.1080/23748834.2020.1799173</a:t>
            </a:r>
            <a:endParaRPr lang="en-GB" dirty="0"/>
          </a:p>
        </p:txBody>
      </p:sp>
      <p:sp>
        <p:nvSpPr>
          <p:cNvPr id="4" name="Slide Number Placeholder 3"/>
          <p:cNvSpPr>
            <a:spLocks noGrp="1"/>
          </p:cNvSpPr>
          <p:nvPr>
            <p:ph type="sldNum" sz="quarter" idx="10"/>
          </p:nvPr>
        </p:nvSpPr>
        <p:spPr/>
        <p:txBody>
          <a:bodyPr/>
          <a:lstStyle/>
          <a:p>
            <a:fld id="{9A42AE33-4568-41AA-9224-559D6D354CFF}" type="slidenum">
              <a:rPr lang="en-GB" smtClean="0"/>
              <a:t>3</a:t>
            </a:fld>
            <a:endParaRPr lang="en-GB" dirty="0"/>
          </a:p>
        </p:txBody>
      </p:sp>
    </p:spTree>
    <p:extLst>
      <p:ext uri="{BB962C8B-B14F-4D97-AF65-F5344CB8AC3E}">
        <p14:creationId xmlns:p14="http://schemas.microsoft.com/office/powerpoint/2010/main" val="2146766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mrc.ukri.org/research/initiatives/prevention-research/ukprp/"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6389-EA64-40F6-AE5A-58B51BFD8A21}"/>
              </a:ext>
            </a:extLst>
          </p:cNvPr>
          <p:cNvSpPr>
            <a:spLocks noGrp="1"/>
          </p:cNvSpPr>
          <p:nvPr>
            <p:ph type="ctrTitle"/>
          </p:nvPr>
        </p:nvSpPr>
        <p:spPr>
          <a:xfrm>
            <a:off x="1524000" y="1122363"/>
            <a:ext cx="9144000" cy="2387600"/>
          </a:xfrm>
        </p:spPr>
        <p:txBody>
          <a:bodyPr anchor="b">
            <a:normAutofit/>
          </a:bodyPr>
          <a:lstStyle>
            <a:lvl1pPr algn="ctr">
              <a:defRPr sz="3600" b="1" cap="none" baseline="0">
                <a:solidFill>
                  <a:srgbClr val="2923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52E6A36-8C95-4BBC-8F41-14828A638BDA}"/>
              </a:ext>
            </a:extLst>
          </p:cNvPr>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D7A8676-D3E8-493E-A34B-20E1772C89DD}"/>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A72EA5DC-8AA1-4E91-BC5C-E62494612F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CDD4E8-92D5-495F-A238-7AEA0A37DB12}"/>
              </a:ext>
            </a:extLst>
          </p:cNvPr>
          <p:cNvSpPr>
            <a:spLocks noGrp="1"/>
          </p:cNvSpPr>
          <p:nvPr>
            <p:ph type="sldNum" sz="quarter" idx="12"/>
          </p:nvPr>
        </p:nvSpPr>
        <p:spPr/>
        <p:txBody>
          <a:bodyPr/>
          <a:lstStyle/>
          <a:p>
            <a:fld id="{ED25C4AC-3308-4A2D-9B8C-C91531C9B004}" type="slidenum">
              <a:rPr lang="en-GB" smtClean="0"/>
              <a:t>‹#›</a:t>
            </a:fld>
            <a:endParaRPr lang="en-GB" dirty="0"/>
          </a:p>
        </p:txBody>
      </p:sp>
      <p:sp>
        <p:nvSpPr>
          <p:cNvPr id="7" name="Rectangle 11">
            <a:extLst>
              <a:ext uri="{FF2B5EF4-FFF2-40B4-BE49-F238E27FC236}">
                <a16:creationId xmlns:a16="http://schemas.microsoft.com/office/drawing/2014/main" id="{BBD88764-0E74-43FA-B1F9-1B4C76B70804}"/>
              </a:ext>
            </a:extLst>
          </p:cNvPr>
          <p:cNvSpPr/>
          <p:nvPr userDrawn="1"/>
        </p:nvSpPr>
        <p:spPr>
          <a:xfrm flipH="1">
            <a:off x="1" y="-29817"/>
            <a:ext cx="12192000" cy="1105319"/>
          </a:xfrm>
          <a:custGeom>
            <a:avLst/>
            <a:gdLst>
              <a:gd name="connsiteX0" fmla="*/ 0 w 12419763"/>
              <a:gd name="connsiteY0" fmla="*/ 0 h 1336430"/>
              <a:gd name="connsiteX1" fmla="*/ 12419763 w 12419763"/>
              <a:gd name="connsiteY1" fmla="*/ 0 h 1336430"/>
              <a:gd name="connsiteX2" fmla="*/ 12419763 w 12419763"/>
              <a:gd name="connsiteY2" fmla="*/ 1336430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894303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1067117 h 1336430"/>
              <a:gd name="connsiteX3" fmla="*/ 0 w 12419763"/>
              <a:gd name="connsiteY3" fmla="*/ 1336430 h 1336430"/>
              <a:gd name="connsiteX4" fmla="*/ 0 w 12419763"/>
              <a:gd name="connsiteY4" fmla="*/ 0 h 13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9763" h="1336430">
                <a:moveTo>
                  <a:pt x="0" y="0"/>
                </a:moveTo>
                <a:lnTo>
                  <a:pt x="12419763" y="0"/>
                </a:lnTo>
                <a:lnTo>
                  <a:pt x="12419763" y="1067117"/>
                </a:lnTo>
                <a:lnTo>
                  <a:pt x="0" y="1336430"/>
                </a:lnTo>
                <a:lnTo>
                  <a:pt x="0" y="0"/>
                </a:lnTo>
                <a:close/>
              </a:path>
            </a:pathLst>
          </a:cu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F021E7B-295C-4987-94D8-DF019BD8120F}"/>
              </a:ext>
            </a:extLst>
          </p:cNvPr>
          <p:cNvSpPr txBox="1"/>
          <p:nvPr userDrawn="1"/>
        </p:nvSpPr>
        <p:spPr>
          <a:xfrm>
            <a:off x="8133445" y="337215"/>
            <a:ext cx="2532184" cy="430887"/>
          </a:xfrm>
          <a:prstGeom prst="rect">
            <a:avLst/>
          </a:prstGeom>
          <a:noFill/>
        </p:spPr>
        <p:txBody>
          <a:bodyPr wrap="square" rtlCol="0">
            <a:spAutoFit/>
          </a:bodyPr>
          <a:lstStyle/>
          <a:p>
            <a:pPr algn="r"/>
            <a:r>
              <a:rPr lang="en-GB" sz="1100" b="1" dirty="0">
                <a:solidFill>
                  <a:schemeClr val="bg1"/>
                </a:solidFill>
                <a:latin typeface="Arial" panose="020B0604020202020204" pitchFamily="34" charset="0"/>
                <a:cs typeface="Arial" panose="020B0604020202020204" pitchFamily="34" charset="0"/>
              </a:rPr>
              <a:t>T</a:t>
            </a:r>
            <a:r>
              <a:rPr lang="en-GB" sz="1100" dirty="0">
                <a:solidFill>
                  <a:schemeClr val="bg1"/>
                </a:solidFill>
                <a:latin typeface="Arial" panose="020B0604020202020204" pitchFamily="34" charset="0"/>
                <a:cs typeface="Arial" panose="020B0604020202020204" pitchFamily="34" charset="0"/>
              </a:rPr>
              <a:t>ackling </a:t>
            </a:r>
            <a:r>
              <a:rPr lang="en-GB" sz="1100" b="1" dirty="0">
                <a:solidFill>
                  <a:schemeClr val="bg1"/>
                </a:solidFill>
                <a:latin typeface="Arial" panose="020B0604020202020204" pitchFamily="34" charset="0"/>
                <a:cs typeface="Arial" panose="020B0604020202020204" pitchFamily="34" charset="0"/>
              </a:rPr>
              <a:t>R</a:t>
            </a:r>
            <a:r>
              <a:rPr lang="en-GB" sz="1100" dirty="0">
                <a:solidFill>
                  <a:schemeClr val="bg1"/>
                </a:solidFill>
                <a:latin typeface="Arial" panose="020B0604020202020204" pitchFamily="34" charset="0"/>
                <a:cs typeface="Arial" panose="020B0604020202020204" pitchFamily="34" charset="0"/>
              </a:rPr>
              <a:t>oot causes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pstream of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nhealthy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rban </a:t>
            </a:r>
            <a:r>
              <a:rPr lang="en-GB" sz="1100" b="1" dirty="0">
                <a:solidFill>
                  <a:schemeClr val="bg1"/>
                </a:solidFill>
                <a:latin typeface="Arial" panose="020B0604020202020204" pitchFamily="34" charset="0"/>
                <a:cs typeface="Arial" panose="020B0604020202020204" pitchFamily="34" charset="0"/>
              </a:rPr>
              <a:t>D</a:t>
            </a:r>
            <a:r>
              <a:rPr lang="en-GB" sz="1100" dirty="0">
                <a:solidFill>
                  <a:schemeClr val="bg1"/>
                </a:solidFill>
                <a:latin typeface="Arial" panose="020B0604020202020204" pitchFamily="34" charset="0"/>
                <a:cs typeface="Arial" panose="020B0604020202020204" pitchFamily="34" charset="0"/>
              </a:rPr>
              <a:t>evelopment</a:t>
            </a:r>
          </a:p>
        </p:txBody>
      </p:sp>
      <p:pic>
        <p:nvPicPr>
          <p:cNvPr id="9" name="Picture 8" descr="Logo, company name&#10;&#10;Description automatically generated">
            <a:extLst>
              <a:ext uri="{FF2B5EF4-FFF2-40B4-BE49-F238E27FC236}">
                <a16:creationId xmlns:a16="http://schemas.microsoft.com/office/drawing/2014/main" id="{D2663649-5207-4953-ABFC-B07AAC5243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2394" y="195822"/>
            <a:ext cx="1119326" cy="650609"/>
          </a:xfrm>
          <a:prstGeom prst="rect">
            <a:avLst/>
          </a:prstGeom>
        </p:spPr>
      </p:pic>
    </p:spTree>
    <p:extLst>
      <p:ext uri="{BB962C8B-B14F-4D97-AF65-F5344CB8AC3E}">
        <p14:creationId xmlns:p14="http://schemas.microsoft.com/office/powerpoint/2010/main" val="428928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01436F-D517-429C-B1F6-7840AFAF883D}"/>
              </a:ext>
            </a:extLst>
          </p:cNvPr>
          <p:cNvSpPr>
            <a:spLocks noGrp="1"/>
          </p:cNvSpPr>
          <p:nvPr>
            <p:ph idx="1"/>
          </p:nvPr>
        </p:nvSpPr>
        <p:spPr>
          <a:xfrm>
            <a:off x="838200" y="2336799"/>
            <a:ext cx="10515600" cy="3840163"/>
          </a:xfrm>
        </p:spPr>
        <p:txBody>
          <a:bodyPr>
            <a:normAutofit/>
          </a:bodyPr>
          <a:lstStyle>
            <a:lvl1pPr>
              <a:defRPr sz="1800">
                <a:solidFill>
                  <a:schemeClr val="bg2">
                    <a:lumMod val="25000"/>
                  </a:schemeClr>
                </a:solidFill>
                <a:latin typeface="Arial" panose="020B0604020202020204" pitchFamily="34" charset="0"/>
                <a:cs typeface="Arial" panose="020B0604020202020204" pitchFamily="34" charset="0"/>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endParaRPr lang="en-US" dirty="0"/>
          </a:p>
          <a:p>
            <a:pPr lvl="0"/>
            <a:r>
              <a:rPr lang="en-US" dirty="0"/>
              <a:t>Title</a:t>
            </a:r>
          </a:p>
          <a:p>
            <a:pPr lvl="0"/>
            <a:endParaRPr lang="en-US" dirty="0"/>
          </a:p>
          <a:p>
            <a:pPr lvl="0"/>
            <a:r>
              <a:rPr lang="en-US" dirty="0"/>
              <a:t>Click to edit Master text styles</a:t>
            </a:r>
          </a:p>
        </p:txBody>
      </p:sp>
      <p:sp>
        <p:nvSpPr>
          <p:cNvPr id="2" name="Title 1">
            <a:extLst>
              <a:ext uri="{FF2B5EF4-FFF2-40B4-BE49-F238E27FC236}">
                <a16:creationId xmlns:a16="http://schemas.microsoft.com/office/drawing/2014/main" id="{5600F0BF-397B-4D70-BCAB-22DD62032B2A}"/>
              </a:ext>
            </a:extLst>
          </p:cNvPr>
          <p:cNvSpPr>
            <a:spLocks noGrp="1"/>
          </p:cNvSpPr>
          <p:nvPr>
            <p:ph type="title"/>
          </p:nvPr>
        </p:nvSpPr>
        <p:spPr>
          <a:xfrm>
            <a:off x="856457" y="1135134"/>
            <a:ext cx="10515600" cy="965201"/>
          </a:xfrm>
        </p:spPr>
        <p:txBody>
          <a:bodyPr>
            <a:normAutofit/>
          </a:bodyPr>
          <a:lstStyle>
            <a:lvl1pPr algn="l">
              <a:defRPr sz="3200" b="1" cap="none" baseline="0">
                <a:solidFill>
                  <a:srgbClr val="2923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DB1B61F0-F216-4729-ABFD-CF6A26D6DD56}"/>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3C4D020-A1EC-4E7B-8434-A552A0E19E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AB32A0-7119-4911-9B0A-0D09485DE053}"/>
              </a:ext>
            </a:extLst>
          </p:cNvPr>
          <p:cNvSpPr>
            <a:spLocks noGrp="1"/>
          </p:cNvSpPr>
          <p:nvPr>
            <p:ph type="sldNum" sz="quarter" idx="12"/>
          </p:nvPr>
        </p:nvSpPr>
        <p:spPr/>
        <p:txBody>
          <a:bodyPr/>
          <a:lstStyle>
            <a:lvl1pPr>
              <a:defRPr/>
            </a:lvl1pPr>
          </a:lstStyle>
          <a:p>
            <a:fld id="{37183C4D-9552-4DBA-94AC-694C621E7173}" type="slidenum">
              <a:rPr lang="en-GB" smtClean="0"/>
              <a:pPr/>
              <a:t>‹#›</a:t>
            </a:fld>
            <a:endParaRPr lang="en-GB" dirty="0"/>
          </a:p>
        </p:txBody>
      </p:sp>
      <p:sp>
        <p:nvSpPr>
          <p:cNvPr id="7" name="Rectangle 11">
            <a:extLst>
              <a:ext uri="{FF2B5EF4-FFF2-40B4-BE49-F238E27FC236}">
                <a16:creationId xmlns:a16="http://schemas.microsoft.com/office/drawing/2014/main" id="{102D978C-9766-40C7-813A-0ACF29F6E9DA}"/>
              </a:ext>
            </a:extLst>
          </p:cNvPr>
          <p:cNvSpPr/>
          <p:nvPr userDrawn="1"/>
        </p:nvSpPr>
        <p:spPr>
          <a:xfrm flipH="1">
            <a:off x="1" y="-29817"/>
            <a:ext cx="12192000" cy="1105319"/>
          </a:xfrm>
          <a:custGeom>
            <a:avLst/>
            <a:gdLst>
              <a:gd name="connsiteX0" fmla="*/ 0 w 12419763"/>
              <a:gd name="connsiteY0" fmla="*/ 0 h 1336430"/>
              <a:gd name="connsiteX1" fmla="*/ 12419763 w 12419763"/>
              <a:gd name="connsiteY1" fmla="*/ 0 h 1336430"/>
              <a:gd name="connsiteX2" fmla="*/ 12419763 w 12419763"/>
              <a:gd name="connsiteY2" fmla="*/ 1336430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894303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1067117 h 1336430"/>
              <a:gd name="connsiteX3" fmla="*/ 0 w 12419763"/>
              <a:gd name="connsiteY3" fmla="*/ 1336430 h 1336430"/>
              <a:gd name="connsiteX4" fmla="*/ 0 w 12419763"/>
              <a:gd name="connsiteY4" fmla="*/ 0 h 13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9763" h="1336430">
                <a:moveTo>
                  <a:pt x="0" y="0"/>
                </a:moveTo>
                <a:lnTo>
                  <a:pt x="12419763" y="0"/>
                </a:lnTo>
                <a:lnTo>
                  <a:pt x="12419763" y="1067117"/>
                </a:lnTo>
                <a:lnTo>
                  <a:pt x="0" y="1336430"/>
                </a:lnTo>
                <a:lnTo>
                  <a:pt x="0" y="0"/>
                </a:lnTo>
                <a:close/>
              </a:path>
            </a:pathLst>
          </a:cu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7033D8B-17C2-4244-A5DA-A5D4F25509DA}"/>
              </a:ext>
            </a:extLst>
          </p:cNvPr>
          <p:cNvSpPr txBox="1"/>
          <p:nvPr userDrawn="1"/>
        </p:nvSpPr>
        <p:spPr>
          <a:xfrm>
            <a:off x="8133445" y="337215"/>
            <a:ext cx="2532184" cy="430887"/>
          </a:xfrm>
          <a:prstGeom prst="rect">
            <a:avLst/>
          </a:prstGeom>
          <a:noFill/>
        </p:spPr>
        <p:txBody>
          <a:bodyPr wrap="square" rtlCol="0">
            <a:spAutoFit/>
          </a:bodyPr>
          <a:lstStyle/>
          <a:p>
            <a:pPr algn="r"/>
            <a:r>
              <a:rPr lang="en-GB" sz="1100" b="1" dirty="0">
                <a:solidFill>
                  <a:schemeClr val="bg1"/>
                </a:solidFill>
                <a:latin typeface="Arial" panose="020B0604020202020204" pitchFamily="34" charset="0"/>
                <a:cs typeface="Arial" panose="020B0604020202020204" pitchFamily="34" charset="0"/>
              </a:rPr>
              <a:t>T</a:t>
            </a:r>
            <a:r>
              <a:rPr lang="en-GB" sz="1100" dirty="0">
                <a:solidFill>
                  <a:schemeClr val="bg1"/>
                </a:solidFill>
                <a:latin typeface="Arial" panose="020B0604020202020204" pitchFamily="34" charset="0"/>
                <a:cs typeface="Arial" panose="020B0604020202020204" pitchFamily="34" charset="0"/>
              </a:rPr>
              <a:t>ackling </a:t>
            </a:r>
            <a:r>
              <a:rPr lang="en-GB" sz="1100" b="1" dirty="0">
                <a:solidFill>
                  <a:schemeClr val="bg1"/>
                </a:solidFill>
                <a:latin typeface="Arial" panose="020B0604020202020204" pitchFamily="34" charset="0"/>
                <a:cs typeface="Arial" panose="020B0604020202020204" pitchFamily="34" charset="0"/>
              </a:rPr>
              <a:t>R</a:t>
            </a:r>
            <a:r>
              <a:rPr lang="en-GB" sz="1100" dirty="0">
                <a:solidFill>
                  <a:schemeClr val="bg1"/>
                </a:solidFill>
                <a:latin typeface="Arial" panose="020B0604020202020204" pitchFamily="34" charset="0"/>
                <a:cs typeface="Arial" panose="020B0604020202020204" pitchFamily="34" charset="0"/>
              </a:rPr>
              <a:t>oot causes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pstream of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nhealthy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rban </a:t>
            </a:r>
            <a:r>
              <a:rPr lang="en-GB" sz="1100" b="1" dirty="0">
                <a:solidFill>
                  <a:schemeClr val="bg1"/>
                </a:solidFill>
                <a:latin typeface="Arial" panose="020B0604020202020204" pitchFamily="34" charset="0"/>
                <a:cs typeface="Arial" panose="020B0604020202020204" pitchFamily="34" charset="0"/>
              </a:rPr>
              <a:t>D</a:t>
            </a:r>
            <a:r>
              <a:rPr lang="en-GB" sz="1100" dirty="0">
                <a:solidFill>
                  <a:schemeClr val="bg1"/>
                </a:solidFill>
                <a:latin typeface="Arial" panose="020B0604020202020204" pitchFamily="34" charset="0"/>
                <a:cs typeface="Arial" panose="020B0604020202020204" pitchFamily="34" charset="0"/>
              </a:rPr>
              <a:t>evelopment</a:t>
            </a:r>
          </a:p>
        </p:txBody>
      </p:sp>
      <p:pic>
        <p:nvPicPr>
          <p:cNvPr id="9" name="Picture 8" descr="Logo, company name&#10;&#10;Description automatically generated">
            <a:extLst>
              <a:ext uri="{FF2B5EF4-FFF2-40B4-BE49-F238E27FC236}">
                <a16:creationId xmlns:a16="http://schemas.microsoft.com/office/drawing/2014/main" id="{BCD4515E-F071-47A4-8550-7788688847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2394" y="195822"/>
            <a:ext cx="1119326" cy="650609"/>
          </a:xfrm>
          <a:prstGeom prst="rect">
            <a:avLst/>
          </a:prstGeom>
        </p:spPr>
      </p:pic>
    </p:spTree>
    <p:extLst>
      <p:ext uri="{BB962C8B-B14F-4D97-AF65-F5344CB8AC3E}">
        <p14:creationId xmlns:p14="http://schemas.microsoft.com/office/powerpoint/2010/main" val="70850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cknowledgme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9B08FB-E77F-B34F-8950-15EDB65682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28208" y="5168842"/>
            <a:ext cx="6135584" cy="1481814"/>
          </a:xfrm>
          <a:prstGeom prst="rect">
            <a:avLst/>
          </a:prstGeom>
        </p:spPr>
      </p:pic>
      <p:sp>
        <p:nvSpPr>
          <p:cNvPr id="7" name="TextBox 6">
            <a:extLst>
              <a:ext uri="{FF2B5EF4-FFF2-40B4-BE49-F238E27FC236}">
                <a16:creationId xmlns:a16="http://schemas.microsoft.com/office/drawing/2014/main" id="{6F3C27AB-ED1E-1D40-BF96-897F899129C0}"/>
              </a:ext>
            </a:extLst>
          </p:cNvPr>
          <p:cNvSpPr txBox="1"/>
          <p:nvPr userDrawn="1"/>
        </p:nvSpPr>
        <p:spPr>
          <a:xfrm>
            <a:off x="2709704" y="1997110"/>
            <a:ext cx="6772587" cy="844062"/>
          </a:xfrm>
          <a:prstGeom prst="rect">
            <a:avLst/>
          </a:prstGeom>
        </p:spPr>
        <p:txBody>
          <a:bodyPr vert="horz" wrap="square" lIns="91440" tIns="45720" rIns="91440" bIns="45720" rtlCol="0">
            <a:normAutofit/>
          </a:bodyPr>
          <a:lstStyle/>
          <a:p>
            <a:pPr algn="ctr">
              <a:lnSpc>
                <a:spcPct val="120000"/>
              </a:lnSpc>
            </a:pPr>
            <a:r>
              <a:rPr lang="en-GB" sz="4000" b="1" dirty="0">
                <a:solidFill>
                  <a:srgbClr val="29235C"/>
                </a:solidFill>
                <a:latin typeface="Arial" panose="020B0604020202020204" pitchFamily="34" charset="0"/>
                <a:cs typeface="Arial" panose="020B0604020202020204" pitchFamily="34" charset="0"/>
              </a:rPr>
              <a:t>Acknowledgements</a:t>
            </a:r>
            <a:endParaRPr lang="en-GB" sz="4400" b="1" dirty="0">
              <a:solidFill>
                <a:srgbClr val="29235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D5955F-2358-AD4A-871B-D73056453683}"/>
              </a:ext>
            </a:extLst>
          </p:cNvPr>
          <p:cNvSpPr txBox="1"/>
          <p:nvPr userDrawn="1"/>
        </p:nvSpPr>
        <p:spPr>
          <a:xfrm>
            <a:off x="2401552" y="3429000"/>
            <a:ext cx="7388890" cy="1105319"/>
          </a:xfrm>
          <a:prstGeom prst="rect">
            <a:avLst/>
          </a:prstGeom>
        </p:spPr>
        <p:txBody>
          <a:bodyPr vert="horz" wrap="square" lIns="91440" tIns="45720" rIns="91440" bIns="45720" rtlCol="0">
            <a:normAutofit/>
          </a:bodyPr>
          <a:lstStyle/>
          <a:p>
            <a:pPr algn="ctr">
              <a:lnSpc>
                <a:spcPct val="120000"/>
              </a:lnSpc>
            </a:pPr>
            <a:r>
              <a:rPr lang="en-GB" sz="1400" dirty="0">
                <a:latin typeface="Arial" panose="020B0604020202020204" pitchFamily="34" charset="0"/>
                <a:cs typeface="Arial" panose="020B0604020202020204" pitchFamily="34" charset="0"/>
              </a:rPr>
              <a:t>This work was supported by the UK Prevention Research Partnership, an initiative funded by UK Research and Innovation Councils, the Department of Health and Social Care (England) and the UK devolved administrations, and leading health research charities. </a:t>
            </a:r>
          </a:p>
          <a:p>
            <a:pPr algn="ctr">
              <a:lnSpc>
                <a:spcPct val="120000"/>
              </a:lnSpc>
            </a:pPr>
            <a:r>
              <a:rPr lang="en-GB" sz="1400" dirty="0">
                <a:latin typeface="Arial" panose="020B0604020202020204" pitchFamily="34" charset="0"/>
                <a:cs typeface="Arial" panose="020B0604020202020204" pitchFamily="34" charset="0"/>
              </a:rPr>
              <a:t>Weblink: </a:t>
            </a:r>
            <a:r>
              <a:rPr lang="en-GB" sz="1400" u="sng" dirty="0">
                <a:latin typeface="Arial" panose="020B0604020202020204" pitchFamily="34" charset="0"/>
                <a:cs typeface="Arial" panose="020B0604020202020204" pitchFamily="34" charset="0"/>
                <a:hlinkClick r:id="rId3"/>
              </a:rPr>
              <a:t>https://mrc.ukri.org/research/initiatives/prevention-research/ukprp/</a:t>
            </a:r>
            <a:r>
              <a:rPr lang="en-GB" sz="1400" dirty="0">
                <a:latin typeface="Arial" panose="020B0604020202020204" pitchFamily="34" charset="0"/>
                <a:cs typeface="Arial" panose="020B0604020202020204" pitchFamily="34" charset="0"/>
              </a:rPr>
              <a:t>  </a:t>
            </a:r>
          </a:p>
        </p:txBody>
      </p:sp>
      <p:cxnSp>
        <p:nvCxnSpPr>
          <p:cNvPr id="9" name="Straight Connector 8">
            <a:extLst>
              <a:ext uri="{FF2B5EF4-FFF2-40B4-BE49-F238E27FC236}">
                <a16:creationId xmlns:a16="http://schemas.microsoft.com/office/drawing/2014/main" id="{5052BECF-AF2C-A047-AC9A-74B40209276F}"/>
              </a:ext>
            </a:extLst>
          </p:cNvPr>
          <p:cNvCxnSpPr>
            <a:cxnSpLocks/>
          </p:cNvCxnSpPr>
          <p:nvPr userDrawn="1"/>
        </p:nvCxnSpPr>
        <p:spPr>
          <a:xfrm>
            <a:off x="3131733" y="2924070"/>
            <a:ext cx="5928527" cy="0"/>
          </a:xfrm>
          <a:prstGeom prst="line">
            <a:avLst/>
          </a:prstGeom>
          <a:ln w="38100">
            <a:solidFill>
              <a:srgbClr val="29235C"/>
            </a:solidFill>
          </a:ln>
        </p:spPr>
        <p:style>
          <a:lnRef idx="1">
            <a:schemeClr val="accent1"/>
          </a:lnRef>
          <a:fillRef idx="0">
            <a:schemeClr val="accent1"/>
          </a:fillRef>
          <a:effectRef idx="0">
            <a:schemeClr val="accent1"/>
          </a:effectRef>
          <a:fontRef idx="minor">
            <a:schemeClr val="tx1"/>
          </a:fontRef>
        </p:style>
      </p:cxnSp>
      <p:sp>
        <p:nvSpPr>
          <p:cNvPr id="10" name="Rectangle 11">
            <a:extLst>
              <a:ext uri="{FF2B5EF4-FFF2-40B4-BE49-F238E27FC236}">
                <a16:creationId xmlns:a16="http://schemas.microsoft.com/office/drawing/2014/main" id="{2C071B49-5CBF-A140-B7D0-7886655538E1}"/>
              </a:ext>
            </a:extLst>
          </p:cNvPr>
          <p:cNvSpPr/>
          <p:nvPr userDrawn="1"/>
        </p:nvSpPr>
        <p:spPr>
          <a:xfrm flipH="1">
            <a:off x="1" y="0"/>
            <a:ext cx="12192000" cy="1105319"/>
          </a:xfrm>
          <a:custGeom>
            <a:avLst/>
            <a:gdLst>
              <a:gd name="connsiteX0" fmla="*/ 0 w 12419763"/>
              <a:gd name="connsiteY0" fmla="*/ 0 h 1336430"/>
              <a:gd name="connsiteX1" fmla="*/ 12419763 w 12419763"/>
              <a:gd name="connsiteY1" fmla="*/ 0 h 1336430"/>
              <a:gd name="connsiteX2" fmla="*/ 12419763 w 12419763"/>
              <a:gd name="connsiteY2" fmla="*/ 1336430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894303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1067117 h 1336430"/>
              <a:gd name="connsiteX3" fmla="*/ 0 w 12419763"/>
              <a:gd name="connsiteY3" fmla="*/ 1336430 h 1336430"/>
              <a:gd name="connsiteX4" fmla="*/ 0 w 12419763"/>
              <a:gd name="connsiteY4" fmla="*/ 0 h 13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9763" h="1336430">
                <a:moveTo>
                  <a:pt x="0" y="0"/>
                </a:moveTo>
                <a:lnTo>
                  <a:pt x="12419763" y="0"/>
                </a:lnTo>
                <a:lnTo>
                  <a:pt x="12419763" y="1067117"/>
                </a:lnTo>
                <a:lnTo>
                  <a:pt x="0" y="1336430"/>
                </a:lnTo>
                <a:lnTo>
                  <a:pt x="0" y="0"/>
                </a:lnTo>
                <a:close/>
              </a:path>
            </a:pathLst>
          </a:cu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 company name&#10;&#10;Description automatically generated">
            <a:extLst>
              <a:ext uri="{FF2B5EF4-FFF2-40B4-BE49-F238E27FC236}">
                <a16:creationId xmlns:a16="http://schemas.microsoft.com/office/drawing/2014/main" id="{58A8A506-D31B-3F4C-A4D9-CC665B8FB8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12394" y="195822"/>
            <a:ext cx="1119326" cy="650609"/>
          </a:xfrm>
          <a:prstGeom prst="rect">
            <a:avLst/>
          </a:prstGeom>
        </p:spPr>
      </p:pic>
      <p:sp>
        <p:nvSpPr>
          <p:cNvPr id="12" name="TextBox 11">
            <a:extLst>
              <a:ext uri="{FF2B5EF4-FFF2-40B4-BE49-F238E27FC236}">
                <a16:creationId xmlns:a16="http://schemas.microsoft.com/office/drawing/2014/main" id="{218D11A1-E66F-544F-9860-A077957CB53D}"/>
              </a:ext>
            </a:extLst>
          </p:cNvPr>
          <p:cNvSpPr txBox="1"/>
          <p:nvPr userDrawn="1"/>
        </p:nvSpPr>
        <p:spPr>
          <a:xfrm>
            <a:off x="8133445" y="337215"/>
            <a:ext cx="2532184" cy="430887"/>
          </a:xfrm>
          <a:prstGeom prst="rect">
            <a:avLst/>
          </a:prstGeom>
          <a:noFill/>
        </p:spPr>
        <p:txBody>
          <a:bodyPr wrap="square" rtlCol="0">
            <a:spAutoFit/>
          </a:bodyPr>
          <a:lstStyle/>
          <a:p>
            <a:pPr algn="r"/>
            <a:r>
              <a:rPr lang="en-GB" sz="1100" b="1" dirty="0">
                <a:solidFill>
                  <a:schemeClr val="bg1"/>
                </a:solidFill>
                <a:latin typeface="Arial" panose="020B0604020202020204" pitchFamily="34" charset="0"/>
                <a:cs typeface="Arial" panose="020B0604020202020204" pitchFamily="34" charset="0"/>
              </a:rPr>
              <a:t>T</a:t>
            </a:r>
            <a:r>
              <a:rPr lang="en-GB" sz="1100" dirty="0">
                <a:solidFill>
                  <a:schemeClr val="bg1"/>
                </a:solidFill>
                <a:latin typeface="Arial" panose="020B0604020202020204" pitchFamily="34" charset="0"/>
                <a:cs typeface="Arial" panose="020B0604020202020204" pitchFamily="34" charset="0"/>
              </a:rPr>
              <a:t>ackling </a:t>
            </a:r>
            <a:r>
              <a:rPr lang="en-GB" sz="1100" b="1" dirty="0">
                <a:solidFill>
                  <a:schemeClr val="bg1"/>
                </a:solidFill>
                <a:latin typeface="Arial" panose="020B0604020202020204" pitchFamily="34" charset="0"/>
                <a:cs typeface="Arial" panose="020B0604020202020204" pitchFamily="34" charset="0"/>
              </a:rPr>
              <a:t>R</a:t>
            </a:r>
            <a:r>
              <a:rPr lang="en-GB" sz="1100" dirty="0">
                <a:solidFill>
                  <a:schemeClr val="bg1"/>
                </a:solidFill>
                <a:latin typeface="Arial" panose="020B0604020202020204" pitchFamily="34" charset="0"/>
                <a:cs typeface="Arial" panose="020B0604020202020204" pitchFamily="34" charset="0"/>
              </a:rPr>
              <a:t>oot causes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pstream of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nhealthy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rban </a:t>
            </a:r>
            <a:r>
              <a:rPr lang="en-GB" sz="1100" b="1" dirty="0">
                <a:solidFill>
                  <a:schemeClr val="bg1"/>
                </a:solidFill>
                <a:latin typeface="Arial" panose="020B0604020202020204" pitchFamily="34" charset="0"/>
                <a:cs typeface="Arial" panose="020B0604020202020204" pitchFamily="34" charset="0"/>
              </a:rPr>
              <a:t>D</a:t>
            </a:r>
            <a:r>
              <a:rPr lang="en-GB" sz="1100" dirty="0">
                <a:solidFill>
                  <a:schemeClr val="bg1"/>
                </a:solidFill>
                <a:latin typeface="Arial" panose="020B0604020202020204" pitchFamily="34" charset="0"/>
                <a:cs typeface="Arial" panose="020B0604020202020204" pitchFamily="34" charset="0"/>
              </a:rPr>
              <a:t>evelopment</a:t>
            </a:r>
          </a:p>
        </p:txBody>
      </p:sp>
    </p:spTree>
    <p:extLst>
      <p:ext uri="{BB962C8B-B14F-4D97-AF65-F5344CB8AC3E}">
        <p14:creationId xmlns:p14="http://schemas.microsoft.com/office/powerpoint/2010/main" val="244225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0F16E8A8-7ABA-3D46-8CAB-908B4CE0A7EC}"/>
              </a:ext>
            </a:extLst>
          </p:cNvPr>
          <p:cNvSpPr/>
          <p:nvPr userDrawn="1"/>
        </p:nvSpPr>
        <p:spPr>
          <a:xfrm>
            <a:off x="2" y="8"/>
            <a:ext cx="8588663" cy="6878087"/>
          </a:xfrm>
          <a:custGeom>
            <a:avLst/>
            <a:gdLst>
              <a:gd name="connsiteX0" fmla="*/ 0 w 7991013"/>
              <a:gd name="connsiteY0" fmla="*/ 0 h 6858000"/>
              <a:gd name="connsiteX1" fmla="*/ 7991013 w 7991013"/>
              <a:gd name="connsiteY1" fmla="*/ 0 h 6858000"/>
              <a:gd name="connsiteX2" fmla="*/ 7991013 w 7991013"/>
              <a:gd name="connsiteY2" fmla="*/ 6858000 h 6858000"/>
              <a:gd name="connsiteX3" fmla="*/ 0 w 7991013"/>
              <a:gd name="connsiteY3" fmla="*/ 6858000 h 6858000"/>
              <a:gd name="connsiteX4" fmla="*/ 0 w 7991013"/>
              <a:gd name="connsiteY4" fmla="*/ 0 h 6858000"/>
              <a:gd name="connsiteX0" fmla="*/ 0 w 8195409"/>
              <a:gd name="connsiteY0" fmla="*/ 0 h 6868757"/>
              <a:gd name="connsiteX1" fmla="*/ 7991013 w 8195409"/>
              <a:gd name="connsiteY1" fmla="*/ 0 h 6868757"/>
              <a:gd name="connsiteX2" fmla="*/ 8195409 w 8195409"/>
              <a:gd name="connsiteY2" fmla="*/ 6868757 h 6868757"/>
              <a:gd name="connsiteX3" fmla="*/ 0 w 8195409"/>
              <a:gd name="connsiteY3" fmla="*/ 6858000 h 6868757"/>
              <a:gd name="connsiteX4" fmla="*/ 0 w 8195409"/>
              <a:gd name="connsiteY4" fmla="*/ 0 h 6868757"/>
              <a:gd name="connsiteX0" fmla="*/ 0 w 8195409"/>
              <a:gd name="connsiteY0" fmla="*/ 0 h 6868757"/>
              <a:gd name="connsiteX1" fmla="*/ 7881960 w 8195409"/>
              <a:gd name="connsiteY1" fmla="*/ 0 h 6868757"/>
              <a:gd name="connsiteX2" fmla="*/ 8195409 w 8195409"/>
              <a:gd name="connsiteY2" fmla="*/ 6868757 h 6868757"/>
              <a:gd name="connsiteX3" fmla="*/ 0 w 8195409"/>
              <a:gd name="connsiteY3" fmla="*/ 6858000 h 6868757"/>
              <a:gd name="connsiteX4" fmla="*/ 0 w 8195409"/>
              <a:gd name="connsiteY4" fmla="*/ 0 h 6868757"/>
              <a:gd name="connsiteX0" fmla="*/ 0 w 8365046"/>
              <a:gd name="connsiteY0" fmla="*/ 0 h 6878087"/>
              <a:gd name="connsiteX1" fmla="*/ 7881960 w 8365046"/>
              <a:gd name="connsiteY1" fmla="*/ 0 h 6878087"/>
              <a:gd name="connsiteX2" fmla="*/ 8365046 w 8365046"/>
              <a:gd name="connsiteY2" fmla="*/ 6878087 h 6878087"/>
              <a:gd name="connsiteX3" fmla="*/ 0 w 8365046"/>
              <a:gd name="connsiteY3" fmla="*/ 6858000 h 6878087"/>
              <a:gd name="connsiteX4" fmla="*/ 0 w 8365046"/>
              <a:gd name="connsiteY4" fmla="*/ 0 h 6878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046" h="6878087">
                <a:moveTo>
                  <a:pt x="0" y="0"/>
                </a:moveTo>
                <a:lnTo>
                  <a:pt x="7881960" y="0"/>
                </a:lnTo>
                <a:lnTo>
                  <a:pt x="8365046" y="6878087"/>
                </a:lnTo>
                <a:lnTo>
                  <a:pt x="0" y="6858000"/>
                </a:lnTo>
                <a:lnTo>
                  <a:pt x="0" y="0"/>
                </a:lnTo>
                <a:close/>
              </a:path>
            </a:pathLst>
          </a:cu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6" name="Straight Connector 25">
            <a:extLst>
              <a:ext uri="{FF2B5EF4-FFF2-40B4-BE49-F238E27FC236}">
                <a16:creationId xmlns:a16="http://schemas.microsoft.com/office/drawing/2014/main" id="{BDE60225-AFB7-2540-98BB-6F359D649D90}"/>
              </a:ext>
            </a:extLst>
          </p:cNvPr>
          <p:cNvCxnSpPr>
            <a:cxnSpLocks/>
          </p:cNvCxnSpPr>
          <p:nvPr userDrawn="1"/>
        </p:nvCxnSpPr>
        <p:spPr>
          <a:xfrm>
            <a:off x="571686" y="5034998"/>
            <a:ext cx="68285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85F0BF1A-21F7-5D4B-8EF0-8333FB05511C}"/>
              </a:ext>
            </a:extLst>
          </p:cNvPr>
          <p:cNvSpPr>
            <a:spLocks noGrp="1"/>
          </p:cNvSpPr>
          <p:nvPr>
            <p:ph type="title"/>
          </p:nvPr>
        </p:nvSpPr>
        <p:spPr>
          <a:xfrm>
            <a:off x="591556" y="2395047"/>
            <a:ext cx="6860493" cy="2422990"/>
          </a:xfrm>
        </p:spPr>
        <p:txBody>
          <a:bodyPr anchor="b"/>
          <a:lstStyle>
            <a:lvl1pPr>
              <a:defRPr b="1">
                <a:solidFill>
                  <a:schemeClr val="bg1"/>
                </a:solidFill>
              </a:defRPr>
            </a:lvl1pPr>
          </a:lstStyle>
          <a:p>
            <a:r>
              <a:rPr lang="en-GB" dirty="0"/>
              <a:t>Click to edit Master title style</a:t>
            </a:r>
          </a:p>
        </p:txBody>
      </p:sp>
      <p:sp>
        <p:nvSpPr>
          <p:cNvPr id="28" name="Text Placeholder 56">
            <a:extLst>
              <a:ext uri="{FF2B5EF4-FFF2-40B4-BE49-F238E27FC236}">
                <a16:creationId xmlns:a16="http://schemas.microsoft.com/office/drawing/2014/main" id="{7BE713A9-6190-EF41-9EC7-75BABF8226A2}"/>
              </a:ext>
            </a:extLst>
          </p:cNvPr>
          <p:cNvSpPr>
            <a:spLocks noGrp="1"/>
          </p:cNvSpPr>
          <p:nvPr>
            <p:ph type="body" sz="quarter" idx="11"/>
          </p:nvPr>
        </p:nvSpPr>
        <p:spPr>
          <a:xfrm>
            <a:off x="591140" y="5317943"/>
            <a:ext cx="6860507" cy="525463"/>
          </a:xfrm>
        </p:spPr>
        <p:txBody>
          <a:bodyPr>
            <a:noAutofit/>
          </a:bodyPr>
          <a:lstStyle>
            <a:lvl1pPr marL="0" indent="0">
              <a:buFont typeface="Arial" panose="020B0604020202020204" pitchFamily="34" charset="0"/>
              <a:buNone/>
              <a:defRPr sz="1100">
                <a:solidFill>
                  <a:schemeClr val="bg1"/>
                </a:solidFill>
              </a:defRPr>
            </a:lvl1pPr>
            <a:lvl2pPr marL="342866" indent="0">
              <a:buFont typeface="Arial" panose="020B0604020202020204" pitchFamily="34" charset="0"/>
              <a:buNone/>
              <a:defRPr sz="1100">
                <a:solidFill>
                  <a:schemeClr val="bg1"/>
                </a:solidFill>
              </a:defRPr>
            </a:lvl2pPr>
            <a:lvl3pPr marL="685732" indent="0">
              <a:buFont typeface="Arial" panose="020B0604020202020204" pitchFamily="34" charset="0"/>
              <a:buNone/>
              <a:defRPr sz="1100">
                <a:solidFill>
                  <a:schemeClr val="bg1"/>
                </a:solidFill>
              </a:defRPr>
            </a:lvl3pPr>
            <a:lvl4pPr marL="1028598" indent="0">
              <a:buFont typeface="Arial" panose="020B0604020202020204" pitchFamily="34" charset="0"/>
              <a:buNone/>
              <a:defRPr sz="1100">
                <a:solidFill>
                  <a:schemeClr val="bg1"/>
                </a:solidFill>
              </a:defRPr>
            </a:lvl4pPr>
            <a:lvl5pPr marL="1371464" indent="0">
              <a:buFont typeface="Arial" panose="020B0604020202020204" pitchFamily="34" charset="0"/>
              <a:buNone/>
              <a:defRPr sz="11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TextBox 28">
            <a:extLst>
              <a:ext uri="{FF2B5EF4-FFF2-40B4-BE49-F238E27FC236}">
                <a16:creationId xmlns:a16="http://schemas.microsoft.com/office/drawing/2014/main" id="{E9811E77-11AE-F74F-84DE-085B89AEFE16}"/>
              </a:ext>
            </a:extLst>
          </p:cNvPr>
          <p:cNvSpPr txBox="1"/>
          <p:nvPr userDrawn="1"/>
        </p:nvSpPr>
        <p:spPr>
          <a:xfrm>
            <a:off x="2719755" y="730483"/>
            <a:ext cx="3376245" cy="430887"/>
          </a:xfrm>
          <a:prstGeom prst="rect">
            <a:avLst/>
          </a:prstGeom>
          <a:noFill/>
        </p:spPr>
        <p:txBody>
          <a:bodyPr wrap="square" rtlCol="0">
            <a:spAutoFit/>
          </a:bodyPr>
          <a:lstStyle/>
          <a:p>
            <a:r>
              <a:rPr lang="en-GB" sz="1100" b="1" dirty="0">
                <a:solidFill>
                  <a:schemeClr val="bg1"/>
                </a:solidFill>
                <a:latin typeface="Arial" panose="020B0604020202020204" pitchFamily="34" charset="0"/>
                <a:cs typeface="Arial" panose="020B0604020202020204" pitchFamily="34" charset="0"/>
              </a:rPr>
              <a:t>T</a:t>
            </a:r>
            <a:r>
              <a:rPr lang="en-GB" sz="1100" dirty="0">
                <a:solidFill>
                  <a:schemeClr val="bg1"/>
                </a:solidFill>
                <a:latin typeface="Arial" panose="020B0604020202020204" pitchFamily="34" charset="0"/>
                <a:cs typeface="Arial" panose="020B0604020202020204" pitchFamily="34" charset="0"/>
              </a:rPr>
              <a:t>ackling </a:t>
            </a:r>
            <a:r>
              <a:rPr lang="en-GB" sz="1100" b="1" dirty="0">
                <a:solidFill>
                  <a:schemeClr val="bg1"/>
                </a:solidFill>
                <a:latin typeface="Arial" panose="020B0604020202020204" pitchFamily="34" charset="0"/>
                <a:cs typeface="Arial" panose="020B0604020202020204" pitchFamily="34" charset="0"/>
              </a:rPr>
              <a:t>R</a:t>
            </a:r>
            <a:r>
              <a:rPr lang="en-GB" sz="1100" dirty="0">
                <a:solidFill>
                  <a:schemeClr val="bg1"/>
                </a:solidFill>
                <a:latin typeface="Arial" panose="020B0604020202020204" pitchFamily="34" charset="0"/>
                <a:cs typeface="Arial" panose="020B0604020202020204" pitchFamily="34" charset="0"/>
              </a:rPr>
              <a:t>oot causes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pstream of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nhealthy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rban </a:t>
            </a:r>
            <a:r>
              <a:rPr lang="en-GB" sz="1100" b="1" dirty="0">
                <a:solidFill>
                  <a:schemeClr val="bg1"/>
                </a:solidFill>
                <a:latin typeface="Arial" panose="020B0604020202020204" pitchFamily="34" charset="0"/>
                <a:cs typeface="Arial" panose="020B0604020202020204" pitchFamily="34" charset="0"/>
              </a:rPr>
              <a:t>D</a:t>
            </a:r>
            <a:r>
              <a:rPr lang="en-GB" sz="1100" dirty="0">
                <a:solidFill>
                  <a:schemeClr val="bg1"/>
                </a:solidFill>
                <a:latin typeface="Arial" panose="020B0604020202020204" pitchFamily="34" charset="0"/>
                <a:cs typeface="Arial" panose="020B0604020202020204" pitchFamily="34" charset="0"/>
              </a:rPr>
              <a:t>evelopment</a:t>
            </a:r>
          </a:p>
        </p:txBody>
      </p:sp>
      <p:pic>
        <p:nvPicPr>
          <p:cNvPr id="30" name="Picture 29" descr="Logo, company name&#10;&#10;Description automatically generated">
            <a:extLst>
              <a:ext uri="{FF2B5EF4-FFF2-40B4-BE49-F238E27FC236}">
                <a16:creationId xmlns:a16="http://schemas.microsoft.com/office/drawing/2014/main" id="{4D6A21E0-EF96-6747-ADA4-5745305EDBAC}"/>
              </a:ext>
            </a:extLst>
          </p:cNvPr>
          <p:cNvPicPr>
            <a:picLocks noChangeAspect="1"/>
          </p:cNvPicPr>
          <p:nvPr userDrawn="1"/>
        </p:nvPicPr>
        <p:blipFill>
          <a:blip r:embed="rId2"/>
          <a:stretch>
            <a:fillRect/>
          </a:stretch>
        </p:blipFill>
        <p:spPr>
          <a:xfrm>
            <a:off x="590418" y="454711"/>
            <a:ext cx="1756468" cy="765711"/>
          </a:xfrm>
          <a:prstGeom prst="rect">
            <a:avLst/>
          </a:prstGeom>
        </p:spPr>
      </p:pic>
      <p:pic>
        <p:nvPicPr>
          <p:cNvPr id="31" name="Picture 30">
            <a:extLst>
              <a:ext uri="{FF2B5EF4-FFF2-40B4-BE49-F238E27FC236}">
                <a16:creationId xmlns:a16="http://schemas.microsoft.com/office/drawing/2014/main" id="{0B918662-30CA-9844-BB95-7E4FE43FD964}"/>
              </a:ext>
            </a:extLst>
          </p:cNvPr>
          <p:cNvPicPr>
            <a:picLocks noChangeAspect="1"/>
          </p:cNvPicPr>
          <p:nvPr userDrawn="1"/>
        </p:nvPicPr>
        <p:blipFill>
          <a:blip r:embed="rId3"/>
          <a:stretch>
            <a:fillRect/>
          </a:stretch>
        </p:blipFill>
        <p:spPr>
          <a:xfrm>
            <a:off x="10489495" y="1072147"/>
            <a:ext cx="1383707" cy="424314"/>
          </a:xfrm>
          <a:prstGeom prst="rect">
            <a:avLst/>
          </a:prstGeom>
        </p:spPr>
      </p:pic>
      <p:pic>
        <p:nvPicPr>
          <p:cNvPr id="32" name="Picture 31">
            <a:extLst>
              <a:ext uri="{FF2B5EF4-FFF2-40B4-BE49-F238E27FC236}">
                <a16:creationId xmlns:a16="http://schemas.microsoft.com/office/drawing/2014/main" id="{8ECDAB21-F2F1-594E-94C0-64A1EBE62E6E}"/>
              </a:ext>
            </a:extLst>
          </p:cNvPr>
          <p:cNvPicPr>
            <a:picLocks noChangeAspect="1"/>
          </p:cNvPicPr>
          <p:nvPr userDrawn="1"/>
        </p:nvPicPr>
        <p:blipFill rotWithShape="1">
          <a:blip r:embed="rId4"/>
          <a:srcRect l="3706" t="15466" r="78810" b="39409"/>
          <a:stretch/>
        </p:blipFill>
        <p:spPr>
          <a:xfrm>
            <a:off x="8522224" y="943226"/>
            <a:ext cx="1341824" cy="627272"/>
          </a:xfrm>
          <a:prstGeom prst="rect">
            <a:avLst/>
          </a:prstGeom>
        </p:spPr>
      </p:pic>
      <p:pic>
        <p:nvPicPr>
          <p:cNvPr id="33" name="Picture 32">
            <a:extLst>
              <a:ext uri="{FF2B5EF4-FFF2-40B4-BE49-F238E27FC236}">
                <a16:creationId xmlns:a16="http://schemas.microsoft.com/office/drawing/2014/main" id="{3CBFB092-CEC3-9348-98F1-163F235AAC82}"/>
              </a:ext>
            </a:extLst>
          </p:cNvPr>
          <p:cNvPicPr>
            <a:picLocks noChangeAspect="1"/>
          </p:cNvPicPr>
          <p:nvPr userDrawn="1"/>
        </p:nvPicPr>
        <p:blipFill>
          <a:blip r:embed="rId5"/>
          <a:stretch>
            <a:fillRect/>
          </a:stretch>
        </p:blipFill>
        <p:spPr>
          <a:xfrm>
            <a:off x="8700391" y="3493019"/>
            <a:ext cx="3352013" cy="628030"/>
          </a:xfrm>
          <a:prstGeom prst="rect">
            <a:avLst/>
          </a:prstGeom>
        </p:spPr>
      </p:pic>
      <p:pic>
        <p:nvPicPr>
          <p:cNvPr id="34" name="Picture 33">
            <a:extLst>
              <a:ext uri="{FF2B5EF4-FFF2-40B4-BE49-F238E27FC236}">
                <a16:creationId xmlns:a16="http://schemas.microsoft.com/office/drawing/2014/main" id="{629F82B8-EC75-5149-AA0A-49FE6C33D1C9}"/>
              </a:ext>
            </a:extLst>
          </p:cNvPr>
          <p:cNvPicPr>
            <a:picLocks noChangeAspect="1"/>
          </p:cNvPicPr>
          <p:nvPr userDrawn="1"/>
        </p:nvPicPr>
        <p:blipFill>
          <a:blip r:embed="rId6"/>
          <a:stretch>
            <a:fillRect/>
          </a:stretch>
        </p:blipFill>
        <p:spPr>
          <a:xfrm>
            <a:off x="10892607" y="2334113"/>
            <a:ext cx="940715" cy="218716"/>
          </a:xfrm>
          <a:prstGeom prst="rect">
            <a:avLst/>
          </a:prstGeom>
        </p:spPr>
      </p:pic>
      <p:pic>
        <p:nvPicPr>
          <p:cNvPr id="35" name="Picture 34">
            <a:extLst>
              <a:ext uri="{FF2B5EF4-FFF2-40B4-BE49-F238E27FC236}">
                <a16:creationId xmlns:a16="http://schemas.microsoft.com/office/drawing/2014/main" id="{2B78467D-655A-824B-892B-6F8E0E18CF2C}"/>
              </a:ext>
            </a:extLst>
          </p:cNvPr>
          <p:cNvPicPr>
            <a:picLocks noChangeAspect="1"/>
          </p:cNvPicPr>
          <p:nvPr userDrawn="1"/>
        </p:nvPicPr>
        <p:blipFill>
          <a:blip r:embed="rId7"/>
          <a:stretch>
            <a:fillRect/>
          </a:stretch>
        </p:blipFill>
        <p:spPr>
          <a:xfrm>
            <a:off x="8629815" y="2376460"/>
            <a:ext cx="1746583" cy="413322"/>
          </a:xfrm>
          <a:prstGeom prst="rect">
            <a:avLst/>
          </a:prstGeom>
        </p:spPr>
      </p:pic>
      <p:pic>
        <p:nvPicPr>
          <p:cNvPr id="36" name="Picture 35">
            <a:extLst>
              <a:ext uri="{FF2B5EF4-FFF2-40B4-BE49-F238E27FC236}">
                <a16:creationId xmlns:a16="http://schemas.microsoft.com/office/drawing/2014/main" id="{64A9605F-1F0C-324E-B086-B9277EA1D18C}"/>
              </a:ext>
            </a:extLst>
          </p:cNvPr>
          <p:cNvPicPr>
            <a:picLocks noChangeAspect="1"/>
          </p:cNvPicPr>
          <p:nvPr userDrawn="1"/>
        </p:nvPicPr>
        <p:blipFill>
          <a:blip r:embed="rId8"/>
          <a:stretch>
            <a:fillRect/>
          </a:stretch>
        </p:blipFill>
        <p:spPr>
          <a:xfrm>
            <a:off x="10894386" y="6007030"/>
            <a:ext cx="953737" cy="160542"/>
          </a:xfrm>
          <a:prstGeom prst="rect">
            <a:avLst/>
          </a:prstGeom>
        </p:spPr>
      </p:pic>
      <p:pic>
        <p:nvPicPr>
          <p:cNvPr id="37" name="Picture 36">
            <a:extLst>
              <a:ext uri="{FF2B5EF4-FFF2-40B4-BE49-F238E27FC236}">
                <a16:creationId xmlns:a16="http://schemas.microsoft.com/office/drawing/2014/main" id="{E0A5EDFB-55DC-F94C-8624-3F0AED547E0B}"/>
              </a:ext>
            </a:extLst>
          </p:cNvPr>
          <p:cNvPicPr>
            <a:picLocks noChangeAspect="1"/>
          </p:cNvPicPr>
          <p:nvPr userDrawn="1"/>
        </p:nvPicPr>
        <p:blipFill>
          <a:blip r:embed="rId9"/>
          <a:stretch>
            <a:fillRect/>
          </a:stretch>
        </p:blipFill>
        <p:spPr>
          <a:xfrm>
            <a:off x="11150734" y="6300675"/>
            <a:ext cx="467161" cy="350371"/>
          </a:xfrm>
          <a:prstGeom prst="rect">
            <a:avLst/>
          </a:prstGeom>
        </p:spPr>
      </p:pic>
      <p:pic>
        <p:nvPicPr>
          <p:cNvPr id="38" name="Picture 37" descr="Text&#10;&#10;Description automatically generated">
            <a:extLst>
              <a:ext uri="{FF2B5EF4-FFF2-40B4-BE49-F238E27FC236}">
                <a16:creationId xmlns:a16="http://schemas.microsoft.com/office/drawing/2014/main" id="{FC533041-CC3B-9D43-838F-9A6882E64880}"/>
              </a:ext>
            </a:extLst>
          </p:cNvPr>
          <p:cNvPicPr>
            <a:picLocks noChangeAspect="1"/>
          </p:cNvPicPr>
          <p:nvPr userDrawn="1"/>
        </p:nvPicPr>
        <p:blipFill>
          <a:blip r:embed="rId10"/>
          <a:stretch>
            <a:fillRect/>
          </a:stretch>
        </p:blipFill>
        <p:spPr>
          <a:xfrm>
            <a:off x="9067660" y="5941029"/>
            <a:ext cx="862197" cy="312618"/>
          </a:xfrm>
          <a:prstGeom prst="rect">
            <a:avLst/>
          </a:prstGeom>
        </p:spPr>
      </p:pic>
      <p:pic>
        <p:nvPicPr>
          <p:cNvPr id="39" name="Picture 38" descr="Chart, histogram&#10;&#10;Description automatically generated">
            <a:extLst>
              <a:ext uri="{FF2B5EF4-FFF2-40B4-BE49-F238E27FC236}">
                <a16:creationId xmlns:a16="http://schemas.microsoft.com/office/drawing/2014/main" id="{0B500F64-F7F4-8B49-8FC6-BFD7B1CB754F}"/>
              </a:ext>
            </a:extLst>
          </p:cNvPr>
          <p:cNvPicPr>
            <a:picLocks noChangeAspect="1"/>
          </p:cNvPicPr>
          <p:nvPr userDrawn="1"/>
        </p:nvPicPr>
        <p:blipFill>
          <a:blip r:embed="rId11"/>
          <a:stretch>
            <a:fillRect/>
          </a:stretch>
        </p:blipFill>
        <p:spPr>
          <a:xfrm>
            <a:off x="9298680" y="6345403"/>
            <a:ext cx="400161" cy="300121"/>
          </a:xfrm>
          <a:prstGeom prst="rect">
            <a:avLst/>
          </a:prstGeom>
        </p:spPr>
      </p:pic>
      <p:sp>
        <p:nvSpPr>
          <p:cNvPr id="40" name="TextBox 39">
            <a:extLst>
              <a:ext uri="{FF2B5EF4-FFF2-40B4-BE49-F238E27FC236}">
                <a16:creationId xmlns:a16="http://schemas.microsoft.com/office/drawing/2014/main" id="{67D701BE-D1D6-DA48-B508-6B4ACC0606CF}"/>
              </a:ext>
            </a:extLst>
          </p:cNvPr>
          <p:cNvSpPr txBox="1"/>
          <p:nvPr userDrawn="1"/>
        </p:nvSpPr>
        <p:spPr>
          <a:xfrm>
            <a:off x="8498684" y="1999707"/>
            <a:ext cx="2008843" cy="215444"/>
          </a:xfrm>
          <a:prstGeom prst="rect">
            <a:avLst/>
          </a:prstGeom>
          <a:noFill/>
        </p:spPr>
        <p:txBody>
          <a:bodyPr wrap="square" rtlCol="0">
            <a:spAutoFit/>
          </a:bodyPr>
          <a:lstStyle/>
          <a:p>
            <a:pPr algn="ctr"/>
            <a:r>
              <a:rPr lang="en-GB" sz="800" dirty="0">
                <a:solidFill>
                  <a:srgbClr val="29235C"/>
                </a:solidFill>
                <a:latin typeface="Arial" panose="020B0604020202020204" pitchFamily="34" charset="0"/>
                <a:cs typeface="Arial" panose="020B0604020202020204" pitchFamily="34" charset="0"/>
              </a:rPr>
              <a:t>University Consortium</a:t>
            </a:r>
          </a:p>
        </p:txBody>
      </p:sp>
      <p:sp>
        <p:nvSpPr>
          <p:cNvPr id="41" name="TextBox 40">
            <a:extLst>
              <a:ext uri="{FF2B5EF4-FFF2-40B4-BE49-F238E27FC236}">
                <a16:creationId xmlns:a16="http://schemas.microsoft.com/office/drawing/2014/main" id="{6F91C688-9DFF-5C45-A55F-DE13BA6D65DC}"/>
              </a:ext>
            </a:extLst>
          </p:cNvPr>
          <p:cNvSpPr txBox="1"/>
          <p:nvPr userDrawn="1"/>
        </p:nvSpPr>
        <p:spPr>
          <a:xfrm>
            <a:off x="10657231" y="1880406"/>
            <a:ext cx="1351264" cy="338554"/>
          </a:xfrm>
          <a:prstGeom prst="rect">
            <a:avLst/>
          </a:prstGeom>
          <a:noFill/>
        </p:spPr>
        <p:txBody>
          <a:bodyPr wrap="square" rtlCol="0">
            <a:spAutoFit/>
          </a:bodyPr>
          <a:lstStyle/>
          <a:p>
            <a:pPr algn="ctr"/>
            <a:r>
              <a:rPr lang="en-GB" sz="800" dirty="0">
                <a:solidFill>
                  <a:srgbClr val="29235C"/>
                </a:solidFill>
                <a:latin typeface="Arial" panose="020B0604020202020204" pitchFamily="34" charset="0"/>
                <a:cs typeface="Arial" panose="020B0604020202020204" pitchFamily="34" charset="0"/>
              </a:rPr>
              <a:t>City/Combined Authority Partners</a:t>
            </a:r>
          </a:p>
        </p:txBody>
      </p:sp>
      <p:sp>
        <p:nvSpPr>
          <p:cNvPr id="42" name="TextBox 41">
            <a:extLst>
              <a:ext uri="{FF2B5EF4-FFF2-40B4-BE49-F238E27FC236}">
                <a16:creationId xmlns:a16="http://schemas.microsoft.com/office/drawing/2014/main" id="{99247337-7783-5749-9D76-BF4F910D06BB}"/>
              </a:ext>
            </a:extLst>
          </p:cNvPr>
          <p:cNvSpPr txBox="1"/>
          <p:nvPr userDrawn="1"/>
        </p:nvSpPr>
        <p:spPr>
          <a:xfrm>
            <a:off x="8603244" y="3239666"/>
            <a:ext cx="3416331" cy="215444"/>
          </a:xfrm>
          <a:prstGeom prst="rect">
            <a:avLst/>
          </a:prstGeom>
          <a:noFill/>
        </p:spPr>
        <p:txBody>
          <a:bodyPr wrap="square" rtlCol="0">
            <a:spAutoFit/>
          </a:bodyPr>
          <a:lstStyle/>
          <a:p>
            <a:pPr algn="ctr"/>
            <a:r>
              <a:rPr lang="en-GB" sz="800" dirty="0">
                <a:solidFill>
                  <a:srgbClr val="29235C"/>
                </a:solidFill>
                <a:latin typeface="Arial" panose="020B0604020202020204" pitchFamily="34" charset="0"/>
                <a:cs typeface="Arial" panose="020B0604020202020204" pitchFamily="34" charset="0"/>
              </a:rPr>
              <a:t>Research Funders</a:t>
            </a:r>
          </a:p>
        </p:txBody>
      </p:sp>
      <p:sp>
        <p:nvSpPr>
          <p:cNvPr id="43" name="TextBox 42">
            <a:extLst>
              <a:ext uri="{FF2B5EF4-FFF2-40B4-BE49-F238E27FC236}">
                <a16:creationId xmlns:a16="http://schemas.microsoft.com/office/drawing/2014/main" id="{8434FCFE-49E2-C546-B034-18E27C33540E}"/>
              </a:ext>
            </a:extLst>
          </p:cNvPr>
          <p:cNvSpPr txBox="1"/>
          <p:nvPr userDrawn="1"/>
        </p:nvSpPr>
        <p:spPr>
          <a:xfrm>
            <a:off x="10493270" y="5673362"/>
            <a:ext cx="1755972" cy="215444"/>
          </a:xfrm>
          <a:prstGeom prst="rect">
            <a:avLst/>
          </a:prstGeom>
          <a:noFill/>
        </p:spPr>
        <p:txBody>
          <a:bodyPr wrap="square" rtlCol="0">
            <a:spAutoFit/>
          </a:bodyPr>
          <a:lstStyle/>
          <a:p>
            <a:pPr algn="ctr"/>
            <a:r>
              <a:rPr lang="en-GB" sz="800" dirty="0">
                <a:solidFill>
                  <a:srgbClr val="29235C"/>
                </a:solidFill>
                <a:latin typeface="Arial" panose="020B0604020202020204" pitchFamily="34" charset="0"/>
                <a:cs typeface="Arial" panose="020B0604020202020204" pitchFamily="34" charset="0"/>
              </a:rPr>
              <a:t>Event Contributors</a:t>
            </a:r>
          </a:p>
        </p:txBody>
      </p:sp>
      <p:pic>
        <p:nvPicPr>
          <p:cNvPr id="44" name="Picture 43">
            <a:extLst>
              <a:ext uri="{FF2B5EF4-FFF2-40B4-BE49-F238E27FC236}">
                <a16:creationId xmlns:a16="http://schemas.microsoft.com/office/drawing/2014/main" id="{F5DBA209-5A25-C044-B446-707CED960B87}"/>
              </a:ext>
            </a:extLst>
          </p:cNvPr>
          <p:cNvPicPr>
            <a:picLocks noChangeAspect="1"/>
          </p:cNvPicPr>
          <p:nvPr userDrawn="1"/>
        </p:nvPicPr>
        <p:blipFill>
          <a:blip r:embed="rId12"/>
          <a:stretch>
            <a:fillRect/>
          </a:stretch>
        </p:blipFill>
        <p:spPr>
          <a:xfrm>
            <a:off x="8508804" y="259176"/>
            <a:ext cx="3416331" cy="303402"/>
          </a:xfrm>
          <a:prstGeom prst="rect">
            <a:avLst/>
          </a:prstGeom>
        </p:spPr>
      </p:pic>
      <p:sp>
        <p:nvSpPr>
          <p:cNvPr id="45" name="TextBox 44">
            <a:extLst>
              <a:ext uri="{FF2B5EF4-FFF2-40B4-BE49-F238E27FC236}">
                <a16:creationId xmlns:a16="http://schemas.microsoft.com/office/drawing/2014/main" id="{91850B58-0D2F-C94A-ADB4-D5742802A467}"/>
              </a:ext>
            </a:extLst>
          </p:cNvPr>
          <p:cNvSpPr txBox="1"/>
          <p:nvPr userDrawn="1"/>
        </p:nvSpPr>
        <p:spPr>
          <a:xfrm>
            <a:off x="8449459" y="5678560"/>
            <a:ext cx="2008843" cy="215444"/>
          </a:xfrm>
          <a:prstGeom prst="rect">
            <a:avLst/>
          </a:prstGeom>
          <a:noFill/>
        </p:spPr>
        <p:txBody>
          <a:bodyPr wrap="square" rtlCol="0">
            <a:spAutoFit/>
          </a:bodyPr>
          <a:lstStyle/>
          <a:p>
            <a:pPr algn="ctr"/>
            <a:r>
              <a:rPr lang="en-GB" sz="800" dirty="0">
                <a:solidFill>
                  <a:srgbClr val="29235C"/>
                </a:solidFill>
                <a:latin typeface="Arial" panose="020B0604020202020204" pitchFamily="34" charset="0"/>
                <a:cs typeface="Arial" panose="020B0604020202020204" pitchFamily="34" charset="0"/>
              </a:rPr>
              <a:t>Creative Partners</a:t>
            </a:r>
          </a:p>
        </p:txBody>
      </p:sp>
      <p:pic>
        <p:nvPicPr>
          <p:cNvPr id="46" name="Picture 45">
            <a:extLst>
              <a:ext uri="{FF2B5EF4-FFF2-40B4-BE49-F238E27FC236}">
                <a16:creationId xmlns:a16="http://schemas.microsoft.com/office/drawing/2014/main" id="{BBA08E08-1144-584B-942A-B0C04F363B7F}"/>
              </a:ext>
            </a:extLst>
          </p:cNvPr>
          <p:cNvPicPr>
            <a:picLocks noChangeAspect="1"/>
          </p:cNvPicPr>
          <p:nvPr userDrawn="1"/>
        </p:nvPicPr>
        <p:blipFill>
          <a:blip r:embed="rId13"/>
          <a:stretch>
            <a:fillRect/>
          </a:stretch>
        </p:blipFill>
        <p:spPr>
          <a:xfrm>
            <a:off x="11128308" y="2667982"/>
            <a:ext cx="485065" cy="352310"/>
          </a:xfrm>
          <a:prstGeom prst="rect">
            <a:avLst/>
          </a:prstGeom>
        </p:spPr>
      </p:pic>
      <p:sp>
        <p:nvSpPr>
          <p:cNvPr id="24" name="TextBox 23">
            <a:extLst>
              <a:ext uri="{FF2B5EF4-FFF2-40B4-BE49-F238E27FC236}">
                <a16:creationId xmlns:a16="http://schemas.microsoft.com/office/drawing/2014/main" id="{4635979B-5FB7-8444-B7EE-ABEA5C4A3326}"/>
              </a:ext>
            </a:extLst>
          </p:cNvPr>
          <p:cNvSpPr txBox="1"/>
          <p:nvPr userDrawn="1"/>
        </p:nvSpPr>
        <p:spPr>
          <a:xfrm>
            <a:off x="8603244" y="4369883"/>
            <a:ext cx="3416331" cy="215444"/>
          </a:xfrm>
          <a:prstGeom prst="rect">
            <a:avLst/>
          </a:prstGeom>
          <a:noFill/>
        </p:spPr>
        <p:txBody>
          <a:bodyPr wrap="square" rtlCol="0">
            <a:spAutoFit/>
          </a:bodyPr>
          <a:lstStyle/>
          <a:p>
            <a:pPr algn="ctr"/>
            <a:r>
              <a:rPr lang="en-GB" sz="800" dirty="0">
                <a:solidFill>
                  <a:srgbClr val="29235C"/>
                </a:solidFill>
                <a:latin typeface="Arial" panose="020B0604020202020204" pitchFamily="34" charset="0"/>
                <a:cs typeface="Arial" panose="020B0604020202020204" pitchFamily="34" charset="0"/>
              </a:rPr>
              <a:t>Professional Membership Partners</a:t>
            </a:r>
          </a:p>
        </p:txBody>
      </p:sp>
      <p:pic>
        <p:nvPicPr>
          <p:cNvPr id="3" name="Picture 2" descr="Logo, company name&#10;&#10;Description automatically generated">
            <a:extLst>
              <a:ext uri="{FF2B5EF4-FFF2-40B4-BE49-F238E27FC236}">
                <a16:creationId xmlns:a16="http://schemas.microsoft.com/office/drawing/2014/main" id="{7E855094-7FFB-9742-9537-92A53C22DF4E}"/>
              </a:ext>
            </a:extLst>
          </p:cNvPr>
          <p:cNvPicPr>
            <a:picLocks noChangeAspect="1"/>
          </p:cNvPicPr>
          <p:nvPr userDrawn="1"/>
        </p:nvPicPr>
        <p:blipFill rotWithShape="1">
          <a:blip r:embed="rId14"/>
          <a:srcRect l="4347" t="22140" r="3109" b="23400"/>
          <a:stretch/>
        </p:blipFill>
        <p:spPr>
          <a:xfrm>
            <a:off x="9386038" y="5094896"/>
            <a:ext cx="884604" cy="244010"/>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A2ED9C64-B74D-F141-9EDF-CE13F8F6DC5F}"/>
              </a:ext>
            </a:extLst>
          </p:cNvPr>
          <p:cNvPicPr>
            <a:picLocks noChangeAspect="1"/>
          </p:cNvPicPr>
          <p:nvPr userDrawn="1"/>
        </p:nvPicPr>
        <p:blipFill>
          <a:blip r:embed="rId15"/>
          <a:stretch>
            <a:fillRect/>
          </a:stretch>
        </p:blipFill>
        <p:spPr>
          <a:xfrm>
            <a:off x="10960401" y="4688153"/>
            <a:ext cx="611155" cy="320393"/>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95D2091D-ECE8-F24E-B3D2-259E40B3A060}"/>
              </a:ext>
            </a:extLst>
          </p:cNvPr>
          <p:cNvPicPr>
            <a:picLocks noChangeAspect="1"/>
          </p:cNvPicPr>
          <p:nvPr userDrawn="1"/>
        </p:nvPicPr>
        <p:blipFill>
          <a:blip r:embed="rId16"/>
          <a:stretch>
            <a:fillRect/>
          </a:stretch>
        </p:blipFill>
        <p:spPr>
          <a:xfrm>
            <a:off x="10164345" y="4677198"/>
            <a:ext cx="419729" cy="314797"/>
          </a:xfrm>
          <a:prstGeom prst="rect">
            <a:avLst/>
          </a:prstGeom>
        </p:spPr>
      </p:pic>
      <p:pic>
        <p:nvPicPr>
          <p:cNvPr id="10" name="Picture 9" descr="Logo, company name&#10;&#10;Description automatically generated">
            <a:extLst>
              <a:ext uri="{FF2B5EF4-FFF2-40B4-BE49-F238E27FC236}">
                <a16:creationId xmlns:a16="http://schemas.microsoft.com/office/drawing/2014/main" id="{86E27259-3BA1-CD4D-B08D-3DADF7F347CD}"/>
              </a:ext>
            </a:extLst>
          </p:cNvPr>
          <p:cNvPicPr>
            <a:picLocks noChangeAspect="1"/>
          </p:cNvPicPr>
          <p:nvPr userDrawn="1"/>
        </p:nvPicPr>
        <p:blipFill>
          <a:blip r:embed="rId17"/>
          <a:stretch>
            <a:fillRect/>
          </a:stretch>
        </p:blipFill>
        <p:spPr>
          <a:xfrm>
            <a:off x="9134124" y="4686187"/>
            <a:ext cx="757192" cy="322002"/>
          </a:xfrm>
          <a:prstGeom prst="rect">
            <a:avLst/>
          </a:prstGeom>
        </p:spPr>
      </p:pic>
      <p:pic>
        <p:nvPicPr>
          <p:cNvPr id="12" name="Picture 11" descr="A picture containing text, tableware, plate, dishware&#10;&#10;Description automatically generated">
            <a:extLst>
              <a:ext uri="{FF2B5EF4-FFF2-40B4-BE49-F238E27FC236}">
                <a16:creationId xmlns:a16="http://schemas.microsoft.com/office/drawing/2014/main" id="{7A082DC8-A04C-BA46-A281-E30B8E265AFC}"/>
              </a:ext>
            </a:extLst>
          </p:cNvPr>
          <p:cNvPicPr>
            <a:picLocks noChangeAspect="1"/>
          </p:cNvPicPr>
          <p:nvPr userDrawn="1"/>
        </p:nvPicPr>
        <p:blipFill>
          <a:blip r:embed="rId18"/>
          <a:stretch>
            <a:fillRect/>
          </a:stretch>
        </p:blipFill>
        <p:spPr>
          <a:xfrm>
            <a:off x="10545432" y="5151310"/>
            <a:ext cx="746744" cy="159142"/>
          </a:xfrm>
          <a:prstGeom prst="rect">
            <a:avLst/>
          </a:prstGeom>
        </p:spPr>
      </p:pic>
    </p:spTree>
    <p:extLst>
      <p:ext uri="{BB962C8B-B14F-4D97-AF65-F5344CB8AC3E}">
        <p14:creationId xmlns:p14="http://schemas.microsoft.com/office/powerpoint/2010/main" val="403284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Slide 2">
    <p:spTree>
      <p:nvGrpSpPr>
        <p:cNvPr id="1" name=""/>
        <p:cNvGrpSpPr/>
        <p:nvPr/>
      </p:nvGrpSpPr>
      <p:grpSpPr>
        <a:xfrm>
          <a:off x="0" y="0"/>
          <a:ext cx="0" cy="0"/>
          <a:chOff x="0" y="0"/>
          <a:chExt cx="0" cy="0"/>
        </a:xfrm>
      </p:grpSpPr>
      <p:pic>
        <p:nvPicPr>
          <p:cNvPr id="6" name="Picture 5" descr="Logo&#10;&#10;Description automatically generated with medium confidence">
            <a:extLst>
              <a:ext uri="{FF2B5EF4-FFF2-40B4-BE49-F238E27FC236}">
                <a16:creationId xmlns:a16="http://schemas.microsoft.com/office/drawing/2014/main" id="{4DE9AFBF-F0BE-BE4D-9865-BCE4472677E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812393" y="195821"/>
            <a:ext cx="1119329" cy="650610"/>
          </a:xfrm>
          <a:prstGeom prst="rect">
            <a:avLst/>
          </a:prstGeom>
        </p:spPr>
      </p:pic>
      <p:sp>
        <p:nvSpPr>
          <p:cNvPr id="8" name="TextBox 7">
            <a:extLst>
              <a:ext uri="{FF2B5EF4-FFF2-40B4-BE49-F238E27FC236}">
                <a16:creationId xmlns:a16="http://schemas.microsoft.com/office/drawing/2014/main" id="{5E79B08D-427F-AD4B-A6DD-FA77BA89AC1C}"/>
              </a:ext>
            </a:extLst>
          </p:cNvPr>
          <p:cNvSpPr txBox="1"/>
          <p:nvPr userDrawn="1"/>
        </p:nvSpPr>
        <p:spPr>
          <a:xfrm>
            <a:off x="8133445" y="337217"/>
            <a:ext cx="2532184" cy="346249"/>
          </a:xfrm>
          <a:prstGeom prst="rect">
            <a:avLst/>
          </a:prstGeom>
          <a:noFill/>
        </p:spPr>
        <p:txBody>
          <a:bodyPr wrap="square" rtlCol="0">
            <a:spAutoFit/>
          </a:bodyPr>
          <a:lstStyle/>
          <a:p>
            <a:pPr algn="r"/>
            <a:r>
              <a:rPr lang="en-GB" sz="825" b="1">
                <a:solidFill>
                  <a:srgbClr val="29235C"/>
                </a:solidFill>
                <a:latin typeface="Arial" panose="020B0604020202020204" pitchFamily="34" charset="0"/>
                <a:cs typeface="Arial" panose="020B0604020202020204" pitchFamily="34" charset="0"/>
              </a:rPr>
              <a:t>T</a:t>
            </a:r>
            <a:r>
              <a:rPr lang="en-GB" sz="825">
                <a:solidFill>
                  <a:srgbClr val="29235C"/>
                </a:solidFill>
                <a:latin typeface="Arial" panose="020B0604020202020204" pitchFamily="34" charset="0"/>
                <a:cs typeface="Arial" panose="020B0604020202020204" pitchFamily="34" charset="0"/>
              </a:rPr>
              <a:t>ackling </a:t>
            </a:r>
            <a:r>
              <a:rPr lang="en-GB" sz="825" b="1">
                <a:solidFill>
                  <a:srgbClr val="29235C"/>
                </a:solidFill>
                <a:latin typeface="Arial" panose="020B0604020202020204" pitchFamily="34" charset="0"/>
                <a:cs typeface="Arial" panose="020B0604020202020204" pitchFamily="34" charset="0"/>
              </a:rPr>
              <a:t>R</a:t>
            </a:r>
            <a:r>
              <a:rPr lang="en-GB" sz="825">
                <a:solidFill>
                  <a:srgbClr val="29235C"/>
                </a:solidFill>
                <a:latin typeface="Arial" panose="020B0604020202020204" pitchFamily="34" charset="0"/>
                <a:cs typeface="Arial" panose="020B0604020202020204" pitchFamily="34" charset="0"/>
              </a:rPr>
              <a:t>oot causes </a:t>
            </a:r>
            <a:r>
              <a:rPr lang="en-GB" sz="825" b="1">
                <a:solidFill>
                  <a:srgbClr val="29235C"/>
                </a:solidFill>
                <a:latin typeface="Arial" panose="020B0604020202020204" pitchFamily="34" charset="0"/>
                <a:cs typeface="Arial" panose="020B0604020202020204" pitchFamily="34" charset="0"/>
              </a:rPr>
              <a:t>U</a:t>
            </a:r>
            <a:r>
              <a:rPr lang="en-GB" sz="825">
                <a:solidFill>
                  <a:srgbClr val="29235C"/>
                </a:solidFill>
                <a:latin typeface="Arial" panose="020B0604020202020204" pitchFamily="34" charset="0"/>
                <a:cs typeface="Arial" panose="020B0604020202020204" pitchFamily="34" charset="0"/>
              </a:rPr>
              <a:t>pstream of </a:t>
            </a:r>
            <a:r>
              <a:rPr lang="en-GB" sz="825" b="1">
                <a:solidFill>
                  <a:srgbClr val="29235C"/>
                </a:solidFill>
                <a:latin typeface="Arial" panose="020B0604020202020204" pitchFamily="34" charset="0"/>
                <a:cs typeface="Arial" panose="020B0604020202020204" pitchFamily="34" charset="0"/>
              </a:rPr>
              <a:t>U</a:t>
            </a:r>
            <a:r>
              <a:rPr lang="en-GB" sz="825">
                <a:solidFill>
                  <a:srgbClr val="29235C"/>
                </a:solidFill>
                <a:latin typeface="Arial" panose="020B0604020202020204" pitchFamily="34" charset="0"/>
                <a:cs typeface="Arial" panose="020B0604020202020204" pitchFamily="34" charset="0"/>
              </a:rPr>
              <a:t>nhealthy </a:t>
            </a:r>
            <a:r>
              <a:rPr lang="en-GB" sz="825" b="1">
                <a:solidFill>
                  <a:srgbClr val="29235C"/>
                </a:solidFill>
                <a:latin typeface="Arial" panose="020B0604020202020204" pitchFamily="34" charset="0"/>
                <a:cs typeface="Arial" panose="020B0604020202020204" pitchFamily="34" charset="0"/>
              </a:rPr>
              <a:t>U</a:t>
            </a:r>
            <a:r>
              <a:rPr lang="en-GB" sz="825">
                <a:solidFill>
                  <a:srgbClr val="29235C"/>
                </a:solidFill>
                <a:latin typeface="Arial" panose="020B0604020202020204" pitchFamily="34" charset="0"/>
                <a:cs typeface="Arial" panose="020B0604020202020204" pitchFamily="34" charset="0"/>
              </a:rPr>
              <a:t>rban </a:t>
            </a:r>
            <a:r>
              <a:rPr lang="en-GB" sz="825" b="1">
                <a:solidFill>
                  <a:srgbClr val="29235C"/>
                </a:solidFill>
                <a:latin typeface="Arial" panose="020B0604020202020204" pitchFamily="34" charset="0"/>
                <a:cs typeface="Arial" panose="020B0604020202020204" pitchFamily="34" charset="0"/>
              </a:rPr>
              <a:t>D</a:t>
            </a:r>
            <a:r>
              <a:rPr lang="en-GB" sz="825">
                <a:solidFill>
                  <a:srgbClr val="29235C"/>
                </a:solidFill>
                <a:latin typeface="Arial" panose="020B0604020202020204" pitchFamily="34" charset="0"/>
                <a:cs typeface="Arial" panose="020B0604020202020204" pitchFamily="34" charset="0"/>
              </a:rPr>
              <a:t>evelopment</a:t>
            </a:r>
          </a:p>
        </p:txBody>
      </p:sp>
    </p:spTree>
    <p:extLst>
      <p:ext uri="{BB962C8B-B14F-4D97-AF65-F5344CB8AC3E}">
        <p14:creationId xmlns:p14="http://schemas.microsoft.com/office/powerpoint/2010/main" val="116159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Slide 1">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3054D4E-19E4-8F49-93FF-D15F5F912139}"/>
              </a:ext>
            </a:extLst>
          </p:cNvPr>
          <p:cNvSpPr/>
          <p:nvPr userDrawn="1"/>
        </p:nvSpPr>
        <p:spPr>
          <a:xfrm flipH="1">
            <a:off x="1" y="10"/>
            <a:ext cx="12192000" cy="1105319"/>
          </a:xfrm>
          <a:custGeom>
            <a:avLst/>
            <a:gdLst>
              <a:gd name="connsiteX0" fmla="*/ 0 w 12419763"/>
              <a:gd name="connsiteY0" fmla="*/ 0 h 1336430"/>
              <a:gd name="connsiteX1" fmla="*/ 12419763 w 12419763"/>
              <a:gd name="connsiteY1" fmla="*/ 0 h 1336430"/>
              <a:gd name="connsiteX2" fmla="*/ 12419763 w 12419763"/>
              <a:gd name="connsiteY2" fmla="*/ 1336430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894303 h 1336430"/>
              <a:gd name="connsiteX3" fmla="*/ 0 w 12419763"/>
              <a:gd name="connsiteY3" fmla="*/ 1336430 h 1336430"/>
              <a:gd name="connsiteX4" fmla="*/ 0 w 12419763"/>
              <a:gd name="connsiteY4" fmla="*/ 0 h 1336430"/>
              <a:gd name="connsiteX0" fmla="*/ 0 w 12419763"/>
              <a:gd name="connsiteY0" fmla="*/ 0 h 1336430"/>
              <a:gd name="connsiteX1" fmla="*/ 12419763 w 12419763"/>
              <a:gd name="connsiteY1" fmla="*/ 0 h 1336430"/>
              <a:gd name="connsiteX2" fmla="*/ 12419763 w 12419763"/>
              <a:gd name="connsiteY2" fmla="*/ 1067117 h 1336430"/>
              <a:gd name="connsiteX3" fmla="*/ 0 w 12419763"/>
              <a:gd name="connsiteY3" fmla="*/ 1336430 h 1336430"/>
              <a:gd name="connsiteX4" fmla="*/ 0 w 12419763"/>
              <a:gd name="connsiteY4" fmla="*/ 0 h 133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9763" h="1336430">
                <a:moveTo>
                  <a:pt x="0" y="0"/>
                </a:moveTo>
                <a:lnTo>
                  <a:pt x="12419763" y="0"/>
                </a:lnTo>
                <a:lnTo>
                  <a:pt x="12419763" y="1067117"/>
                </a:lnTo>
                <a:lnTo>
                  <a:pt x="0" y="1336430"/>
                </a:lnTo>
                <a:lnTo>
                  <a:pt x="0" y="0"/>
                </a:lnTo>
                <a:close/>
              </a:path>
            </a:pathLst>
          </a:cu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Logo, company name&#10;&#10;Description automatically generated">
            <a:extLst>
              <a:ext uri="{FF2B5EF4-FFF2-40B4-BE49-F238E27FC236}">
                <a16:creationId xmlns:a16="http://schemas.microsoft.com/office/drawing/2014/main" id="{D914CFB0-1181-DA4D-B600-6D8E7280EFEB}"/>
              </a:ext>
            </a:extLst>
          </p:cNvPr>
          <p:cNvPicPr>
            <a:picLocks noChangeAspect="1"/>
          </p:cNvPicPr>
          <p:nvPr userDrawn="1"/>
        </p:nvPicPr>
        <p:blipFill>
          <a:blip r:embed="rId2"/>
          <a:stretch>
            <a:fillRect/>
          </a:stretch>
        </p:blipFill>
        <p:spPr>
          <a:xfrm>
            <a:off x="10380511" y="195823"/>
            <a:ext cx="1492435" cy="650609"/>
          </a:xfrm>
          <a:prstGeom prst="rect">
            <a:avLst/>
          </a:prstGeom>
        </p:spPr>
      </p:pic>
      <p:sp>
        <p:nvSpPr>
          <p:cNvPr id="10" name="TextBox 9">
            <a:extLst>
              <a:ext uri="{FF2B5EF4-FFF2-40B4-BE49-F238E27FC236}">
                <a16:creationId xmlns:a16="http://schemas.microsoft.com/office/drawing/2014/main" id="{7B90D1F0-34A5-6F4A-9956-3C383748E61E}"/>
              </a:ext>
            </a:extLst>
          </p:cNvPr>
          <p:cNvSpPr txBox="1"/>
          <p:nvPr userDrawn="1"/>
        </p:nvSpPr>
        <p:spPr>
          <a:xfrm>
            <a:off x="6808579" y="337216"/>
            <a:ext cx="3376245" cy="430887"/>
          </a:xfrm>
          <a:prstGeom prst="rect">
            <a:avLst/>
          </a:prstGeom>
          <a:noFill/>
        </p:spPr>
        <p:txBody>
          <a:bodyPr wrap="square" rtlCol="0">
            <a:spAutoFit/>
          </a:bodyPr>
          <a:lstStyle/>
          <a:p>
            <a:pPr algn="r"/>
            <a:r>
              <a:rPr lang="en-GB" sz="1100" b="1" dirty="0">
                <a:solidFill>
                  <a:schemeClr val="bg1"/>
                </a:solidFill>
                <a:latin typeface="Arial" panose="020B0604020202020204" pitchFamily="34" charset="0"/>
                <a:cs typeface="Arial" panose="020B0604020202020204" pitchFamily="34" charset="0"/>
              </a:rPr>
              <a:t>T</a:t>
            </a:r>
            <a:r>
              <a:rPr lang="en-GB" sz="1100" dirty="0">
                <a:solidFill>
                  <a:schemeClr val="bg1"/>
                </a:solidFill>
                <a:latin typeface="Arial" panose="020B0604020202020204" pitchFamily="34" charset="0"/>
                <a:cs typeface="Arial" panose="020B0604020202020204" pitchFamily="34" charset="0"/>
              </a:rPr>
              <a:t>ackling </a:t>
            </a:r>
            <a:r>
              <a:rPr lang="en-GB" sz="1100" b="1" dirty="0">
                <a:solidFill>
                  <a:schemeClr val="bg1"/>
                </a:solidFill>
                <a:latin typeface="Arial" panose="020B0604020202020204" pitchFamily="34" charset="0"/>
                <a:cs typeface="Arial" panose="020B0604020202020204" pitchFamily="34" charset="0"/>
              </a:rPr>
              <a:t>R</a:t>
            </a:r>
            <a:r>
              <a:rPr lang="en-GB" sz="1100" dirty="0">
                <a:solidFill>
                  <a:schemeClr val="bg1"/>
                </a:solidFill>
                <a:latin typeface="Arial" panose="020B0604020202020204" pitchFamily="34" charset="0"/>
                <a:cs typeface="Arial" panose="020B0604020202020204" pitchFamily="34" charset="0"/>
              </a:rPr>
              <a:t>oot causes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pstream of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nhealthy </a:t>
            </a:r>
            <a:r>
              <a:rPr lang="en-GB" sz="1100" b="1" dirty="0">
                <a:solidFill>
                  <a:schemeClr val="bg1"/>
                </a:solidFill>
                <a:latin typeface="Arial" panose="020B0604020202020204" pitchFamily="34" charset="0"/>
                <a:cs typeface="Arial" panose="020B0604020202020204" pitchFamily="34" charset="0"/>
              </a:rPr>
              <a:t>U</a:t>
            </a:r>
            <a:r>
              <a:rPr lang="en-GB" sz="1100" dirty="0">
                <a:solidFill>
                  <a:schemeClr val="bg1"/>
                </a:solidFill>
                <a:latin typeface="Arial" panose="020B0604020202020204" pitchFamily="34" charset="0"/>
                <a:cs typeface="Arial" panose="020B0604020202020204" pitchFamily="34" charset="0"/>
              </a:rPr>
              <a:t>rban </a:t>
            </a:r>
            <a:r>
              <a:rPr lang="en-GB" sz="1100" b="1" dirty="0">
                <a:solidFill>
                  <a:schemeClr val="bg1"/>
                </a:solidFill>
                <a:latin typeface="Arial" panose="020B0604020202020204" pitchFamily="34" charset="0"/>
                <a:cs typeface="Arial" panose="020B0604020202020204" pitchFamily="34" charset="0"/>
              </a:rPr>
              <a:t>D</a:t>
            </a:r>
            <a:r>
              <a:rPr lang="en-GB" sz="1100" dirty="0">
                <a:solidFill>
                  <a:schemeClr val="bg1"/>
                </a:solidFill>
                <a:latin typeface="Arial" panose="020B0604020202020204" pitchFamily="34" charset="0"/>
                <a:cs typeface="Arial" panose="020B0604020202020204" pitchFamily="34" charset="0"/>
              </a:rPr>
              <a:t>evelopment</a:t>
            </a:r>
          </a:p>
        </p:txBody>
      </p:sp>
    </p:spTree>
    <p:extLst>
      <p:ext uri="{BB962C8B-B14F-4D97-AF65-F5344CB8AC3E}">
        <p14:creationId xmlns:p14="http://schemas.microsoft.com/office/powerpoint/2010/main" val="2014384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3E43E-6F66-4647-9806-F2C181CE1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D784317-ED91-4A17-BB3B-26FD2C17B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C32A4-F0C6-4499-BB6D-60CA16AA0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8A15C33F-91EE-4BA4-A985-D618A2DDC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890EE6C-6490-4BF1-B5B0-9021273A3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5C4AC-3308-4A2D-9B8C-C91531C9B004}" type="slidenum">
              <a:rPr lang="en-GB" smtClean="0"/>
              <a:t>‹#›</a:t>
            </a:fld>
            <a:endParaRPr lang="en-GB" dirty="0"/>
          </a:p>
        </p:txBody>
      </p:sp>
    </p:spTree>
    <p:extLst>
      <p:ext uri="{BB962C8B-B14F-4D97-AF65-F5344CB8AC3E}">
        <p14:creationId xmlns:p14="http://schemas.microsoft.com/office/powerpoint/2010/main" val="28537415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2" r:id="rId3"/>
    <p:sldLayoutId id="2147483674" r:id="rId4"/>
    <p:sldLayoutId id="2147483675" r:id="rId5"/>
    <p:sldLayoutId id="214748367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sv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29.pn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svg"/><Relationship Id="rId24" Type="http://schemas.openxmlformats.org/officeDocument/2006/relationships/image" Target="../media/image51.sv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svg"/></Relationships>
</file>

<file path=ppt/slides/_rels/slide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D48-E477-EF4A-8192-E0E9BAA1EEA3}"/>
              </a:ext>
            </a:extLst>
          </p:cNvPr>
          <p:cNvSpPr>
            <a:spLocks noGrp="1"/>
          </p:cNvSpPr>
          <p:nvPr>
            <p:ph type="title"/>
          </p:nvPr>
        </p:nvSpPr>
        <p:spPr>
          <a:xfrm>
            <a:off x="1967355" y="1450829"/>
            <a:ext cx="5145370" cy="2422990"/>
          </a:xfrm>
        </p:spPr>
        <p:txBody>
          <a:bodyPr>
            <a:normAutofit/>
          </a:bodyPr>
          <a:lstStyle/>
          <a:p>
            <a:pPr algn="ctr"/>
            <a:r>
              <a:rPr lang="en-GB" sz="2700" dirty="0"/>
              <a:t>How can (weak) local leaders co-create healthy urban development?</a:t>
            </a:r>
            <a:endParaRPr lang="en-GB" sz="1800" dirty="0"/>
          </a:p>
        </p:txBody>
      </p:sp>
      <p:sp>
        <p:nvSpPr>
          <p:cNvPr id="5" name="Text Placeholder 4">
            <a:extLst>
              <a:ext uri="{FF2B5EF4-FFF2-40B4-BE49-F238E27FC236}">
                <a16:creationId xmlns:a16="http://schemas.microsoft.com/office/drawing/2014/main" id="{A5BEAEA1-9181-2143-A2AF-5275A2D7B006}"/>
              </a:ext>
            </a:extLst>
          </p:cNvPr>
          <p:cNvSpPr>
            <a:spLocks noGrp="1"/>
          </p:cNvSpPr>
          <p:nvPr>
            <p:ph type="body" sz="quarter" idx="11"/>
          </p:nvPr>
        </p:nvSpPr>
        <p:spPr>
          <a:xfrm>
            <a:off x="1967355" y="5144440"/>
            <a:ext cx="5145380" cy="525463"/>
          </a:xfrm>
        </p:spPr>
        <p:txBody>
          <a:bodyPr/>
          <a:lstStyle/>
          <a:p>
            <a:pPr algn="ctr"/>
            <a:r>
              <a:rPr lang="en-GB" sz="1200" dirty="0"/>
              <a:t>Sarah Ayres, Andrew Barnfield (University of Bristol), Mark Sandford (House of Commons Library), Geoff Bates (University of Bath)</a:t>
            </a:r>
          </a:p>
        </p:txBody>
      </p:sp>
    </p:spTree>
    <p:extLst>
      <p:ext uri="{BB962C8B-B14F-4D97-AF65-F5344CB8AC3E}">
        <p14:creationId xmlns:p14="http://schemas.microsoft.com/office/powerpoint/2010/main" val="13255886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1523AD6-DCE0-944A-85C2-A1C12DEAF8B5}"/>
              </a:ext>
            </a:extLst>
          </p:cNvPr>
          <p:cNvSpPr/>
          <p:nvPr/>
        </p:nvSpPr>
        <p:spPr>
          <a:xfrm>
            <a:off x="1524000" y="840530"/>
            <a:ext cx="9144000" cy="5143500"/>
          </a:xfrm>
          <a:prstGeom prst="rect">
            <a:avLst/>
          </a:pr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9F5F666-2342-4548-8CD7-405B1B5D6B9D}"/>
              </a:ext>
            </a:extLst>
          </p:cNvPr>
          <p:cNvSpPr/>
          <p:nvPr/>
        </p:nvSpPr>
        <p:spPr>
          <a:xfrm>
            <a:off x="1900476" y="1457854"/>
            <a:ext cx="1365502" cy="300082"/>
          </a:xfrm>
          <a:prstGeom prst="rect">
            <a:avLst/>
          </a:prstGeom>
        </p:spPr>
        <p:txBody>
          <a:bodyPr wrap="none">
            <a:spAutoFit/>
          </a:bodyPr>
          <a:lstStyle/>
          <a:p>
            <a:r>
              <a:rPr lang="en-GB" sz="1350" b="1">
                <a:solidFill>
                  <a:srgbClr val="29235C"/>
                </a:solidFill>
              </a:rPr>
              <a:t>6 work packages</a:t>
            </a:r>
            <a:endParaRPr lang="en-US" sz="1350"/>
          </a:p>
        </p:txBody>
      </p:sp>
      <p:pic>
        <p:nvPicPr>
          <p:cNvPr id="1028" name="Picture 4">
            <a:extLst>
              <a:ext uri="{FF2B5EF4-FFF2-40B4-BE49-F238E27FC236}">
                <a16:creationId xmlns:a16="http://schemas.microsoft.com/office/drawing/2014/main" id="{8660BABE-7F75-9E4E-8584-CC25D908B8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9252" y="2390689"/>
            <a:ext cx="805472" cy="805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0E43510-0E9C-4E4A-B5A9-A0C08BE570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9086" y="3584105"/>
            <a:ext cx="681530" cy="6815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77569F8-99F0-C744-9A9D-AF27C6D4965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04152" y="32399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71DD0F3-47E0-7B48-95AC-E49C1C938DF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40185" y="4516349"/>
            <a:ext cx="681530" cy="68153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1A444D1-FB77-E146-8A29-AB5F905B40DE}"/>
              </a:ext>
            </a:extLst>
          </p:cNvPr>
          <p:cNvSpPr/>
          <p:nvPr/>
        </p:nvSpPr>
        <p:spPr>
          <a:xfrm>
            <a:off x="3063990" y="2692958"/>
            <a:ext cx="1702710" cy="461665"/>
          </a:xfrm>
          <a:prstGeom prst="rect">
            <a:avLst/>
          </a:prstGeom>
        </p:spPr>
        <p:txBody>
          <a:bodyPr wrap="none">
            <a:spAutoFit/>
          </a:bodyPr>
          <a:lstStyle/>
          <a:p>
            <a:pPr algn="ctr"/>
            <a:r>
              <a:rPr lang="en-GB" sz="1350" b="1">
                <a:solidFill>
                  <a:srgbClr val="FFFFFF"/>
                </a:solidFill>
                <a:latin typeface="Oswald" panose="020F0502020204030204" pitchFamily="34" charset="0"/>
              </a:rPr>
              <a:t>Primary Engagement </a:t>
            </a:r>
          </a:p>
          <a:p>
            <a:pPr algn="ctr"/>
            <a:r>
              <a:rPr lang="en-GB" sz="1050">
                <a:solidFill>
                  <a:srgbClr val="FFFFFF"/>
                </a:solidFill>
                <a:latin typeface="Oswald" panose="020F0502020204030204" pitchFamily="34" charset="0"/>
              </a:rPr>
              <a:t>(interviews, workshops)</a:t>
            </a:r>
          </a:p>
        </p:txBody>
      </p:sp>
      <p:sp>
        <p:nvSpPr>
          <p:cNvPr id="20" name="Rectangle 19">
            <a:extLst>
              <a:ext uri="{FF2B5EF4-FFF2-40B4-BE49-F238E27FC236}">
                <a16:creationId xmlns:a16="http://schemas.microsoft.com/office/drawing/2014/main" id="{914CD124-D3DA-3442-ADE7-563729BDE751}"/>
              </a:ext>
            </a:extLst>
          </p:cNvPr>
          <p:cNvSpPr/>
          <p:nvPr/>
        </p:nvSpPr>
        <p:spPr>
          <a:xfrm>
            <a:off x="3154795" y="3729419"/>
            <a:ext cx="1569660" cy="300082"/>
          </a:xfrm>
          <a:prstGeom prst="rect">
            <a:avLst/>
          </a:prstGeom>
        </p:spPr>
        <p:txBody>
          <a:bodyPr wrap="none">
            <a:spAutoFit/>
          </a:bodyPr>
          <a:lstStyle/>
          <a:p>
            <a:r>
              <a:rPr lang="en-GB" sz="1350" b="1">
                <a:solidFill>
                  <a:srgbClr val="FFFFFF"/>
                </a:solidFill>
                <a:latin typeface="Oswald" panose="020F0502020204030204" pitchFamily="34" charset="0"/>
              </a:rPr>
              <a:t>Economic Valuation</a:t>
            </a:r>
          </a:p>
        </p:txBody>
      </p:sp>
      <p:sp>
        <p:nvSpPr>
          <p:cNvPr id="21" name="Rectangle 20">
            <a:extLst>
              <a:ext uri="{FF2B5EF4-FFF2-40B4-BE49-F238E27FC236}">
                <a16:creationId xmlns:a16="http://schemas.microsoft.com/office/drawing/2014/main" id="{D15A4389-1D95-5648-8631-A3C0FD02ABE2}"/>
              </a:ext>
            </a:extLst>
          </p:cNvPr>
          <p:cNvSpPr/>
          <p:nvPr/>
        </p:nvSpPr>
        <p:spPr>
          <a:xfrm>
            <a:off x="3130148" y="4747396"/>
            <a:ext cx="1539204" cy="300082"/>
          </a:xfrm>
          <a:prstGeom prst="rect">
            <a:avLst/>
          </a:prstGeom>
        </p:spPr>
        <p:txBody>
          <a:bodyPr wrap="none">
            <a:spAutoFit/>
          </a:bodyPr>
          <a:lstStyle/>
          <a:p>
            <a:r>
              <a:rPr lang="en-GB" sz="1350" b="1">
                <a:solidFill>
                  <a:srgbClr val="FFFFFF"/>
                </a:solidFill>
                <a:latin typeface="Oswald" panose="020F0502020204030204" pitchFamily="34" charset="0"/>
              </a:rPr>
              <a:t>Public Involvement</a:t>
            </a:r>
          </a:p>
        </p:txBody>
      </p:sp>
      <p:sp>
        <p:nvSpPr>
          <p:cNvPr id="22" name="Rectangle 21">
            <a:extLst>
              <a:ext uri="{FF2B5EF4-FFF2-40B4-BE49-F238E27FC236}">
                <a16:creationId xmlns:a16="http://schemas.microsoft.com/office/drawing/2014/main" id="{FB781A70-300B-F441-BB2A-A72D1A0DF4A8}"/>
              </a:ext>
            </a:extLst>
          </p:cNvPr>
          <p:cNvSpPr/>
          <p:nvPr/>
        </p:nvSpPr>
        <p:spPr>
          <a:xfrm>
            <a:off x="6564798" y="1800786"/>
            <a:ext cx="3651623" cy="553998"/>
          </a:xfrm>
          <a:prstGeom prst="rect">
            <a:avLst/>
          </a:prstGeom>
        </p:spPr>
        <p:txBody>
          <a:bodyPr wrap="square" lIns="68580" tIns="34290" rIns="68580" bIns="34290" anchor="t">
            <a:spAutoFit/>
          </a:bodyPr>
          <a:lstStyle/>
          <a:p>
            <a:pPr algn="ctr"/>
            <a:r>
              <a:rPr lang="en-GB" b="1">
                <a:solidFill>
                  <a:schemeClr val="accent2"/>
                </a:solidFill>
                <a:latin typeface="Oswald"/>
              </a:rPr>
              <a:t>Intervention co-production</a:t>
            </a:r>
            <a:endParaRPr lang="en-US">
              <a:solidFill>
                <a:schemeClr val="accent2"/>
              </a:solidFill>
              <a:latin typeface="Oswald"/>
              <a:cs typeface="Calibri" panose="020F0502020204030204"/>
            </a:endParaRPr>
          </a:p>
          <a:p>
            <a:pPr algn="ctr"/>
            <a:r>
              <a:rPr lang="en-GB" sz="1350">
                <a:solidFill>
                  <a:schemeClr val="accent2"/>
                </a:solidFill>
                <a:latin typeface="Oswald" panose="020F0502020204030204" pitchFamily="34" charset="0"/>
              </a:rPr>
              <a:t>(&amp; evaluation)</a:t>
            </a:r>
          </a:p>
        </p:txBody>
      </p:sp>
      <p:pic>
        <p:nvPicPr>
          <p:cNvPr id="26" name="Picture 25" descr="Diagram, schematic&#10;&#10;Description automatically generated">
            <a:extLst>
              <a:ext uri="{FF2B5EF4-FFF2-40B4-BE49-F238E27FC236}">
                <a16:creationId xmlns:a16="http://schemas.microsoft.com/office/drawing/2014/main" id="{36096CDA-53EC-DE41-BD3A-AE0F2F6270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977957" y="2488092"/>
            <a:ext cx="2685517" cy="2682998"/>
          </a:xfrm>
          <a:prstGeom prst="rect">
            <a:avLst/>
          </a:prstGeom>
        </p:spPr>
      </p:pic>
      <p:sp>
        <p:nvSpPr>
          <p:cNvPr id="27" name="Rectangle 26">
            <a:extLst>
              <a:ext uri="{FF2B5EF4-FFF2-40B4-BE49-F238E27FC236}">
                <a16:creationId xmlns:a16="http://schemas.microsoft.com/office/drawing/2014/main" id="{708F2D7F-6B9D-D848-B1B5-F8479D2DD31F}"/>
              </a:ext>
            </a:extLst>
          </p:cNvPr>
          <p:cNvSpPr/>
          <p:nvPr/>
        </p:nvSpPr>
        <p:spPr>
          <a:xfrm>
            <a:off x="2393998" y="1797625"/>
            <a:ext cx="2616422" cy="369332"/>
          </a:xfrm>
          <a:prstGeom prst="rect">
            <a:avLst/>
          </a:prstGeom>
        </p:spPr>
        <p:txBody>
          <a:bodyPr wrap="none">
            <a:spAutoFit/>
          </a:bodyPr>
          <a:lstStyle/>
          <a:p>
            <a:r>
              <a:rPr lang="en-GB" b="1">
                <a:solidFill>
                  <a:schemeClr val="accent2"/>
                </a:solidFill>
                <a:latin typeface="Oswald" panose="020F0502020204030204" pitchFamily="34" charset="0"/>
              </a:rPr>
              <a:t>Mapping &amp; Understanding</a:t>
            </a:r>
          </a:p>
        </p:txBody>
      </p:sp>
      <p:sp>
        <p:nvSpPr>
          <p:cNvPr id="14" name="Right Bracket 13">
            <a:extLst>
              <a:ext uri="{FF2B5EF4-FFF2-40B4-BE49-F238E27FC236}">
                <a16:creationId xmlns:a16="http://schemas.microsoft.com/office/drawing/2014/main" id="{1408F14D-09A8-0F40-BA3A-672D930C7A5E}"/>
              </a:ext>
            </a:extLst>
          </p:cNvPr>
          <p:cNvSpPr/>
          <p:nvPr/>
        </p:nvSpPr>
        <p:spPr>
          <a:xfrm>
            <a:off x="4761136" y="2793425"/>
            <a:ext cx="346249" cy="2092472"/>
          </a:xfrm>
          <a:prstGeom prst="righ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0805CAC5-BED3-9144-B81E-4FA3976B68B0}"/>
              </a:ext>
            </a:extLst>
          </p:cNvPr>
          <p:cNvCxnSpPr>
            <a:cxnSpLocks/>
          </p:cNvCxnSpPr>
          <p:nvPr/>
        </p:nvCxnSpPr>
        <p:spPr>
          <a:xfrm>
            <a:off x="4761135" y="3867918"/>
            <a:ext cx="7105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16AC527-51EF-D041-9980-87B64277191B}"/>
              </a:ext>
            </a:extLst>
          </p:cNvPr>
          <p:cNvSpPr/>
          <p:nvPr/>
        </p:nvSpPr>
        <p:spPr>
          <a:xfrm>
            <a:off x="3014325" y="1187771"/>
            <a:ext cx="1254189" cy="276999"/>
          </a:xfrm>
          <a:prstGeom prst="rect">
            <a:avLst/>
          </a:prstGeom>
        </p:spPr>
        <p:txBody>
          <a:bodyPr wrap="none" lIns="68580" tIns="34290" rIns="68580" bIns="34290" anchor="t">
            <a:spAutoFit/>
          </a:bodyPr>
          <a:lstStyle/>
          <a:p>
            <a:pPr algn="ctr"/>
            <a:r>
              <a:rPr lang="en-GB" sz="1350">
                <a:solidFill>
                  <a:schemeClr val="accent2"/>
                </a:solidFill>
                <a:latin typeface="Oswald"/>
              </a:rPr>
              <a:t>Phase 1</a:t>
            </a:r>
            <a:r>
              <a:rPr lang="en-GB" sz="1350">
                <a:solidFill>
                  <a:srgbClr val="FFFFFF"/>
                </a:solidFill>
                <a:latin typeface="Oswald"/>
              </a:rPr>
              <a:t> / </a:t>
            </a:r>
            <a:r>
              <a:rPr lang="en-GB" sz="1350" err="1">
                <a:solidFill>
                  <a:srgbClr val="FFFFFF"/>
                </a:solidFill>
                <a:latin typeface="Oswald"/>
              </a:rPr>
              <a:t>Yrs</a:t>
            </a:r>
            <a:r>
              <a:rPr lang="en-GB" sz="1350">
                <a:solidFill>
                  <a:srgbClr val="FFFFFF"/>
                </a:solidFill>
                <a:latin typeface="Oswald"/>
              </a:rPr>
              <a:t> 1-2 </a:t>
            </a:r>
            <a:endParaRPr lang="en-GB" sz="1350">
              <a:solidFill>
                <a:srgbClr val="FFFFFF"/>
              </a:solidFill>
              <a:latin typeface="Oswald" panose="020F0502020204030204" pitchFamily="34" charset="0"/>
            </a:endParaRPr>
          </a:p>
        </p:txBody>
      </p:sp>
      <p:sp>
        <p:nvSpPr>
          <p:cNvPr id="35" name="Rectangle 34">
            <a:extLst>
              <a:ext uri="{FF2B5EF4-FFF2-40B4-BE49-F238E27FC236}">
                <a16:creationId xmlns:a16="http://schemas.microsoft.com/office/drawing/2014/main" id="{06F7721F-AB37-0647-98C9-4FD093CCBBEA}"/>
              </a:ext>
            </a:extLst>
          </p:cNvPr>
          <p:cNvSpPr/>
          <p:nvPr/>
        </p:nvSpPr>
        <p:spPr>
          <a:xfrm>
            <a:off x="7578495" y="1185378"/>
            <a:ext cx="1486625" cy="276999"/>
          </a:xfrm>
          <a:prstGeom prst="rect">
            <a:avLst/>
          </a:prstGeom>
        </p:spPr>
        <p:txBody>
          <a:bodyPr wrap="none" lIns="68580" tIns="34290" rIns="68580" bIns="34290" anchor="t">
            <a:spAutoFit/>
          </a:bodyPr>
          <a:lstStyle/>
          <a:p>
            <a:pPr algn="ctr"/>
            <a:r>
              <a:rPr lang="en-GB" sz="1350">
                <a:solidFill>
                  <a:schemeClr val="accent2"/>
                </a:solidFill>
                <a:latin typeface="Oswald"/>
              </a:rPr>
              <a:t>Phases 2-3</a:t>
            </a:r>
            <a:r>
              <a:rPr lang="en-GB" sz="1350">
                <a:solidFill>
                  <a:srgbClr val="FFFFFF"/>
                </a:solidFill>
                <a:latin typeface="Oswald"/>
              </a:rPr>
              <a:t> / </a:t>
            </a:r>
            <a:r>
              <a:rPr lang="en-GB" sz="1350" err="1">
                <a:solidFill>
                  <a:srgbClr val="FFFFFF"/>
                </a:solidFill>
                <a:latin typeface="Oswald"/>
              </a:rPr>
              <a:t>Yrs</a:t>
            </a:r>
            <a:r>
              <a:rPr lang="en-GB" sz="1350">
                <a:solidFill>
                  <a:srgbClr val="FFFFFF"/>
                </a:solidFill>
                <a:latin typeface="Oswald"/>
              </a:rPr>
              <a:t> 3-4 </a:t>
            </a:r>
            <a:endParaRPr lang="en-GB" sz="1350">
              <a:solidFill>
                <a:srgbClr val="FFFFFF"/>
              </a:solidFill>
              <a:latin typeface="Oswald" panose="020F0502020204030204" pitchFamily="34" charset="0"/>
            </a:endParaRPr>
          </a:p>
        </p:txBody>
      </p:sp>
    </p:spTree>
    <p:extLst>
      <p:ext uri="{BB962C8B-B14F-4D97-AF65-F5344CB8AC3E}">
        <p14:creationId xmlns:p14="http://schemas.microsoft.com/office/powerpoint/2010/main" val="83098656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326697"/>
          </a:xfrm>
        </p:spPr>
        <p:txBody>
          <a:bodyPr>
            <a:normAutofit/>
          </a:bodyPr>
          <a:lstStyle/>
          <a:p>
            <a:pPr lvl="0"/>
            <a:endParaRPr lang="en-GB" dirty="0"/>
          </a:p>
          <a:p>
            <a:endParaRPr lang="en-GB" sz="1800" dirty="0"/>
          </a:p>
          <a:p>
            <a:endParaRPr lang="en-GB" dirty="0"/>
          </a:p>
          <a:p>
            <a:endParaRPr lang="en-GB" dirty="0"/>
          </a:p>
          <a:p>
            <a:endParaRPr lang="en-GB" dirty="0"/>
          </a:p>
          <a:p>
            <a:endParaRPr lang="en-GB" dirty="0"/>
          </a:p>
        </p:txBody>
      </p:sp>
      <p:sp>
        <p:nvSpPr>
          <p:cNvPr id="3" name="Title 2"/>
          <p:cNvSpPr>
            <a:spLocks noGrp="1"/>
          </p:cNvSpPr>
          <p:nvPr>
            <p:ph type="title"/>
          </p:nvPr>
        </p:nvSpPr>
        <p:spPr>
          <a:xfrm>
            <a:off x="0" y="62436"/>
            <a:ext cx="11649694" cy="878774"/>
          </a:xfrm>
          <a:noFill/>
        </p:spPr>
        <p:txBody>
          <a:bodyPr>
            <a:noAutofit/>
          </a:bodyPr>
          <a:lstStyle/>
          <a:p>
            <a:pPr algn="l"/>
            <a:r>
              <a:rPr lang="en-GB" sz="2400" cap="none" dirty="0">
                <a:solidFill>
                  <a:schemeClr val="bg1"/>
                </a:solidFill>
                <a:latin typeface="Arial" panose="020B0604020202020204" pitchFamily="34" charset="0"/>
                <a:cs typeface="Arial" panose="020B0604020202020204" pitchFamily="34" charset="0"/>
              </a:rPr>
              <a:t>Health impacts related to the urban environment</a:t>
            </a:r>
          </a:p>
        </p:txBody>
      </p:sp>
      <p:sp>
        <p:nvSpPr>
          <p:cNvPr id="4" name="Slide Number Placeholder 3"/>
          <p:cNvSpPr>
            <a:spLocks noGrp="1"/>
          </p:cNvSpPr>
          <p:nvPr>
            <p:ph type="sldNum" sz="quarter" idx="12"/>
          </p:nvPr>
        </p:nvSpPr>
        <p:spPr>
          <a:xfrm>
            <a:off x="8906494" y="6302870"/>
            <a:ext cx="2743200" cy="365125"/>
          </a:xfrm>
        </p:spPr>
        <p:txBody>
          <a:bodyPr/>
          <a:lstStyle/>
          <a:p>
            <a:fld id="{37183C4D-9552-4DBA-94AC-694C621E7173}" type="slidenum">
              <a:rPr lang="en-GB" smtClean="0">
                <a:solidFill>
                  <a:schemeClr val="tx1">
                    <a:lumMod val="50000"/>
                    <a:lumOff val="50000"/>
                  </a:schemeClr>
                </a:solidFill>
              </a:rPr>
              <a:pPr/>
              <a:t>3</a:t>
            </a:fld>
            <a:endParaRPr lang="en-GB" dirty="0">
              <a:solidFill>
                <a:schemeClr val="tx1">
                  <a:lumMod val="50000"/>
                  <a:lumOff val="50000"/>
                </a:schemeClr>
              </a:solidFill>
            </a:endParaRPr>
          </a:p>
        </p:txBody>
      </p:sp>
      <p:pic>
        <p:nvPicPr>
          <p:cNvPr id="6" name="Picture 5">
            <a:extLst>
              <a:ext uri="{FF2B5EF4-FFF2-40B4-BE49-F238E27FC236}">
                <a16:creationId xmlns:a16="http://schemas.microsoft.com/office/drawing/2014/main" id="{09BD79C2-73E8-44B9-8438-9B6495702D09}"/>
              </a:ext>
            </a:extLst>
          </p:cNvPr>
          <p:cNvPicPr>
            <a:picLocks noChangeAspect="1"/>
          </p:cNvPicPr>
          <p:nvPr/>
        </p:nvPicPr>
        <p:blipFill>
          <a:blip r:embed="rId5"/>
          <a:stretch>
            <a:fillRect/>
          </a:stretch>
        </p:blipFill>
        <p:spPr>
          <a:xfrm>
            <a:off x="0" y="1086079"/>
            <a:ext cx="2623481" cy="2095586"/>
          </a:xfrm>
          <a:prstGeom prst="rect">
            <a:avLst/>
          </a:prstGeom>
        </p:spPr>
      </p:pic>
      <p:sp>
        <p:nvSpPr>
          <p:cNvPr id="7" name="TextBox 6">
            <a:extLst>
              <a:ext uri="{FF2B5EF4-FFF2-40B4-BE49-F238E27FC236}">
                <a16:creationId xmlns:a16="http://schemas.microsoft.com/office/drawing/2014/main" id="{2C6A2D6E-715B-4E42-B883-4323D23A1952}"/>
              </a:ext>
            </a:extLst>
          </p:cNvPr>
          <p:cNvSpPr txBox="1"/>
          <p:nvPr/>
        </p:nvSpPr>
        <p:spPr>
          <a:xfrm>
            <a:off x="304907" y="6302870"/>
            <a:ext cx="3556000" cy="307777"/>
          </a:xfrm>
          <a:prstGeom prst="rect">
            <a:avLst/>
          </a:prstGeom>
          <a:noFill/>
        </p:spPr>
        <p:txBody>
          <a:bodyPr wrap="square" rtlCol="0">
            <a:spAutoFit/>
          </a:bodyPr>
          <a:lstStyle/>
          <a:p>
            <a:r>
              <a:rPr lang="en-GB" sz="1400" i="1" dirty="0">
                <a:solidFill>
                  <a:schemeClr val="bg2">
                    <a:lumMod val="25000"/>
                  </a:schemeClr>
                </a:solidFill>
              </a:rPr>
              <a:t>Derived from Ige-</a:t>
            </a:r>
            <a:r>
              <a:rPr lang="en-GB" sz="1400" i="1" dirty="0" err="1">
                <a:solidFill>
                  <a:schemeClr val="bg2">
                    <a:lumMod val="25000"/>
                  </a:schemeClr>
                </a:solidFill>
              </a:rPr>
              <a:t>Elegbede</a:t>
            </a:r>
            <a:r>
              <a:rPr lang="en-GB" sz="1400" i="1" dirty="0">
                <a:solidFill>
                  <a:schemeClr val="bg2">
                    <a:lumMod val="25000"/>
                  </a:schemeClr>
                </a:solidFill>
              </a:rPr>
              <a:t> et al, (2020)</a:t>
            </a:r>
          </a:p>
        </p:txBody>
      </p:sp>
      <p:pic>
        <p:nvPicPr>
          <p:cNvPr id="8" name="All the health impacts">
            <a:hlinkClick r:id="" action="ppaction://media"/>
            <a:extLst>
              <a:ext uri="{FF2B5EF4-FFF2-40B4-BE49-F238E27FC236}">
                <a16:creationId xmlns:a16="http://schemas.microsoft.com/office/drawing/2014/main" id="{4833C030-B733-4CF2-B7F4-BD7F509FF8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pic>
        <p:nvPicPr>
          <p:cNvPr id="10" name="Picture 9" descr="Chart, diagram, bubble chart&#10;&#10;Description automatically generated">
            <a:extLst>
              <a:ext uri="{FF2B5EF4-FFF2-40B4-BE49-F238E27FC236}">
                <a16:creationId xmlns:a16="http://schemas.microsoft.com/office/drawing/2014/main" id="{14158EB2-13D3-4048-A296-1922DD4579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210"/>
            <a:ext cx="12192000" cy="5996940"/>
          </a:xfrm>
          <a:prstGeom prst="rect">
            <a:avLst/>
          </a:prstGeom>
        </p:spPr>
      </p:pic>
    </p:spTree>
    <p:extLst>
      <p:ext uri="{BB962C8B-B14F-4D97-AF65-F5344CB8AC3E}">
        <p14:creationId xmlns:p14="http://schemas.microsoft.com/office/powerpoint/2010/main" val="22275208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1749C-81E0-4AA5-8F6E-5E2A8B0124BE}"/>
              </a:ext>
            </a:extLst>
          </p:cNvPr>
          <p:cNvSpPr>
            <a:spLocks noGrp="1"/>
          </p:cNvSpPr>
          <p:nvPr>
            <p:ph type="title"/>
          </p:nvPr>
        </p:nvSpPr>
        <p:spPr>
          <a:xfrm>
            <a:off x="724377" y="19968"/>
            <a:ext cx="10515600" cy="965201"/>
          </a:xfrm>
        </p:spPr>
        <p:txBody>
          <a:bodyPr>
            <a:normAutofit/>
          </a:bodyPr>
          <a:lstStyle/>
          <a:p>
            <a:r>
              <a:rPr lang="en-GB" dirty="0">
                <a:solidFill>
                  <a:schemeClr val="bg1"/>
                </a:solidFill>
              </a:rPr>
              <a:t>Who pays for poor health?</a:t>
            </a:r>
          </a:p>
        </p:txBody>
      </p:sp>
      <p:sp>
        <p:nvSpPr>
          <p:cNvPr id="4" name="Slide Number Placeholder 3">
            <a:extLst>
              <a:ext uri="{FF2B5EF4-FFF2-40B4-BE49-F238E27FC236}">
                <a16:creationId xmlns:a16="http://schemas.microsoft.com/office/drawing/2014/main" id="{3D8B1394-ED50-4B3C-9DEC-119064C6A286}"/>
              </a:ext>
            </a:extLst>
          </p:cNvPr>
          <p:cNvSpPr>
            <a:spLocks noGrp="1"/>
          </p:cNvSpPr>
          <p:nvPr>
            <p:ph type="sldNum" sz="quarter" idx="12"/>
          </p:nvPr>
        </p:nvSpPr>
        <p:spPr/>
        <p:txBody>
          <a:bodyPr/>
          <a:lstStyle/>
          <a:p>
            <a:fld id="{37183C4D-9552-4DBA-94AC-694C621E7173}" type="slidenum">
              <a:rPr lang="en-GB" smtClean="0"/>
              <a:pPr/>
              <a:t>4</a:t>
            </a:fld>
            <a:endParaRPr lang="en-GB" dirty="0"/>
          </a:p>
        </p:txBody>
      </p:sp>
      <p:pic>
        <p:nvPicPr>
          <p:cNvPr id="25" name="Picture 24">
            <a:extLst>
              <a:ext uri="{FF2B5EF4-FFF2-40B4-BE49-F238E27FC236}">
                <a16:creationId xmlns:a16="http://schemas.microsoft.com/office/drawing/2014/main" id="{B707AEA5-7DFA-4428-A212-B1250B90E5AA}"/>
              </a:ext>
            </a:extLst>
          </p:cNvPr>
          <p:cNvPicPr>
            <a:picLocks noChangeAspect="1"/>
          </p:cNvPicPr>
          <p:nvPr/>
        </p:nvPicPr>
        <p:blipFill>
          <a:blip r:embed="rId2">
            <a:biLevel thresh="25000"/>
          </a:blip>
          <a:stretch>
            <a:fillRect/>
          </a:stretch>
        </p:blipFill>
        <p:spPr>
          <a:xfrm>
            <a:off x="2401183" y="1966740"/>
            <a:ext cx="862372" cy="868410"/>
          </a:xfrm>
          <a:prstGeom prst="rect">
            <a:avLst/>
          </a:prstGeom>
        </p:spPr>
      </p:pic>
      <p:cxnSp>
        <p:nvCxnSpPr>
          <p:cNvPr id="36" name="Straight Connector 35">
            <a:extLst>
              <a:ext uri="{FF2B5EF4-FFF2-40B4-BE49-F238E27FC236}">
                <a16:creationId xmlns:a16="http://schemas.microsoft.com/office/drawing/2014/main" id="{1D1C8CA0-BC34-4C43-A13E-D4838A989BBD}"/>
              </a:ext>
            </a:extLst>
          </p:cNvPr>
          <p:cNvCxnSpPr>
            <a:cxnSpLocks/>
            <a:stCxn id="68" idx="1"/>
            <a:endCxn id="25" idx="3"/>
          </p:cNvCxnSpPr>
          <p:nvPr/>
        </p:nvCxnSpPr>
        <p:spPr>
          <a:xfrm flipH="1" flipV="1">
            <a:off x="3263555" y="2400945"/>
            <a:ext cx="1461530" cy="1015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 name="Oval 29" descr="Tax with solid fill">
            <a:extLst>
              <a:ext uri="{FF2B5EF4-FFF2-40B4-BE49-F238E27FC236}">
                <a16:creationId xmlns:a16="http://schemas.microsoft.com/office/drawing/2014/main" id="{6D7E0643-BC95-473B-A47B-E5FA47E4E3F0}"/>
              </a:ext>
            </a:extLst>
          </p:cNvPr>
          <p:cNvSpPr/>
          <p:nvPr/>
        </p:nvSpPr>
        <p:spPr>
          <a:xfrm>
            <a:off x="2431104" y="5686988"/>
            <a:ext cx="862372" cy="770487"/>
          </a:xfrm>
          <a:prstGeom prst="ellipse">
            <a:avLst/>
          </a:prstGeom>
          <a: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cxnSp>
        <p:nvCxnSpPr>
          <p:cNvPr id="44" name="Straight Connector 43">
            <a:extLst>
              <a:ext uri="{FF2B5EF4-FFF2-40B4-BE49-F238E27FC236}">
                <a16:creationId xmlns:a16="http://schemas.microsoft.com/office/drawing/2014/main" id="{339AB3F5-ACD7-42ED-9846-0423946AEB52}"/>
              </a:ext>
            </a:extLst>
          </p:cNvPr>
          <p:cNvCxnSpPr>
            <a:cxnSpLocks/>
            <a:stCxn id="25" idx="2"/>
            <a:endCxn id="30" idx="0"/>
          </p:cNvCxnSpPr>
          <p:nvPr/>
        </p:nvCxnSpPr>
        <p:spPr>
          <a:xfrm>
            <a:off x="2832369" y="2835150"/>
            <a:ext cx="29921" cy="28518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5" name="Oval 54" descr="Court with solid fill">
            <a:extLst>
              <a:ext uri="{FF2B5EF4-FFF2-40B4-BE49-F238E27FC236}">
                <a16:creationId xmlns:a16="http://schemas.microsoft.com/office/drawing/2014/main" id="{8E2D8DEA-DDA6-4331-8FE7-7B7F22E45BA5}"/>
              </a:ext>
            </a:extLst>
          </p:cNvPr>
          <p:cNvSpPr/>
          <p:nvPr/>
        </p:nvSpPr>
        <p:spPr>
          <a:xfrm>
            <a:off x="5711252" y="5562236"/>
            <a:ext cx="952484" cy="999470"/>
          </a:xfrm>
          <a:prstGeom prst="ellipse">
            <a:avLst/>
          </a:prstGeom>
          <a:blipFill>
            <a:blip r:embed="rId5">
              <a:biLevel thresh="25000"/>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cxnSp>
        <p:nvCxnSpPr>
          <p:cNvPr id="57" name="Straight Connector 56">
            <a:extLst>
              <a:ext uri="{FF2B5EF4-FFF2-40B4-BE49-F238E27FC236}">
                <a16:creationId xmlns:a16="http://schemas.microsoft.com/office/drawing/2014/main" id="{C4E6D778-2925-4F22-8FE5-B2944DE2E29B}"/>
              </a:ext>
            </a:extLst>
          </p:cNvPr>
          <p:cNvCxnSpPr>
            <a:cxnSpLocks/>
            <a:stCxn id="30" idx="6"/>
            <a:endCxn id="55" idx="2"/>
          </p:cNvCxnSpPr>
          <p:nvPr/>
        </p:nvCxnSpPr>
        <p:spPr>
          <a:xfrm flipV="1">
            <a:off x="3293476" y="6061971"/>
            <a:ext cx="2417776" cy="1026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8686A65-85A1-4FCA-8EEF-D4A983D8D1D6}"/>
              </a:ext>
            </a:extLst>
          </p:cNvPr>
          <p:cNvCxnSpPr>
            <a:cxnSpLocks/>
            <a:stCxn id="55" idx="6"/>
            <a:endCxn id="104" idx="2"/>
          </p:cNvCxnSpPr>
          <p:nvPr/>
        </p:nvCxnSpPr>
        <p:spPr>
          <a:xfrm flipV="1">
            <a:off x="6663736" y="5031275"/>
            <a:ext cx="2963356" cy="10306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3478F50-BE2C-4694-A628-F734D201D3ED}"/>
              </a:ext>
            </a:extLst>
          </p:cNvPr>
          <p:cNvCxnSpPr>
            <a:cxnSpLocks/>
            <a:stCxn id="55" idx="6"/>
            <a:endCxn id="70" idx="2"/>
          </p:cNvCxnSpPr>
          <p:nvPr/>
        </p:nvCxnSpPr>
        <p:spPr>
          <a:xfrm flipV="1">
            <a:off x="6663736" y="6000711"/>
            <a:ext cx="1707647" cy="6126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F250964-A270-4497-A998-8139E8EF0134}"/>
              </a:ext>
            </a:extLst>
          </p:cNvPr>
          <p:cNvCxnSpPr>
            <a:cxnSpLocks/>
            <a:stCxn id="55" idx="6"/>
            <a:endCxn id="102" idx="2"/>
          </p:cNvCxnSpPr>
          <p:nvPr/>
        </p:nvCxnSpPr>
        <p:spPr>
          <a:xfrm flipV="1">
            <a:off x="6663736" y="3714895"/>
            <a:ext cx="3432454" cy="234707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63B3C80-172B-4AE7-959C-F815A37DF34A}"/>
              </a:ext>
            </a:extLst>
          </p:cNvPr>
          <p:cNvCxnSpPr>
            <a:cxnSpLocks/>
            <a:stCxn id="55" idx="6"/>
            <a:endCxn id="101" idx="3"/>
          </p:cNvCxnSpPr>
          <p:nvPr/>
        </p:nvCxnSpPr>
        <p:spPr>
          <a:xfrm flipV="1">
            <a:off x="6663736" y="2709347"/>
            <a:ext cx="3565722" cy="335262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E2282A9-7B92-4D0B-805A-D1F09BECE600}"/>
              </a:ext>
            </a:extLst>
          </p:cNvPr>
          <p:cNvGrpSpPr/>
          <p:nvPr/>
        </p:nvGrpSpPr>
        <p:grpSpPr>
          <a:xfrm>
            <a:off x="4074059" y="2078931"/>
            <a:ext cx="4357798" cy="2960591"/>
            <a:chOff x="3058214" y="1203081"/>
            <a:chExt cx="6768063" cy="5010272"/>
          </a:xfrm>
        </p:grpSpPr>
        <p:pic>
          <p:nvPicPr>
            <p:cNvPr id="38" name="Picture 37">
              <a:extLst>
                <a:ext uri="{FF2B5EF4-FFF2-40B4-BE49-F238E27FC236}">
                  <a16:creationId xmlns:a16="http://schemas.microsoft.com/office/drawing/2014/main" id="{F53F412C-2B85-404E-A934-4121B3F07C68}"/>
                </a:ext>
              </a:extLst>
            </p:cNvPr>
            <p:cNvPicPr>
              <a:picLocks noChangeAspect="1"/>
            </p:cNvPicPr>
            <p:nvPr/>
          </p:nvPicPr>
          <p:blipFill>
            <a:blip r:embed="rId7">
              <a:biLevel thresh="25000"/>
            </a:blip>
            <a:stretch>
              <a:fillRect/>
            </a:stretch>
          </p:blipFill>
          <p:spPr>
            <a:xfrm>
              <a:off x="5518161" y="2519905"/>
              <a:ext cx="1704975" cy="1716914"/>
            </a:xfrm>
            <a:prstGeom prst="rect">
              <a:avLst/>
            </a:prstGeom>
          </p:spPr>
        </p:pic>
        <p:pic>
          <p:nvPicPr>
            <p:cNvPr id="39" name="Graphic 38" descr="Heart with pulse with solid fill">
              <a:extLst>
                <a:ext uri="{FF2B5EF4-FFF2-40B4-BE49-F238E27FC236}">
                  <a16:creationId xmlns:a16="http://schemas.microsoft.com/office/drawing/2014/main" id="{AC372D17-E9F7-4399-A207-4808F59873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9540" y="2906617"/>
              <a:ext cx="362215" cy="362215"/>
            </a:xfrm>
            <a:prstGeom prst="rect">
              <a:avLst/>
            </a:prstGeom>
          </p:spPr>
        </p:pic>
        <p:grpSp>
          <p:nvGrpSpPr>
            <p:cNvPr id="40" name="Group 39">
              <a:extLst>
                <a:ext uri="{FF2B5EF4-FFF2-40B4-BE49-F238E27FC236}">
                  <a16:creationId xmlns:a16="http://schemas.microsoft.com/office/drawing/2014/main" id="{602DBD5F-DE96-4578-9274-B09AE10390E7}"/>
                </a:ext>
              </a:extLst>
            </p:cNvPr>
            <p:cNvGrpSpPr/>
            <p:nvPr/>
          </p:nvGrpSpPr>
          <p:grpSpPr>
            <a:xfrm>
              <a:off x="6817642" y="1205544"/>
              <a:ext cx="2198452" cy="1445210"/>
              <a:chOff x="6872937" y="1286725"/>
              <a:chExt cx="2198452" cy="1445210"/>
            </a:xfrm>
          </p:grpSpPr>
          <p:sp>
            <p:nvSpPr>
              <p:cNvPr id="75" name="Oval 74" descr="Hourglass 30% with solid fill">
                <a:extLst>
                  <a:ext uri="{FF2B5EF4-FFF2-40B4-BE49-F238E27FC236}">
                    <a16:creationId xmlns:a16="http://schemas.microsoft.com/office/drawing/2014/main" id="{505529F7-EFF5-42D6-9F82-3FB365DCF79C}"/>
                  </a:ext>
                </a:extLst>
              </p:cNvPr>
              <p:cNvSpPr/>
              <p:nvPr/>
            </p:nvSpPr>
            <p:spPr>
              <a:xfrm>
                <a:off x="7777439" y="1286725"/>
                <a:ext cx="1117559" cy="1084977"/>
              </a:xfrm>
              <a:prstGeom prst="ellipse">
                <a:avLst/>
              </a:prstGeom>
              <a:blipFill>
                <a:blip r:embed="rId10">
                  <a:biLevel thresh="25000"/>
                  <a:extLs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cxnSp>
            <p:nvCxnSpPr>
              <p:cNvPr id="76" name="Straight Connector 75">
                <a:extLst>
                  <a:ext uri="{FF2B5EF4-FFF2-40B4-BE49-F238E27FC236}">
                    <a16:creationId xmlns:a16="http://schemas.microsoft.com/office/drawing/2014/main" id="{03C68400-BD1C-48D3-8700-65FF6F6C23FA}"/>
                  </a:ext>
                </a:extLst>
              </p:cNvPr>
              <p:cNvCxnSpPr>
                <a:cxnSpLocks/>
                <a:stCxn id="75" idx="2"/>
              </p:cNvCxnSpPr>
              <p:nvPr/>
            </p:nvCxnSpPr>
            <p:spPr>
              <a:xfrm flipH="1">
                <a:off x="6872937" y="1829214"/>
                <a:ext cx="904502" cy="90272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9BF5C00-AA51-48DC-A6DC-2205E3BB582F}"/>
                  </a:ext>
                </a:extLst>
              </p:cNvPr>
              <p:cNvSpPr txBox="1"/>
              <p:nvPr/>
            </p:nvSpPr>
            <p:spPr>
              <a:xfrm>
                <a:off x="7592094" y="2419636"/>
                <a:ext cx="1479295"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Life years</a:t>
                </a:r>
              </a:p>
            </p:txBody>
          </p:sp>
        </p:grpSp>
        <p:grpSp>
          <p:nvGrpSpPr>
            <p:cNvPr id="41" name="Group 40">
              <a:extLst>
                <a:ext uri="{FF2B5EF4-FFF2-40B4-BE49-F238E27FC236}">
                  <a16:creationId xmlns:a16="http://schemas.microsoft.com/office/drawing/2014/main" id="{C41DD8FF-8C0D-41FE-B596-83A40BDD6ACD}"/>
                </a:ext>
              </a:extLst>
            </p:cNvPr>
            <p:cNvGrpSpPr/>
            <p:nvPr/>
          </p:nvGrpSpPr>
          <p:grpSpPr>
            <a:xfrm>
              <a:off x="7223136" y="2915436"/>
              <a:ext cx="2603141" cy="1679795"/>
              <a:chOff x="7223136" y="2915436"/>
              <a:chExt cx="2603141" cy="1679795"/>
            </a:xfrm>
          </p:grpSpPr>
          <p:pic>
            <p:nvPicPr>
              <p:cNvPr id="72" name="Picture 71" descr="Broken Heart with solid fill">
                <a:extLst>
                  <a:ext uri="{FF2B5EF4-FFF2-40B4-BE49-F238E27FC236}">
                    <a16:creationId xmlns:a16="http://schemas.microsoft.com/office/drawing/2014/main" id="{18EE9E9F-696F-4F78-B3FF-1238185EE7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646703" y="2915436"/>
                <a:ext cx="879852" cy="958727"/>
              </a:xfrm>
              <a:prstGeom prst="rect">
                <a:avLst/>
              </a:prstGeom>
            </p:spPr>
          </p:pic>
          <p:cxnSp>
            <p:nvCxnSpPr>
              <p:cNvPr id="73" name="Straight Connector 72">
                <a:extLst>
                  <a:ext uri="{FF2B5EF4-FFF2-40B4-BE49-F238E27FC236}">
                    <a16:creationId xmlns:a16="http://schemas.microsoft.com/office/drawing/2014/main" id="{06913D04-2AF6-46B1-886F-5AC013F95654}"/>
                  </a:ext>
                </a:extLst>
              </p:cNvPr>
              <p:cNvCxnSpPr>
                <a:cxnSpLocks/>
                <a:stCxn id="72" idx="1"/>
                <a:endCxn id="38" idx="3"/>
              </p:cNvCxnSpPr>
              <p:nvPr/>
            </p:nvCxnSpPr>
            <p:spPr>
              <a:xfrm flipH="1" flipV="1">
                <a:off x="7223136" y="3378362"/>
                <a:ext cx="1387464" cy="164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C0E10E9C-2921-40C0-B779-078892F6281C}"/>
                  </a:ext>
                </a:extLst>
              </p:cNvPr>
              <p:cNvSpPr txBox="1"/>
              <p:nvPr/>
            </p:nvSpPr>
            <p:spPr>
              <a:xfrm>
                <a:off x="8346981" y="3918116"/>
                <a:ext cx="1479296" cy="677115"/>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Pain and suffering</a:t>
                </a:r>
              </a:p>
            </p:txBody>
          </p:sp>
        </p:grpSp>
        <p:grpSp>
          <p:nvGrpSpPr>
            <p:cNvPr id="43" name="Group 42">
              <a:extLst>
                <a:ext uri="{FF2B5EF4-FFF2-40B4-BE49-F238E27FC236}">
                  <a16:creationId xmlns:a16="http://schemas.microsoft.com/office/drawing/2014/main" id="{866CD39F-60ED-4D44-B9C6-54F323766B62}"/>
                </a:ext>
              </a:extLst>
            </p:cNvPr>
            <p:cNvGrpSpPr/>
            <p:nvPr/>
          </p:nvGrpSpPr>
          <p:grpSpPr>
            <a:xfrm>
              <a:off x="3887899" y="1203081"/>
              <a:ext cx="1908909" cy="1501906"/>
              <a:chOff x="3887899" y="1203081"/>
              <a:chExt cx="1908909" cy="1501906"/>
            </a:xfrm>
          </p:grpSpPr>
          <p:pic>
            <p:nvPicPr>
              <p:cNvPr id="68" name="Picture 67">
                <a:extLst>
                  <a:ext uri="{FF2B5EF4-FFF2-40B4-BE49-F238E27FC236}">
                    <a16:creationId xmlns:a16="http://schemas.microsoft.com/office/drawing/2014/main" id="{4F83E6B9-4B36-4340-AE86-0CDB7D3695F1}"/>
                  </a:ext>
                </a:extLst>
              </p:cNvPr>
              <p:cNvPicPr>
                <a:picLocks noChangeAspect="1"/>
              </p:cNvPicPr>
              <p:nvPr/>
            </p:nvPicPr>
            <p:blipFill>
              <a:blip r:embed="rId14">
                <a:biLevel thresh="25000"/>
              </a:blip>
              <a:stretch>
                <a:fillRect/>
              </a:stretch>
            </p:blipFill>
            <p:spPr>
              <a:xfrm>
                <a:off x="4069318" y="1203081"/>
                <a:ext cx="1116457" cy="1124274"/>
              </a:xfrm>
              <a:prstGeom prst="rect">
                <a:avLst/>
              </a:prstGeom>
            </p:spPr>
          </p:pic>
          <p:cxnSp>
            <p:nvCxnSpPr>
              <p:cNvPr id="69" name="Straight Connector 68">
                <a:extLst>
                  <a:ext uri="{FF2B5EF4-FFF2-40B4-BE49-F238E27FC236}">
                    <a16:creationId xmlns:a16="http://schemas.microsoft.com/office/drawing/2014/main" id="{C43895A8-8EF3-4FFD-A034-0D2CFF1A4A45}"/>
                  </a:ext>
                </a:extLst>
              </p:cNvPr>
              <p:cNvCxnSpPr>
                <a:cxnSpLocks/>
              </p:cNvCxnSpPr>
              <p:nvPr/>
            </p:nvCxnSpPr>
            <p:spPr>
              <a:xfrm>
                <a:off x="5185775" y="1923888"/>
                <a:ext cx="611033" cy="78109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0C61CD07-3117-4FDF-9159-8CCF3F7C260E}"/>
                  </a:ext>
                </a:extLst>
              </p:cNvPr>
              <p:cNvSpPr txBox="1"/>
              <p:nvPr/>
            </p:nvSpPr>
            <p:spPr>
              <a:xfrm>
                <a:off x="3887899" y="2336070"/>
                <a:ext cx="1479295"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Income</a:t>
                </a:r>
              </a:p>
            </p:txBody>
          </p:sp>
        </p:grpSp>
        <p:grpSp>
          <p:nvGrpSpPr>
            <p:cNvPr id="45" name="Group 44">
              <a:extLst>
                <a:ext uri="{FF2B5EF4-FFF2-40B4-BE49-F238E27FC236}">
                  <a16:creationId xmlns:a16="http://schemas.microsoft.com/office/drawing/2014/main" id="{B35EFB43-575A-4646-BCF3-EFB4DDA81838}"/>
                </a:ext>
              </a:extLst>
            </p:cNvPr>
            <p:cNvGrpSpPr/>
            <p:nvPr/>
          </p:nvGrpSpPr>
          <p:grpSpPr>
            <a:xfrm>
              <a:off x="3059666" y="2854679"/>
              <a:ext cx="2458495" cy="1265705"/>
              <a:chOff x="3059666" y="2854679"/>
              <a:chExt cx="2458495" cy="1265705"/>
            </a:xfrm>
          </p:grpSpPr>
          <p:sp>
            <p:nvSpPr>
              <p:cNvPr id="63" name="Oval 62" descr="Alarm clock with solid fill">
                <a:extLst>
                  <a:ext uri="{FF2B5EF4-FFF2-40B4-BE49-F238E27FC236}">
                    <a16:creationId xmlns:a16="http://schemas.microsoft.com/office/drawing/2014/main" id="{F556920B-626A-439D-B39C-9E84F8FCC665}"/>
                  </a:ext>
                </a:extLst>
              </p:cNvPr>
              <p:cNvSpPr/>
              <p:nvPr/>
            </p:nvSpPr>
            <p:spPr>
              <a:xfrm>
                <a:off x="3242789" y="2854679"/>
                <a:ext cx="952007" cy="958673"/>
              </a:xfrm>
              <a:prstGeom prst="ellipse">
                <a:avLst/>
              </a:prstGeom>
              <a:blipFill>
                <a:blip r:embed="rId15">
                  <a:biLevel thresh="25000"/>
                  <a:extLs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cxnSp>
            <p:nvCxnSpPr>
              <p:cNvPr id="65" name="Straight Connector 64">
                <a:extLst>
                  <a:ext uri="{FF2B5EF4-FFF2-40B4-BE49-F238E27FC236}">
                    <a16:creationId xmlns:a16="http://schemas.microsoft.com/office/drawing/2014/main" id="{D475D9E1-7DAA-43EC-B576-799B7D8EBC4C}"/>
                  </a:ext>
                </a:extLst>
              </p:cNvPr>
              <p:cNvCxnSpPr>
                <a:cxnSpLocks/>
                <a:stCxn id="38" idx="1"/>
                <a:endCxn id="63" idx="6"/>
              </p:cNvCxnSpPr>
              <p:nvPr/>
            </p:nvCxnSpPr>
            <p:spPr>
              <a:xfrm flipH="1" flipV="1">
                <a:off x="4194796" y="3334016"/>
                <a:ext cx="1323365" cy="4434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E2E37AD-2294-4BFA-80C7-DA82BB97D6C4}"/>
                  </a:ext>
                </a:extLst>
              </p:cNvPr>
              <p:cNvSpPr txBox="1"/>
              <p:nvPr/>
            </p:nvSpPr>
            <p:spPr>
              <a:xfrm>
                <a:off x="3059666" y="3874163"/>
                <a:ext cx="1479295"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Time</a:t>
                </a:r>
              </a:p>
            </p:txBody>
          </p:sp>
        </p:grpSp>
        <p:grpSp>
          <p:nvGrpSpPr>
            <p:cNvPr id="46" name="Group 45">
              <a:extLst>
                <a:ext uri="{FF2B5EF4-FFF2-40B4-BE49-F238E27FC236}">
                  <a16:creationId xmlns:a16="http://schemas.microsoft.com/office/drawing/2014/main" id="{8C80D014-DB5C-4734-8360-645D9400A3B4}"/>
                </a:ext>
              </a:extLst>
            </p:cNvPr>
            <p:cNvGrpSpPr/>
            <p:nvPr/>
          </p:nvGrpSpPr>
          <p:grpSpPr>
            <a:xfrm>
              <a:off x="5630999" y="4236819"/>
              <a:ext cx="1479295" cy="1976534"/>
              <a:chOff x="5630999" y="4236819"/>
              <a:chExt cx="1479295" cy="1976534"/>
            </a:xfrm>
          </p:grpSpPr>
          <p:pic>
            <p:nvPicPr>
              <p:cNvPr id="59" name="Picture 58">
                <a:extLst>
                  <a:ext uri="{FF2B5EF4-FFF2-40B4-BE49-F238E27FC236}">
                    <a16:creationId xmlns:a16="http://schemas.microsoft.com/office/drawing/2014/main" id="{5B30385B-932F-4125-AFD4-63FD620E55E5}"/>
                  </a:ext>
                </a:extLst>
              </p:cNvPr>
              <p:cNvPicPr>
                <a:picLocks noChangeAspect="1"/>
              </p:cNvPicPr>
              <p:nvPr/>
            </p:nvPicPr>
            <p:blipFill>
              <a:blip r:embed="rId17">
                <a:biLevel thresh="25000"/>
              </a:blip>
              <a:stretch>
                <a:fillRect/>
              </a:stretch>
            </p:blipFill>
            <p:spPr>
              <a:xfrm>
                <a:off x="5832813" y="4877618"/>
                <a:ext cx="1075671" cy="1089552"/>
              </a:xfrm>
              <a:prstGeom prst="rect">
                <a:avLst/>
              </a:prstGeom>
            </p:spPr>
          </p:pic>
          <p:cxnSp>
            <p:nvCxnSpPr>
              <p:cNvPr id="60" name="Straight Connector 59">
                <a:extLst>
                  <a:ext uri="{FF2B5EF4-FFF2-40B4-BE49-F238E27FC236}">
                    <a16:creationId xmlns:a16="http://schemas.microsoft.com/office/drawing/2014/main" id="{5F203454-52E4-4631-8E68-D8AA15544C83}"/>
                  </a:ext>
                </a:extLst>
              </p:cNvPr>
              <p:cNvCxnSpPr>
                <a:cxnSpLocks/>
                <a:stCxn id="59" idx="0"/>
                <a:endCxn id="38" idx="2"/>
              </p:cNvCxnSpPr>
              <p:nvPr/>
            </p:nvCxnSpPr>
            <p:spPr>
              <a:xfrm flipV="1">
                <a:off x="6370649" y="4236819"/>
                <a:ext cx="0" cy="64079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04AF706-5A81-4EE3-BB8A-C08132F9B1E6}"/>
                  </a:ext>
                </a:extLst>
              </p:cNvPr>
              <p:cNvSpPr txBox="1"/>
              <p:nvPr/>
            </p:nvSpPr>
            <p:spPr>
              <a:xfrm>
                <a:off x="5630999" y="5967132"/>
                <a:ext cx="1479295"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Family</a:t>
                </a:r>
              </a:p>
            </p:txBody>
          </p:sp>
        </p:grpSp>
        <p:grpSp>
          <p:nvGrpSpPr>
            <p:cNvPr id="47" name="Group 46">
              <a:extLst>
                <a:ext uri="{FF2B5EF4-FFF2-40B4-BE49-F238E27FC236}">
                  <a16:creationId xmlns:a16="http://schemas.microsoft.com/office/drawing/2014/main" id="{222C24F1-E74A-4566-AA1B-7E0074DCAFF6}"/>
                </a:ext>
              </a:extLst>
            </p:cNvPr>
            <p:cNvGrpSpPr/>
            <p:nvPr/>
          </p:nvGrpSpPr>
          <p:grpSpPr>
            <a:xfrm>
              <a:off x="3058214" y="3855266"/>
              <a:ext cx="2774599" cy="2358087"/>
              <a:chOff x="3058214" y="3855266"/>
              <a:chExt cx="2774599" cy="2358087"/>
            </a:xfrm>
          </p:grpSpPr>
          <p:pic>
            <p:nvPicPr>
              <p:cNvPr id="48" name="Picture 47">
                <a:extLst>
                  <a:ext uri="{FF2B5EF4-FFF2-40B4-BE49-F238E27FC236}">
                    <a16:creationId xmlns:a16="http://schemas.microsoft.com/office/drawing/2014/main" id="{12D3BDFC-A62B-4D46-8F77-D876C052357A}"/>
                  </a:ext>
                </a:extLst>
              </p:cNvPr>
              <p:cNvPicPr>
                <a:picLocks noChangeAspect="1"/>
              </p:cNvPicPr>
              <p:nvPr/>
            </p:nvPicPr>
            <p:blipFill>
              <a:blip r:embed="rId18">
                <a:biLevel thresh="25000"/>
              </a:blip>
              <a:stretch>
                <a:fillRect/>
              </a:stretch>
            </p:blipFill>
            <p:spPr>
              <a:xfrm>
                <a:off x="3323309" y="4943057"/>
                <a:ext cx="952007" cy="958673"/>
              </a:xfrm>
              <a:prstGeom prst="rect">
                <a:avLst/>
              </a:prstGeom>
            </p:spPr>
          </p:pic>
          <p:cxnSp>
            <p:nvCxnSpPr>
              <p:cNvPr id="50" name="Straight Connector 49">
                <a:extLst>
                  <a:ext uri="{FF2B5EF4-FFF2-40B4-BE49-F238E27FC236}">
                    <a16:creationId xmlns:a16="http://schemas.microsoft.com/office/drawing/2014/main" id="{C0426E38-808A-4224-AF89-F43872FBD0C1}"/>
                  </a:ext>
                </a:extLst>
              </p:cNvPr>
              <p:cNvCxnSpPr>
                <a:cxnSpLocks/>
              </p:cNvCxnSpPr>
              <p:nvPr/>
            </p:nvCxnSpPr>
            <p:spPr>
              <a:xfrm flipV="1">
                <a:off x="4194796" y="3855266"/>
                <a:ext cx="1515514" cy="125340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11734D-C77B-4030-9D50-95FA6E02C5E4}"/>
                  </a:ext>
                </a:extLst>
              </p:cNvPr>
              <p:cNvSpPr txBox="1"/>
              <p:nvPr/>
            </p:nvSpPr>
            <p:spPr>
              <a:xfrm>
                <a:off x="3058214" y="5967132"/>
                <a:ext cx="1479295"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Care for others</a:t>
                </a:r>
              </a:p>
            </p:txBody>
          </p:sp>
          <p:cxnSp>
            <p:nvCxnSpPr>
              <p:cNvPr id="52" name="Straight Connector 51">
                <a:extLst>
                  <a:ext uri="{FF2B5EF4-FFF2-40B4-BE49-F238E27FC236}">
                    <a16:creationId xmlns:a16="http://schemas.microsoft.com/office/drawing/2014/main" id="{69FD4456-3887-449E-8958-7FE9C4F55E69}"/>
                  </a:ext>
                </a:extLst>
              </p:cNvPr>
              <p:cNvCxnSpPr>
                <a:cxnSpLocks/>
                <a:stCxn id="48" idx="3"/>
                <a:endCxn id="59" idx="1"/>
              </p:cNvCxnSpPr>
              <p:nvPr/>
            </p:nvCxnSpPr>
            <p:spPr>
              <a:xfrm>
                <a:off x="4275316" y="5422394"/>
                <a:ext cx="155749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953689C-8193-4BB7-8D6F-14127BE2DE64}"/>
                  </a:ext>
                </a:extLst>
              </p:cNvPr>
              <p:cNvCxnSpPr>
                <a:cxnSpLocks/>
                <a:stCxn id="48" idx="0"/>
                <a:endCxn id="66" idx="0"/>
              </p:cNvCxnSpPr>
              <p:nvPr/>
            </p:nvCxnSpPr>
            <p:spPr>
              <a:xfrm flipV="1">
                <a:off x="3799313" y="3874163"/>
                <a:ext cx="1" cy="106889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99" name="Straight Connector 98">
            <a:extLst>
              <a:ext uri="{FF2B5EF4-FFF2-40B4-BE49-F238E27FC236}">
                <a16:creationId xmlns:a16="http://schemas.microsoft.com/office/drawing/2014/main" id="{E3FE6C7E-DA9A-4291-AE2F-57CC06EC8A65}"/>
              </a:ext>
            </a:extLst>
          </p:cNvPr>
          <p:cNvCxnSpPr>
            <a:cxnSpLocks/>
            <a:endCxn id="101" idx="2"/>
          </p:cNvCxnSpPr>
          <p:nvPr/>
        </p:nvCxnSpPr>
        <p:spPr>
          <a:xfrm flipV="1">
            <a:off x="6729281" y="2402318"/>
            <a:ext cx="3359649" cy="75476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E5939D4-AD83-4C7D-B365-5BD07F220C37}"/>
              </a:ext>
            </a:extLst>
          </p:cNvPr>
          <p:cNvCxnSpPr>
            <a:cxnSpLocks/>
            <a:endCxn id="102" idx="2"/>
          </p:cNvCxnSpPr>
          <p:nvPr/>
        </p:nvCxnSpPr>
        <p:spPr>
          <a:xfrm>
            <a:off x="6680341" y="3640289"/>
            <a:ext cx="3415849" cy="7460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C145230-4002-47CE-AEBC-4F9003B6BB42}"/>
              </a:ext>
            </a:extLst>
          </p:cNvPr>
          <p:cNvCxnSpPr>
            <a:cxnSpLocks/>
            <a:endCxn id="104" idx="2"/>
          </p:cNvCxnSpPr>
          <p:nvPr/>
        </p:nvCxnSpPr>
        <p:spPr>
          <a:xfrm>
            <a:off x="6655585" y="3689447"/>
            <a:ext cx="2971507" cy="134182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9D95DCF-F425-429E-BF9C-E8F9082F46AD}"/>
              </a:ext>
            </a:extLst>
          </p:cNvPr>
          <p:cNvCxnSpPr>
            <a:cxnSpLocks/>
            <a:endCxn id="70" idx="0"/>
          </p:cNvCxnSpPr>
          <p:nvPr/>
        </p:nvCxnSpPr>
        <p:spPr>
          <a:xfrm>
            <a:off x="6553158" y="3714895"/>
            <a:ext cx="2294468" cy="17919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4DD3A40-2ABB-442F-9C5A-DF54CADE41D0}"/>
              </a:ext>
            </a:extLst>
          </p:cNvPr>
          <p:cNvSpPr txBox="1"/>
          <p:nvPr/>
        </p:nvSpPr>
        <p:spPr>
          <a:xfrm>
            <a:off x="1450109" y="2359366"/>
            <a:ext cx="952484"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Employers</a:t>
            </a:r>
          </a:p>
        </p:txBody>
      </p:sp>
      <p:sp>
        <p:nvSpPr>
          <p:cNvPr id="112" name="TextBox 111">
            <a:extLst>
              <a:ext uri="{FF2B5EF4-FFF2-40B4-BE49-F238E27FC236}">
                <a16:creationId xmlns:a16="http://schemas.microsoft.com/office/drawing/2014/main" id="{517D6FF2-93EB-40BE-98D1-FAD85EC6FF08}"/>
              </a:ext>
            </a:extLst>
          </p:cNvPr>
          <p:cNvSpPr txBox="1"/>
          <p:nvPr/>
        </p:nvSpPr>
        <p:spPr>
          <a:xfrm>
            <a:off x="1523676" y="5949120"/>
            <a:ext cx="952484"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Taxation</a:t>
            </a:r>
          </a:p>
        </p:txBody>
      </p:sp>
      <p:sp>
        <p:nvSpPr>
          <p:cNvPr id="113" name="TextBox 112">
            <a:extLst>
              <a:ext uri="{FF2B5EF4-FFF2-40B4-BE49-F238E27FC236}">
                <a16:creationId xmlns:a16="http://schemas.microsoft.com/office/drawing/2014/main" id="{4AFB84F4-7BA7-4AE4-A56B-AA7C613BFE7D}"/>
              </a:ext>
            </a:extLst>
          </p:cNvPr>
          <p:cNvSpPr txBox="1"/>
          <p:nvPr/>
        </p:nvSpPr>
        <p:spPr>
          <a:xfrm>
            <a:off x="5711252" y="6591811"/>
            <a:ext cx="952484"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State</a:t>
            </a:r>
          </a:p>
        </p:txBody>
      </p:sp>
      <p:grpSp>
        <p:nvGrpSpPr>
          <p:cNvPr id="110" name="Group 109">
            <a:extLst>
              <a:ext uri="{FF2B5EF4-FFF2-40B4-BE49-F238E27FC236}">
                <a16:creationId xmlns:a16="http://schemas.microsoft.com/office/drawing/2014/main" id="{9A7B2B94-BC7A-4DA9-B630-FD7C81D41280}"/>
              </a:ext>
            </a:extLst>
          </p:cNvPr>
          <p:cNvGrpSpPr/>
          <p:nvPr/>
        </p:nvGrpSpPr>
        <p:grpSpPr>
          <a:xfrm>
            <a:off x="10088930" y="1968112"/>
            <a:ext cx="1741112" cy="868411"/>
            <a:chOff x="10088930" y="1968112"/>
            <a:chExt cx="1741112" cy="868411"/>
          </a:xfrm>
        </p:grpSpPr>
        <p:sp>
          <p:nvSpPr>
            <p:cNvPr id="101" name="Oval 100" descr="Ambulance with solid fill">
              <a:extLst>
                <a:ext uri="{FF2B5EF4-FFF2-40B4-BE49-F238E27FC236}">
                  <a16:creationId xmlns:a16="http://schemas.microsoft.com/office/drawing/2014/main" id="{278D7238-650F-4FB1-AAF4-AB8182366A9F}"/>
                </a:ext>
              </a:extLst>
            </p:cNvPr>
            <p:cNvSpPr/>
            <p:nvPr/>
          </p:nvSpPr>
          <p:spPr>
            <a:xfrm>
              <a:off x="10088930" y="1968112"/>
              <a:ext cx="959582" cy="868411"/>
            </a:xfrm>
            <a:prstGeom prst="ellipse">
              <a:avLst/>
            </a:prstGeom>
            <a:blipFill>
              <a:blip r:embed="rId19">
                <a:biLevel thresh="25000"/>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4" name="TextBox 113">
              <a:extLst>
                <a:ext uri="{FF2B5EF4-FFF2-40B4-BE49-F238E27FC236}">
                  <a16:creationId xmlns:a16="http://schemas.microsoft.com/office/drawing/2014/main" id="{6F62E5B4-0309-4C7C-8766-3D79ED5C7480}"/>
                </a:ext>
              </a:extLst>
            </p:cNvPr>
            <p:cNvSpPr txBox="1"/>
            <p:nvPr/>
          </p:nvSpPr>
          <p:spPr>
            <a:xfrm>
              <a:off x="10877558" y="2251392"/>
              <a:ext cx="952484" cy="400110"/>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NHS, Medical </a:t>
              </a:r>
            </a:p>
          </p:txBody>
        </p:sp>
      </p:grpSp>
      <p:grpSp>
        <p:nvGrpSpPr>
          <p:cNvPr id="119" name="Group 118">
            <a:extLst>
              <a:ext uri="{FF2B5EF4-FFF2-40B4-BE49-F238E27FC236}">
                <a16:creationId xmlns:a16="http://schemas.microsoft.com/office/drawing/2014/main" id="{9D3A1A4D-FAEE-4774-AF1B-4FC0B4D67103}"/>
              </a:ext>
            </a:extLst>
          </p:cNvPr>
          <p:cNvGrpSpPr/>
          <p:nvPr/>
        </p:nvGrpSpPr>
        <p:grpSpPr>
          <a:xfrm>
            <a:off x="10096190" y="3276420"/>
            <a:ext cx="1822618" cy="876950"/>
            <a:chOff x="10084738" y="3338109"/>
            <a:chExt cx="1822618" cy="876950"/>
          </a:xfrm>
        </p:grpSpPr>
        <p:sp>
          <p:nvSpPr>
            <p:cNvPr id="102" name="Oval 101" descr="Doctor female with solid fill">
              <a:extLst>
                <a:ext uri="{FF2B5EF4-FFF2-40B4-BE49-F238E27FC236}">
                  <a16:creationId xmlns:a16="http://schemas.microsoft.com/office/drawing/2014/main" id="{F45C7ACF-2078-4393-A11E-07AFE680F956}"/>
                </a:ext>
              </a:extLst>
            </p:cNvPr>
            <p:cNvSpPr/>
            <p:nvPr/>
          </p:nvSpPr>
          <p:spPr>
            <a:xfrm>
              <a:off x="10084738" y="3338109"/>
              <a:ext cx="947523" cy="876950"/>
            </a:xfrm>
            <a:prstGeom prst="ellipse">
              <a:avLst/>
            </a:prstGeom>
            <a:blipFill>
              <a:blip r:embed="rId21">
                <a:biLevel thresh="25000"/>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5" name="TextBox 114">
              <a:extLst>
                <a:ext uri="{FF2B5EF4-FFF2-40B4-BE49-F238E27FC236}">
                  <a16:creationId xmlns:a16="http://schemas.microsoft.com/office/drawing/2014/main" id="{90EC70A7-FA1A-44DB-9582-C3A64E3BF8AF}"/>
                </a:ext>
              </a:extLst>
            </p:cNvPr>
            <p:cNvSpPr txBox="1"/>
            <p:nvPr/>
          </p:nvSpPr>
          <p:spPr>
            <a:xfrm>
              <a:off x="10954872" y="3671504"/>
              <a:ext cx="952484"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Social care</a:t>
              </a:r>
            </a:p>
          </p:txBody>
        </p:sp>
      </p:grpSp>
      <p:grpSp>
        <p:nvGrpSpPr>
          <p:cNvPr id="15" name="Group 14">
            <a:extLst>
              <a:ext uri="{FF2B5EF4-FFF2-40B4-BE49-F238E27FC236}">
                <a16:creationId xmlns:a16="http://schemas.microsoft.com/office/drawing/2014/main" id="{734AE9F5-5DDB-4DC8-B3ED-4F059D2F1300}"/>
              </a:ext>
            </a:extLst>
          </p:cNvPr>
          <p:cNvGrpSpPr/>
          <p:nvPr/>
        </p:nvGrpSpPr>
        <p:grpSpPr>
          <a:xfrm>
            <a:off x="9627092" y="4572140"/>
            <a:ext cx="1904968" cy="918269"/>
            <a:chOff x="9439367" y="4684007"/>
            <a:chExt cx="1904968" cy="918269"/>
          </a:xfrm>
        </p:grpSpPr>
        <p:sp>
          <p:nvSpPr>
            <p:cNvPr id="104" name="Oval 103" descr="Classroom with solid fill">
              <a:extLst>
                <a:ext uri="{FF2B5EF4-FFF2-40B4-BE49-F238E27FC236}">
                  <a16:creationId xmlns:a16="http://schemas.microsoft.com/office/drawing/2014/main" id="{C7B89A42-452A-4CDD-8EA0-E0B6C4AF13A7}"/>
                </a:ext>
              </a:extLst>
            </p:cNvPr>
            <p:cNvSpPr/>
            <p:nvPr/>
          </p:nvSpPr>
          <p:spPr>
            <a:xfrm>
              <a:off x="9439367" y="4684007"/>
              <a:ext cx="952484" cy="918269"/>
            </a:xfrm>
            <a:prstGeom prst="ellipse">
              <a:avLst/>
            </a:prstGeom>
            <a:blipFill>
              <a:blip r:embed="rId23">
                <a:biLevel thresh="25000"/>
                <a:extLst>
                  <a:ext uri="{96DAC541-7B7A-43D3-8B79-37D633B846F1}">
                    <asvg:svgBlip xmlns:asvg="http://schemas.microsoft.com/office/drawing/2016/SVG/main" r:embed="rId2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6" name="TextBox 115">
              <a:extLst>
                <a:ext uri="{FF2B5EF4-FFF2-40B4-BE49-F238E27FC236}">
                  <a16:creationId xmlns:a16="http://schemas.microsoft.com/office/drawing/2014/main" id="{BB2DF2E8-7C98-4E33-99E5-086173F63A75}"/>
                </a:ext>
              </a:extLst>
            </p:cNvPr>
            <p:cNvSpPr txBox="1"/>
            <p:nvPr/>
          </p:nvSpPr>
          <p:spPr>
            <a:xfrm>
              <a:off x="10391851" y="5020030"/>
              <a:ext cx="952484" cy="246221"/>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Education</a:t>
              </a:r>
            </a:p>
          </p:txBody>
        </p:sp>
      </p:grpSp>
      <p:grpSp>
        <p:nvGrpSpPr>
          <p:cNvPr id="16" name="Group 15">
            <a:extLst>
              <a:ext uri="{FF2B5EF4-FFF2-40B4-BE49-F238E27FC236}">
                <a16:creationId xmlns:a16="http://schemas.microsoft.com/office/drawing/2014/main" id="{836C1FD9-E622-4061-BDB9-73431A728614}"/>
              </a:ext>
            </a:extLst>
          </p:cNvPr>
          <p:cNvGrpSpPr/>
          <p:nvPr/>
        </p:nvGrpSpPr>
        <p:grpSpPr>
          <a:xfrm>
            <a:off x="8371383" y="5506882"/>
            <a:ext cx="1885662" cy="987657"/>
            <a:chOff x="8343796" y="5657057"/>
            <a:chExt cx="1885662" cy="987657"/>
          </a:xfrm>
        </p:grpSpPr>
        <p:sp>
          <p:nvSpPr>
            <p:cNvPr id="70" name="Oval 69" descr="Police male with solid fill">
              <a:extLst>
                <a:ext uri="{FF2B5EF4-FFF2-40B4-BE49-F238E27FC236}">
                  <a16:creationId xmlns:a16="http://schemas.microsoft.com/office/drawing/2014/main" id="{04921BEE-F773-4E36-92B5-9134CA5A66E2}"/>
                </a:ext>
              </a:extLst>
            </p:cNvPr>
            <p:cNvSpPr/>
            <p:nvPr/>
          </p:nvSpPr>
          <p:spPr>
            <a:xfrm>
              <a:off x="8343796" y="5657057"/>
              <a:ext cx="952485" cy="987657"/>
            </a:xfrm>
            <a:prstGeom prst="ellipse">
              <a:avLst/>
            </a:prstGeom>
            <a:blipFill>
              <a:blip r:embed="rId25">
                <a:biLevel thresh="25000"/>
                <a:extLst>
                  <a:ext uri="{96DAC541-7B7A-43D3-8B79-37D633B846F1}">
                    <asvg:svgBlip xmlns:asvg="http://schemas.microsoft.com/office/drawing/2016/SVG/main" r:embed="rId2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17" name="TextBox 116">
              <a:extLst>
                <a:ext uri="{FF2B5EF4-FFF2-40B4-BE49-F238E27FC236}">
                  <a16:creationId xmlns:a16="http://schemas.microsoft.com/office/drawing/2014/main" id="{33E99CEE-09CC-4E4D-833C-AF83D4B78CC2}"/>
                </a:ext>
              </a:extLst>
            </p:cNvPr>
            <p:cNvSpPr txBox="1"/>
            <p:nvPr/>
          </p:nvSpPr>
          <p:spPr>
            <a:xfrm>
              <a:off x="9276974" y="6040632"/>
              <a:ext cx="952484" cy="400110"/>
            </a:xfrm>
            <a:prstGeom prst="rect">
              <a:avLst/>
            </a:prstGeom>
            <a:noFill/>
          </p:spPr>
          <p:txBody>
            <a:bodyPr wrap="square" rtlCol="0">
              <a:spAutoFit/>
            </a:bodyPr>
            <a:lstStyle/>
            <a:p>
              <a:pPr algn="ctr"/>
              <a:r>
                <a:rPr lang="en-GB" sz="1000" dirty="0">
                  <a:solidFill>
                    <a:schemeClr val="bg1"/>
                  </a:solidFill>
                  <a:latin typeface="Arial" panose="020B0604020202020204" pitchFamily="34" charset="0"/>
                  <a:cs typeface="Arial" panose="020B0604020202020204" pitchFamily="34" charset="0"/>
                </a:rPr>
                <a:t>Crime and Justice</a:t>
              </a:r>
            </a:p>
          </p:txBody>
        </p:sp>
      </p:grpSp>
      <p:sp>
        <p:nvSpPr>
          <p:cNvPr id="78" name="Oval 77">
            <a:extLst>
              <a:ext uri="{FF2B5EF4-FFF2-40B4-BE49-F238E27FC236}">
                <a16:creationId xmlns:a16="http://schemas.microsoft.com/office/drawing/2014/main" id="{74A5E80E-7F55-4419-972E-672F450C0289}"/>
              </a:ext>
            </a:extLst>
          </p:cNvPr>
          <p:cNvSpPr/>
          <p:nvPr/>
        </p:nvSpPr>
        <p:spPr>
          <a:xfrm>
            <a:off x="7633932" y="3022379"/>
            <a:ext cx="661146" cy="643798"/>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806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E7CD3590-89B9-60D5-9012-2D4D00DFF22D}"/>
              </a:ext>
            </a:extLst>
          </p:cNvPr>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600" b="1" kern="1200" dirty="0">
                <a:solidFill>
                  <a:schemeClr val="bg1"/>
                </a:solidFill>
                <a:latin typeface="+mj-lt"/>
                <a:ea typeface="+mj-ea"/>
                <a:cs typeface="+mj-cs"/>
              </a:rPr>
              <a:t>What role for England’s Mayors? </a:t>
            </a:r>
          </a:p>
        </p:txBody>
      </p:sp>
      <p:pic>
        <p:nvPicPr>
          <p:cNvPr id="1028" name="Picture 4">
            <a:extLst>
              <a:ext uri="{FF2B5EF4-FFF2-40B4-BE49-F238E27FC236}">
                <a16:creationId xmlns:a16="http://schemas.microsoft.com/office/drawing/2014/main" id="{DD1FF2DB-FAEF-FB3B-E18F-7671EA298E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2105" y="1310604"/>
            <a:ext cx="5958895"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0315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5187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b9d0e4-5370-4cfb-9e4e-bdf6de379f60" xsi:nil="true"/>
    <lcf76f155ced4ddcb4097134ff3c332f xmlns="a29b0043-0ea0-457a-91ba-62cac6cdf26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D99093588E3E4C9B0C28A967185309" ma:contentTypeVersion="17" ma:contentTypeDescription="Create a new document." ma:contentTypeScope="" ma:versionID="74ff1ff38b998e24bed56e604991fbe4">
  <xsd:schema xmlns:xsd="http://www.w3.org/2001/XMLSchema" xmlns:xs="http://www.w3.org/2001/XMLSchema" xmlns:p="http://schemas.microsoft.com/office/2006/metadata/properties" xmlns:ns2="a29b0043-0ea0-457a-91ba-62cac6cdf263" xmlns:ns3="edb9d0e4-5370-4cfb-9e4e-bdf6de379f60" xmlns:ns4="c424e947-c57b-4506-940f-959aacdded40" targetNamespace="http://schemas.microsoft.com/office/2006/metadata/properties" ma:root="true" ma:fieldsID="e0cf6ffc437ed6b2059d6813328fa41d" ns2:_="" ns3:_="" ns4:_="">
    <xsd:import namespace="a29b0043-0ea0-457a-91ba-62cac6cdf263"/>
    <xsd:import namespace="edb9d0e4-5370-4cfb-9e4e-bdf6de379f60"/>
    <xsd:import namespace="c424e947-c57b-4506-940f-959aacdded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4:SharedWithUsers" minOccurs="0"/>
                <xsd:element ref="ns4:SharedWithDetails"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b0043-0ea0-457a-91ba-62cac6cdf2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d084387-097e-4aef-8f33-0dee7b0eb57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9d0e4-5370-4cfb-9e4e-bdf6de379f6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e25833-2c28-4930-bb1d-6ff81894d92a}" ma:internalName="TaxCatchAll" ma:showField="CatchAllData" ma:web="c424e947-c57b-4506-940f-959aacdded4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24e947-c57b-4506-940f-959aacdded4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B64C64-CCA1-4A50-8C99-86A66BE6D626}">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dcmitype/"/>
    <ds:schemaRef ds:uri="7ed2f0d2-541f-46e9-a66b-45165c1f1026"/>
    <ds:schemaRef ds:uri="http://purl.org/dc/elements/1.1/"/>
    <ds:schemaRef ds:uri="d87bae4e-f3a0-4e51-82db-f647c3095509"/>
    <ds:schemaRef ds:uri="edb9d0e4-5370-4cfb-9e4e-bdf6de379f60"/>
    <ds:schemaRef ds:uri="a29b0043-0ea0-457a-91ba-62cac6cdf263"/>
  </ds:schemaRefs>
</ds:datastoreItem>
</file>

<file path=customXml/itemProps2.xml><?xml version="1.0" encoding="utf-8"?>
<ds:datastoreItem xmlns:ds="http://schemas.openxmlformats.org/officeDocument/2006/customXml" ds:itemID="{8F6DB98A-BCDB-4BED-A511-BD55020AB7E6}">
  <ds:schemaRefs>
    <ds:schemaRef ds:uri="http://schemas.microsoft.com/sharepoint/v3/contenttype/forms"/>
  </ds:schemaRefs>
</ds:datastoreItem>
</file>

<file path=customXml/itemProps3.xml><?xml version="1.0" encoding="utf-8"?>
<ds:datastoreItem xmlns:ds="http://schemas.openxmlformats.org/officeDocument/2006/customXml" ds:itemID="{DF3C42DB-0F51-427E-9FB7-E70930C8B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9b0043-0ea0-457a-91ba-62cac6cdf263"/>
    <ds:schemaRef ds:uri="edb9d0e4-5370-4cfb-9e4e-bdf6de379f60"/>
    <ds:schemaRef ds:uri="c424e947-c57b-4506-940f-959aacdded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
  <TotalTime>10531</TotalTime>
  <Words>324</Words>
  <Application>Microsoft Office PowerPoint</Application>
  <PresentationFormat>Widescreen</PresentationFormat>
  <Paragraphs>51</Paragraphs>
  <Slides>6</Slides>
  <Notes>3</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How can (weak) local leaders co-create healthy urban development?</vt:lpstr>
      <vt:lpstr>PowerPoint Presentation</vt:lpstr>
      <vt:lpstr>Health impacts related to the urban environment</vt:lpstr>
      <vt:lpstr>Who pays for poor health?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FEW ULL presentation</dc:title>
  <dc:creator>Eleanor Eaton</dc:creator>
  <cp:lastModifiedBy>Sarah Ayres</cp:lastModifiedBy>
  <cp:revision>248</cp:revision>
  <cp:lastPrinted>2023-04-01T09:57:30Z</cp:lastPrinted>
  <dcterms:created xsi:type="dcterms:W3CDTF">2020-03-11T11:12:32Z</dcterms:created>
  <dcterms:modified xsi:type="dcterms:W3CDTF">2025-01-16T11:22:09Z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0x0101009DD99093588E3E4C9B0C28A967185309</vt:lpwstr>
  </property>
</Properties>
</file>