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9" r:id="rId5"/>
  </p:sldIdLst>
  <p:sldSz cx="30275213" cy="42803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564D98-775F-1610-5AD6-1AFAB65C11D2}" name="Geoff Bates" initials="GB" userId="1d690907a850db9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8000"/>
    <a:srgbClr val="4A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02" autoAdjust="0"/>
    <p:restoredTop sz="94641" autoAdjust="0"/>
  </p:normalViewPr>
  <p:slideViewPr>
    <p:cSldViewPr snapToGrid="0">
      <p:cViewPr>
        <p:scale>
          <a:sx n="33" d="100"/>
          <a:sy n="33" d="100"/>
        </p:scale>
        <p:origin x="316" y="-48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8/10/relationships/authors" Target="author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Le Gouais" userId="e48ee739-5ef0-4534-8240-9e1a73358c9c" providerId="ADAL" clId="{2E72776A-5988-4DE2-AB0E-693E9776F222}"/>
    <pc:docChg chg="undo custSel modSld">
      <pc:chgData name="Anna Le Gouais" userId="e48ee739-5ef0-4534-8240-9e1a73358c9c" providerId="ADAL" clId="{2E72776A-5988-4DE2-AB0E-693E9776F222}" dt="2023-08-02T10:56:59.611" v="215" actId="14100"/>
      <pc:docMkLst>
        <pc:docMk/>
      </pc:docMkLst>
      <pc:sldChg chg="addSp modSp mod">
        <pc:chgData name="Anna Le Gouais" userId="e48ee739-5ef0-4534-8240-9e1a73358c9c" providerId="ADAL" clId="{2E72776A-5988-4DE2-AB0E-693E9776F222}" dt="2023-08-02T10:56:59.611" v="215" actId="14100"/>
        <pc:sldMkLst>
          <pc:docMk/>
          <pc:sldMk cId="3163104841" sldId="259"/>
        </pc:sldMkLst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2" creationId="{4C41C204-E7D9-0859-AEAE-B5845B107939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8" creationId="{447BB9CE-624F-5B32-7D2F-2E99F400CCD6}"/>
          </ac:spMkLst>
        </pc:spChg>
        <pc:spChg chg="mod">
          <ac:chgData name="Anna Le Gouais" userId="e48ee739-5ef0-4534-8240-9e1a73358c9c" providerId="ADAL" clId="{2E72776A-5988-4DE2-AB0E-693E9776F222}" dt="2023-08-02T10:49:36.365" v="83" actId="1035"/>
          <ac:spMkLst>
            <pc:docMk/>
            <pc:sldMk cId="3163104841" sldId="259"/>
            <ac:spMk id="9" creationId="{FF77FF17-DCA2-0FB7-24CD-AA3EDA6203C9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10" creationId="{2B582F3D-3306-17B0-FB92-388A2F834F3C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12" creationId="{057F771F-9DF1-27FE-7D7B-88BD10E78ECA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16" creationId="{3D21D0A8-3122-6439-B68E-1F8E80E591AD}"/>
          </ac:spMkLst>
        </pc:spChg>
        <pc:spChg chg="add mod ord">
          <ac:chgData name="Anna Le Gouais" userId="e48ee739-5ef0-4534-8240-9e1a73358c9c" providerId="ADAL" clId="{2E72776A-5988-4DE2-AB0E-693E9776F222}" dt="2023-08-02T10:54:29.975" v="99" actId="167"/>
          <ac:spMkLst>
            <pc:docMk/>
            <pc:sldMk cId="3163104841" sldId="259"/>
            <ac:spMk id="20" creationId="{2B3D0E93-C521-BA5C-B364-E5C621C43842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29" creationId="{6D6EA46A-4EAB-A097-0D58-3E50E82D315B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35" creationId="{F9B40729-7FCE-79C6-2ECB-1F7A709FC596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36" creationId="{16B3D36D-0B6E-3F86-1223-C6E0A29F9E64}"/>
          </ac:spMkLst>
        </pc:spChg>
        <pc:spChg chg="mod">
          <ac:chgData name="Anna Le Gouais" userId="e48ee739-5ef0-4534-8240-9e1a73358c9c" providerId="ADAL" clId="{2E72776A-5988-4DE2-AB0E-693E9776F222}" dt="2023-08-02T10:49:47.924" v="84" actId="1036"/>
          <ac:spMkLst>
            <pc:docMk/>
            <pc:sldMk cId="3163104841" sldId="259"/>
            <ac:spMk id="39" creationId="{AD43D01E-4CC6-7997-46C8-DF0C82981D40}"/>
          </ac:spMkLst>
        </pc:spChg>
        <pc:spChg chg="mod">
          <ac:chgData name="Anna Le Gouais" userId="e48ee739-5ef0-4534-8240-9e1a73358c9c" providerId="ADAL" clId="{2E72776A-5988-4DE2-AB0E-693E9776F222}" dt="2023-08-02T10:56:24.457" v="206" actId="1035"/>
          <ac:spMkLst>
            <pc:docMk/>
            <pc:sldMk cId="3163104841" sldId="259"/>
            <ac:spMk id="41" creationId="{5081110B-EEC2-3800-EC89-9B215CB2C131}"/>
          </ac:spMkLst>
        </pc:spChg>
        <pc:spChg chg="mod">
          <ac:chgData name="Anna Le Gouais" userId="e48ee739-5ef0-4534-8240-9e1a73358c9c" providerId="ADAL" clId="{2E72776A-5988-4DE2-AB0E-693E9776F222}" dt="2023-08-02T10:56:24.457" v="206" actId="1035"/>
          <ac:spMkLst>
            <pc:docMk/>
            <pc:sldMk cId="3163104841" sldId="259"/>
            <ac:spMk id="42" creationId="{FC0E342C-B056-AFEF-FC00-8E61286F0947}"/>
          </ac:spMkLst>
        </pc:spChg>
        <pc:spChg chg="mod">
          <ac:chgData name="Anna Le Gouais" userId="e48ee739-5ef0-4534-8240-9e1a73358c9c" providerId="ADAL" clId="{2E72776A-5988-4DE2-AB0E-693E9776F222}" dt="2023-08-02T10:56:24.457" v="206" actId="1035"/>
          <ac:spMkLst>
            <pc:docMk/>
            <pc:sldMk cId="3163104841" sldId="259"/>
            <ac:spMk id="43" creationId="{F2DE23CD-B751-84C1-546B-FBACBDA56086}"/>
          </ac:spMkLst>
        </pc:spChg>
        <pc:spChg chg="mod">
          <ac:chgData name="Anna Le Gouais" userId="e48ee739-5ef0-4534-8240-9e1a73358c9c" providerId="ADAL" clId="{2E72776A-5988-4DE2-AB0E-693E9776F222}" dt="2023-08-02T10:56:24.457" v="206" actId="1035"/>
          <ac:spMkLst>
            <pc:docMk/>
            <pc:sldMk cId="3163104841" sldId="259"/>
            <ac:spMk id="44" creationId="{48364DA7-BD55-FC3D-9610-E7E041258889}"/>
          </ac:spMkLst>
        </pc:spChg>
        <pc:spChg chg="mod">
          <ac:chgData name="Anna Le Gouais" userId="e48ee739-5ef0-4534-8240-9e1a73358c9c" providerId="ADAL" clId="{2E72776A-5988-4DE2-AB0E-693E9776F222}" dt="2023-08-02T10:56:59.611" v="215" actId="14100"/>
          <ac:spMkLst>
            <pc:docMk/>
            <pc:sldMk cId="3163104841" sldId="259"/>
            <ac:spMk id="45" creationId="{77A2465A-C27C-FA52-E506-00BFDA073BFE}"/>
          </ac:spMkLst>
        </pc:spChg>
        <pc:spChg chg="mod">
          <ac:chgData name="Anna Le Gouais" userId="e48ee739-5ef0-4534-8240-9e1a73358c9c" providerId="ADAL" clId="{2E72776A-5988-4DE2-AB0E-693E9776F222}" dt="2023-08-02T10:49:36.365" v="83" actId="1035"/>
          <ac:spMkLst>
            <pc:docMk/>
            <pc:sldMk cId="3163104841" sldId="259"/>
            <ac:spMk id="47" creationId="{87CD7ED5-687A-2558-D355-03B859B41A5A}"/>
          </ac:spMkLst>
        </pc:spChg>
        <pc:spChg chg="mod">
          <ac:chgData name="Anna Le Gouais" userId="e48ee739-5ef0-4534-8240-9e1a73358c9c" providerId="ADAL" clId="{2E72776A-5988-4DE2-AB0E-693E9776F222}" dt="2023-08-02T10:46:55.013" v="14" actId="1035"/>
          <ac:spMkLst>
            <pc:docMk/>
            <pc:sldMk cId="3163104841" sldId="259"/>
            <ac:spMk id="48" creationId="{8E311145-7676-666F-E6D2-10855A82898B}"/>
          </ac:spMkLst>
        </pc:spChg>
        <pc:spChg chg="mod">
          <ac:chgData name="Anna Le Gouais" userId="e48ee739-5ef0-4534-8240-9e1a73358c9c" providerId="ADAL" clId="{2E72776A-5988-4DE2-AB0E-693E9776F222}" dt="2023-08-02T10:47:33.177" v="23" actId="1035"/>
          <ac:spMkLst>
            <pc:docMk/>
            <pc:sldMk cId="3163104841" sldId="259"/>
            <ac:spMk id="49" creationId="{D75F52D7-13D7-9D64-C2D9-D1CFF86EAE27}"/>
          </ac:spMkLst>
        </pc:spChg>
        <pc:spChg chg="mod">
          <ac:chgData name="Anna Le Gouais" userId="e48ee739-5ef0-4534-8240-9e1a73358c9c" providerId="ADAL" clId="{2E72776A-5988-4DE2-AB0E-693E9776F222}" dt="2023-08-02T10:49:59.191" v="85" actId="1036"/>
          <ac:spMkLst>
            <pc:docMk/>
            <pc:sldMk cId="3163104841" sldId="259"/>
            <ac:spMk id="80" creationId="{4961727A-B3CA-3AF3-61D5-A9200C7C71B1}"/>
          </ac:spMkLst>
        </pc:spChg>
        <pc:spChg chg="mod">
          <ac:chgData name="Anna Le Gouais" userId="e48ee739-5ef0-4534-8240-9e1a73358c9c" providerId="ADAL" clId="{2E72776A-5988-4DE2-AB0E-693E9776F222}" dt="2023-08-02T10:49:47.924" v="84" actId="1036"/>
          <ac:spMkLst>
            <pc:docMk/>
            <pc:sldMk cId="3163104841" sldId="259"/>
            <ac:spMk id="398" creationId="{C4A75460-BF8E-704A-9099-F5AACE12047D}"/>
          </ac:spMkLst>
        </pc:spChg>
        <pc:spChg chg="mod">
          <ac:chgData name="Anna Le Gouais" userId="e48ee739-5ef0-4534-8240-9e1a73358c9c" providerId="ADAL" clId="{2E72776A-5988-4DE2-AB0E-693E9776F222}" dt="2023-08-02T10:48:59.109" v="78" actId="1037"/>
          <ac:spMkLst>
            <pc:docMk/>
            <pc:sldMk cId="3163104841" sldId="259"/>
            <ac:spMk id="400" creationId="{174DF01B-9E3D-4E46-645B-8EA9DDE40D07}"/>
          </ac:spMkLst>
        </pc:spChg>
        <pc:spChg chg="mod">
          <ac:chgData name="Anna Le Gouais" userId="e48ee739-5ef0-4534-8240-9e1a73358c9c" providerId="ADAL" clId="{2E72776A-5988-4DE2-AB0E-693E9776F222}" dt="2023-08-02T10:49:47.924" v="84" actId="1036"/>
          <ac:spMkLst>
            <pc:docMk/>
            <pc:sldMk cId="3163104841" sldId="259"/>
            <ac:spMk id="402" creationId="{F88A70DD-17FF-A6F0-48A8-A5A667754C65}"/>
          </ac:spMkLst>
        </pc:spChg>
        <pc:spChg chg="mod">
          <ac:chgData name="Anna Le Gouais" userId="e48ee739-5ef0-4534-8240-9e1a73358c9c" providerId="ADAL" clId="{2E72776A-5988-4DE2-AB0E-693E9776F222}" dt="2023-08-02T10:49:47.924" v="84" actId="1036"/>
          <ac:spMkLst>
            <pc:docMk/>
            <pc:sldMk cId="3163104841" sldId="259"/>
            <ac:spMk id="403" creationId="{D794AF23-D820-619F-7B87-86BB6B99B601}"/>
          </ac:spMkLst>
        </pc:spChg>
        <pc:spChg chg="mod">
          <ac:chgData name="Anna Le Gouais" userId="e48ee739-5ef0-4534-8240-9e1a73358c9c" providerId="ADAL" clId="{2E72776A-5988-4DE2-AB0E-693E9776F222}" dt="2023-08-02T10:49:36.365" v="83" actId="1035"/>
          <ac:spMkLst>
            <pc:docMk/>
            <pc:sldMk cId="3163104841" sldId="259"/>
            <ac:spMk id="404" creationId="{FC5765DC-079F-A3CF-4BD3-1C2222E1B9C6}"/>
          </ac:spMkLst>
        </pc:spChg>
        <pc:spChg chg="mod">
          <ac:chgData name="Anna Le Gouais" userId="e48ee739-5ef0-4534-8240-9e1a73358c9c" providerId="ADAL" clId="{2E72776A-5988-4DE2-AB0E-693E9776F222}" dt="2023-08-02T10:49:36.365" v="83" actId="1035"/>
          <ac:spMkLst>
            <pc:docMk/>
            <pc:sldMk cId="3163104841" sldId="259"/>
            <ac:spMk id="405" creationId="{EA8649BB-38F2-E3BA-C0E7-C3F65E4DD8C0}"/>
          </ac:spMkLst>
        </pc:spChg>
        <pc:spChg chg="mod ord">
          <ac:chgData name="Anna Le Gouais" userId="e48ee739-5ef0-4534-8240-9e1a73358c9c" providerId="ADAL" clId="{2E72776A-5988-4DE2-AB0E-693E9776F222}" dt="2023-08-02T10:54:47.645" v="101" actId="167"/>
          <ac:spMkLst>
            <pc:docMk/>
            <pc:sldMk cId="3163104841" sldId="259"/>
            <ac:spMk id="415" creationId="{BD4E5AE2-6890-799B-BCC0-DB3FFFC9111F}"/>
          </ac:spMkLst>
        </pc:spChg>
        <pc:spChg chg="mod">
          <ac:chgData name="Anna Le Gouais" userId="e48ee739-5ef0-4534-8240-9e1a73358c9c" providerId="ADAL" clId="{2E72776A-5988-4DE2-AB0E-693E9776F222}" dt="2023-08-02T10:46:55.013" v="14" actId="1035"/>
          <ac:spMkLst>
            <pc:docMk/>
            <pc:sldMk cId="3163104841" sldId="259"/>
            <ac:spMk id="437" creationId="{F7C6D6A6-F946-E3E5-28D0-B5E9DDD4A3B8}"/>
          </ac:spMkLst>
        </pc:spChg>
        <pc:grpChg chg="mod">
          <ac:chgData name="Anna Le Gouais" userId="e48ee739-5ef0-4534-8240-9e1a73358c9c" providerId="ADAL" clId="{2E72776A-5988-4DE2-AB0E-693E9776F222}" dt="2023-08-02T10:49:59.191" v="85" actId="1036"/>
          <ac:grpSpMkLst>
            <pc:docMk/>
            <pc:sldMk cId="3163104841" sldId="259"/>
            <ac:grpSpMk id="4" creationId="{016755B1-A6F1-9495-06F9-C011377522D3}"/>
          </ac:grpSpMkLst>
        </pc:grpChg>
        <pc:picChg chg="mod">
          <ac:chgData name="Anna Le Gouais" userId="e48ee739-5ef0-4534-8240-9e1a73358c9c" providerId="ADAL" clId="{2E72776A-5988-4DE2-AB0E-693E9776F222}" dt="2023-08-02T10:49:59.191" v="85" actId="1036"/>
          <ac:picMkLst>
            <pc:docMk/>
            <pc:sldMk cId="3163104841" sldId="259"/>
            <ac:picMk id="21" creationId="{10FD565B-EFC0-8C56-67AB-35C242E580EB}"/>
          </ac:picMkLst>
        </pc:picChg>
        <pc:picChg chg="mod">
          <ac:chgData name="Anna Le Gouais" userId="e48ee739-5ef0-4534-8240-9e1a73358c9c" providerId="ADAL" clId="{2E72776A-5988-4DE2-AB0E-693E9776F222}" dt="2023-08-02T10:49:36.365" v="83" actId="1035"/>
          <ac:picMkLst>
            <pc:docMk/>
            <pc:sldMk cId="3163104841" sldId="259"/>
            <ac:picMk id="33" creationId="{1FA5E4DA-3B40-FA7E-81A5-73CC036864B2}"/>
          </ac:picMkLst>
        </pc:picChg>
        <pc:picChg chg="mod">
          <ac:chgData name="Anna Le Gouais" userId="e48ee739-5ef0-4534-8240-9e1a73358c9c" providerId="ADAL" clId="{2E72776A-5988-4DE2-AB0E-693E9776F222}" dt="2023-08-02T10:49:59.191" v="85" actId="1036"/>
          <ac:picMkLst>
            <pc:docMk/>
            <pc:sldMk cId="3163104841" sldId="259"/>
            <ac:picMk id="34" creationId="{F31CE524-8B15-7F7C-C0E4-BCF46892AF28}"/>
          </ac:picMkLst>
        </pc:picChg>
        <pc:picChg chg="mod">
          <ac:chgData name="Anna Le Gouais" userId="e48ee739-5ef0-4534-8240-9e1a73358c9c" providerId="ADAL" clId="{2E72776A-5988-4DE2-AB0E-693E9776F222}" dt="2023-08-02T10:49:47.924" v="84" actId="1036"/>
          <ac:picMkLst>
            <pc:docMk/>
            <pc:sldMk cId="3163104841" sldId="259"/>
            <ac:picMk id="38" creationId="{C78C3598-E043-3D48-615B-81E28A7AABEF}"/>
          </ac:picMkLst>
        </pc:picChg>
        <pc:picChg chg="ord">
          <ac:chgData name="Anna Le Gouais" userId="e48ee739-5ef0-4534-8240-9e1a73358c9c" providerId="ADAL" clId="{2E72776A-5988-4DE2-AB0E-693E9776F222}" dt="2023-08-02T10:54:44.617" v="100" actId="167"/>
          <ac:picMkLst>
            <pc:docMk/>
            <pc:sldMk cId="3163104841" sldId="259"/>
            <ac:picMk id="40" creationId="{485EB806-B92C-92AA-AC7E-C1B4BD9159C4}"/>
          </ac:picMkLst>
        </pc:picChg>
        <pc:picChg chg="mod">
          <ac:chgData name="Anna Le Gouais" userId="e48ee739-5ef0-4534-8240-9e1a73358c9c" providerId="ADAL" clId="{2E72776A-5988-4DE2-AB0E-693E9776F222}" dt="2023-08-02T10:49:47.924" v="84" actId="1036"/>
          <ac:picMkLst>
            <pc:docMk/>
            <pc:sldMk cId="3163104841" sldId="259"/>
            <ac:picMk id="60" creationId="{AD3705A8-D758-91DC-4EA2-F19EA82EC618}"/>
          </ac:picMkLst>
        </pc:picChg>
        <pc:picChg chg="mod">
          <ac:chgData name="Anna Le Gouais" userId="e48ee739-5ef0-4534-8240-9e1a73358c9c" providerId="ADAL" clId="{2E72776A-5988-4DE2-AB0E-693E9776F222}" dt="2023-08-02T10:49:47.924" v="84" actId="1036"/>
          <ac:picMkLst>
            <pc:docMk/>
            <pc:sldMk cId="3163104841" sldId="259"/>
            <ac:picMk id="62" creationId="{93F98B57-823B-3FD4-0E59-F59B9593F4E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83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7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46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39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6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46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40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39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94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26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DE7C5-3F48-4EC9-91D0-F2BB08C2EFC2}" type="datetimeFigureOut">
              <a:rPr lang="en-GB" smtClean="0"/>
              <a:t>02/08/2023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A98C8-9E93-4CA2-B95C-F431D0B3C0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29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tif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: Rounded Corners 414">
            <a:extLst>
              <a:ext uri="{FF2B5EF4-FFF2-40B4-BE49-F238E27FC236}">
                <a16:creationId xmlns:a16="http://schemas.microsoft.com/office/drawing/2014/main" id="{BD4E5AE2-6890-799B-BCC0-DB3FFFC9111F}"/>
              </a:ext>
            </a:extLst>
          </p:cNvPr>
          <p:cNvSpPr/>
          <p:nvPr/>
        </p:nvSpPr>
        <p:spPr>
          <a:xfrm>
            <a:off x="317662" y="24174102"/>
            <a:ext cx="29639888" cy="478120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85EB806-B92C-92AA-AC7E-C1B4BD915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621" y="24086761"/>
            <a:ext cx="15953134" cy="95481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B3D0E93-C521-BA5C-B364-E5C621C43842}"/>
              </a:ext>
            </a:extLst>
          </p:cNvPr>
          <p:cNvSpPr/>
          <p:nvPr/>
        </p:nvSpPr>
        <p:spPr>
          <a:xfrm>
            <a:off x="16560800" y="31432500"/>
            <a:ext cx="12001500" cy="613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06304B-7810-41DB-5CD8-0DEF5ECE1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76" y="29764778"/>
            <a:ext cx="11772226" cy="9874475"/>
          </a:xfrm>
          <a:prstGeom prst="rect">
            <a:avLst/>
          </a:prstGeom>
        </p:spPr>
      </p:pic>
      <p:pic>
        <p:nvPicPr>
          <p:cNvPr id="32" name="Picture 31" descr="A picture containing chart&#10;&#10;Description automatically generated">
            <a:extLst>
              <a:ext uri="{FF2B5EF4-FFF2-40B4-BE49-F238E27FC236}">
                <a16:creationId xmlns:a16="http://schemas.microsoft.com/office/drawing/2014/main" id="{BDB07724-85ED-B5EB-202D-14293E39B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1"/>
          <a:stretch/>
        </p:blipFill>
        <p:spPr>
          <a:xfrm>
            <a:off x="13075285" y="39176091"/>
            <a:ext cx="17199928" cy="3573272"/>
          </a:xfrm>
          <a:prstGeom prst="rect">
            <a:avLst/>
          </a:prstGeom>
        </p:spPr>
      </p:pic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F7C6D6A6-F946-E3E5-28D0-B5E9DDD4A3B8}"/>
              </a:ext>
            </a:extLst>
          </p:cNvPr>
          <p:cNvSpPr/>
          <p:nvPr/>
        </p:nvSpPr>
        <p:spPr>
          <a:xfrm>
            <a:off x="14565360" y="34558552"/>
            <a:ext cx="15150434" cy="50458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Aft>
                <a:spcPts val="1800"/>
              </a:spcAft>
              <a:buFont typeface="+mj-lt"/>
              <a:buAutoNum type="arabicPeriod"/>
            </a:pPr>
            <a:endParaRPr lang="en-GB" sz="2400" b="0" dirty="0">
              <a:effectLst/>
            </a:endParaRPr>
          </a:p>
        </p:txBody>
      </p:sp>
      <p:pic>
        <p:nvPicPr>
          <p:cNvPr id="64" name="Picture 63" descr="Text&#10;&#10;Description automatically generated with low confidence">
            <a:extLst>
              <a:ext uri="{FF2B5EF4-FFF2-40B4-BE49-F238E27FC236}">
                <a16:creationId xmlns:a16="http://schemas.microsoft.com/office/drawing/2014/main" id="{8A55CFFC-84B5-4129-925D-640239B26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91" y="39878447"/>
            <a:ext cx="3002517" cy="1231200"/>
          </a:xfrm>
          <a:prstGeom prst="rect">
            <a:avLst/>
          </a:prstGeom>
        </p:spPr>
      </p:pic>
      <p:sp>
        <p:nvSpPr>
          <p:cNvPr id="402" name="Rectangle: Rounded Corners 401">
            <a:extLst>
              <a:ext uri="{FF2B5EF4-FFF2-40B4-BE49-F238E27FC236}">
                <a16:creationId xmlns:a16="http://schemas.microsoft.com/office/drawing/2014/main" id="{F88A70DD-17FF-A6F0-48A8-A5A667754C65}"/>
              </a:ext>
            </a:extLst>
          </p:cNvPr>
          <p:cNvSpPr/>
          <p:nvPr/>
        </p:nvSpPr>
        <p:spPr>
          <a:xfrm>
            <a:off x="317663" y="14086969"/>
            <a:ext cx="29639888" cy="924472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41C204-E7D9-0859-AEAE-B5845B107939}"/>
              </a:ext>
            </a:extLst>
          </p:cNvPr>
          <p:cNvSpPr/>
          <p:nvPr/>
        </p:nvSpPr>
        <p:spPr>
          <a:xfrm>
            <a:off x="317662" y="5699437"/>
            <a:ext cx="13711047" cy="767896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1200"/>
              </a:spcAft>
            </a:pPr>
            <a:endParaRPr lang="en-GB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72FDBD-FE16-44A4-88A4-7B6E2D0CCF45}"/>
              </a:ext>
            </a:extLst>
          </p:cNvPr>
          <p:cNvSpPr txBox="1"/>
          <p:nvPr/>
        </p:nvSpPr>
        <p:spPr>
          <a:xfrm>
            <a:off x="7653994" y="878156"/>
            <a:ext cx="151413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Influencing urban planning decision-making through demonstrating health impacts of changes to the built environment: </a:t>
            </a:r>
          </a:p>
          <a:p>
            <a:pPr algn="ctr"/>
            <a:r>
              <a:rPr lang="en-US" sz="5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co-designed intervention</a:t>
            </a:r>
            <a:endParaRPr lang="en-GB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9C42F8C3-A1CB-44B1-9236-F2050EF5F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3644" y="1231242"/>
            <a:ext cx="3645974" cy="21184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7BB9CE-624F-5B32-7D2F-2E99F400CCD6}"/>
              </a:ext>
            </a:extLst>
          </p:cNvPr>
          <p:cNvSpPr/>
          <p:nvPr/>
        </p:nvSpPr>
        <p:spPr>
          <a:xfrm>
            <a:off x="1905443" y="5036016"/>
            <a:ext cx="4827921" cy="120032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problem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582F3D-3306-17B0-FB92-388A2F834F3C}"/>
              </a:ext>
            </a:extLst>
          </p:cNvPr>
          <p:cNvSpPr/>
          <p:nvPr/>
        </p:nvSpPr>
        <p:spPr>
          <a:xfrm>
            <a:off x="14548607" y="5699437"/>
            <a:ext cx="15408944" cy="77399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7F771F-9DF1-27FE-7D7B-88BD10E78ECA}"/>
              </a:ext>
            </a:extLst>
          </p:cNvPr>
          <p:cNvSpPr/>
          <p:nvPr/>
        </p:nvSpPr>
        <p:spPr>
          <a:xfrm>
            <a:off x="22802000" y="5036016"/>
            <a:ext cx="5408803" cy="12003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TRUUD’s embedded researcher approach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3987A9C5-E984-11E3-8492-13DD8BD40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493" y="669092"/>
            <a:ext cx="4948661" cy="1429861"/>
          </a:xfrm>
          <a:prstGeom prst="rect">
            <a:avLst/>
          </a:prstGeom>
        </p:spPr>
      </p:pic>
      <p:sp>
        <p:nvSpPr>
          <p:cNvPr id="213" name="TextBox 212">
            <a:extLst>
              <a:ext uri="{FF2B5EF4-FFF2-40B4-BE49-F238E27FC236}">
                <a16:creationId xmlns:a16="http://schemas.microsoft.com/office/drawing/2014/main" id="{B26348A9-7CF5-3616-D8B7-19EFFA32A6D7}"/>
              </a:ext>
            </a:extLst>
          </p:cNvPr>
          <p:cNvSpPr txBox="1"/>
          <p:nvPr/>
        </p:nvSpPr>
        <p:spPr>
          <a:xfrm>
            <a:off x="7910470" y="4240521"/>
            <a:ext cx="151413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 Anna Le Gouais, University of Bristol: anna.legouais@bristol.ac.uk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Eleanor Eaton, University of Bath: e.a.eaton@bath.ac.uk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21D0A8-3122-6439-B68E-1F8E80E591AD}"/>
              </a:ext>
            </a:extLst>
          </p:cNvPr>
          <p:cNvSpPr txBox="1"/>
          <p:nvPr/>
        </p:nvSpPr>
        <p:spPr>
          <a:xfrm>
            <a:off x="993899" y="6243318"/>
            <a:ext cx="67494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Urban development decisions can influence population health and wellbeing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Physical activity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Air quality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Social interactions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Noise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Safety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Greenspaces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C4A75460-BF8E-704A-9099-F5AACE12047D}"/>
              </a:ext>
            </a:extLst>
          </p:cNvPr>
          <p:cNvSpPr txBox="1"/>
          <p:nvPr/>
        </p:nvSpPr>
        <p:spPr>
          <a:xfrm>
            <a:off x="943704" y="14859416"/>
            <a:ext cx="14144875" cy="374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Embedded research within a </a:t>
            </a:r>
            <a:r>
              <a:rPr lang="en-GB" sz="2600" dirty="0">
                <a:latin typeface="Calibri" panose="020F0502020204030204" pitchFamily="34" charset="0"/>
                <a:cs typeface="Times New Roman" panose="02020603050405020304" pitchFamily="18" charset="0"/>
              </a:rPr>
              <a:t>Regeneration </a:t>
            </a:r>
            <a:r>
              <a:rPr lang="en-GB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 in </a:t>
            </a:r>
            <a:r>
              <a:rPr lang="en-GB" sz="4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local government</a:t>
            </a:r>
            <a:r>
              <a:rPr lang="en-GB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developing a </a:t>
            </a:r>
            <a:r>
              <a:rPr lang="en-GB" sz="4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en-US" sz="4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regeneration framework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framework guides future development for over 1000 new homes and 500 student units in an existing industrial/warehouse area.</a:t>
            </a:r>
            <a:r>
              <a:rPr lang="en-GB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Participant-observations</a:t>
            </a:r>
            <a:r>
              <a:rPr lang="en-GB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meetings enabled identification of opportunities to use health data to </a:t>
            </a:r>
            <a:r>
              <a:rPr lang="en-GB" sz="4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influence decision-making</a:t>
            </a:r>
            <a:r>
              <a:rPr lang="en-GB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the framework.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73F8597-3644-3E37-668E-B539458868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28" t="25781" r="19548" b="10299"/>
          <a:stretch/>
        </p:blipFill>
        <p:spPr>
          <a:xfrm>
            <a:off x="2866641" y="41489979"/>
            <a:ext cx="1971851" cy="972555"/>
          </a:xfrm>
          <a:prstGeom prst="rect">
            <a:avLst/>
          </a:prstGeom>
        </p:spPr>
      </p:pic>
      <p:sp>
        <p:nvSpPr>
          <p:cNvPr id="403" name="Rectangle: Rounded Corners 402">
            <a:extLst>
              <a:ext uri="{FF2B5EF4-FFF2-40B4-BE49-F238E27FC236}">
                <a16:creationId xmlns:a16="http://schemas.microsoft.com/office/drawing/2014/main" id="{D794AF23-D820-619F-7B87-86BB6B99B601}"/>
              </a:ext>
            </a:extLst>
          </p:cNvPr>
          <p:cNvSpPr/>
          <p:nvPr/>
        </p:nvSpPr>
        <p:spPr>
          <a:xfrm>
            <a:off x="1905444" y="13634582"/>
            <a:ext cx="4827921" cy="120032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Co-designing the intervention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04" name="Rectangle: Rounded Corners 403">
            <a:extLst>
              <a:ext uri="{FF2B5EF4-FFF2-40B4-BE49-F238E27FC236}">
                <a16:creationId xmlns:a16="http://schemas.microsoft.com/office/drawing/2014/main" id="{FC5765DC-079F-A3CF-4BD3-1C2222E1B9C6}"/>
              </a:ext>
            </a:extLst>
          </p:cNvPr>
          <p:cNvSpPr/>
          <p:nvPr/>
        </p:nvSpPr>
        <p:spPr>
          <a:xfrm>
            <a:off x="1905444" y="23595909"/>
            <a:ext cx="4827921" cy="1200329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HAUS model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EA8649BB-38F2-E3BA-C0E7-C3F65E4DD8C0}"/>
              </a:ext>
            </a:extLst>
          </p:cNvPr>
          <p:cNvSpPr txBox="1"/>
          <p:nvPr/>
        </p:nvSpPr>
        <p:spPr>
          <a:xfrm>
            <a:off x="3741858" y="25272487"/>
            <a:ext cx="951277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000" dirty="0"/>
              <a:t>The HAUS tool (‘Health Appraisal for Urban Systems’) was piloted in this co-produced intervention. It combines epidemiological evidence with economic valuation to </a:t>
            </a:r>
            <a:r>
              <a:rPr lang="en-US" sz="4800" dirty="0"/>
              <a:t>estimate health and health economic impacts</a:t>
            </a:r>
            <a:r>
              <a:rPr lang="en-US" sz="3000" dirty="0"/>
              <a:t> of environmental change.</a:t>
            </a:r>
          </a:p>
        </p:txBody>
      </p:sp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39274051-3E3B-F1F8-D883-A03C9D8DB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55" y="2615154"/>
            <a:ext cx="4780677" cy="196034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7C21468-7C8C-EAB1-A81C-D05B1F344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999" y="40007770"/>
            <a:ext cx="3360491" cy="97255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91BD99F-09E8-2C5E-4984-20AF465966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3489" y="41520951"/>
            <a:ext cx="2900121" cy="122841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E60A724-0C9B-1383-751A-2E3285D194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7542" y="41489979"/>
            <a:ext cx="3002225" cy="9807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FDF31C8-ADC8-70DE-728F-2AC177EBD7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3585" y="39753213"/>
            <a:ext cx="1455863" cy="148166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467A835-34AA-1146-F82A-B69E9AD928C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4884"/>
          <a:stretch/>
        </p:blipFill>
        <p:spPr>
          <a:xfrm>
            <a:off x="10093000" y="39825796"/>
            <a:ext cx="3481089" cy="13365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A5E4DA-3B40-FA7E-81A5-73CC036864B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541" t="992" b="11592"/>
          <a:stretch/>
        </p:blipFill>
        <p:spPr>
          <a:xfrm>
            <a:off x="841499" y="24972870"/>
            <a:ext cx="2547374" cy="3612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FD565B-EFC0-8C56-67AB-35C242E580E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856" r="6812"/>
          <a:stretch/>
        </p:blipFill>
        <p:spPr>
          <a:xfrm>
            <a:off x="7836306" y="6399224"/>
            <a:ext cx="5737783" cy="361421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961727A-B3CA-3AF3-61D5-A9200C7C71B1}"/>
              </a:ext>
            </a:extLst>
          </p:cNvPr>
          <p:cNvSpPr txBox="1"/>
          <p:nvPr/>
        </p:nvSpPr>
        <p:spPr>
          <a:xfrm>
            <a:off x="943704" y="10357555"/>
            <a:ext cx="127697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Aft>
                <a:spcPts val="1200"/>
              </a:spcAft>
              <a:defRPr sz="2400">
                <a:solidFill>
                  <a:schemeClr val="bg1"/>
                </a:solidFill>
              </a:defRPr>
            </a:lvl1pPr>
          </a:lstStyle>
          <a:p>
            <a:pPr>
              <a:spcAft>
                <a:spcPts val="0"/>
              </a:spcAft>
            </a:pPr>
            <a:r>
              <a:rPr lang="en-GB" sz="2500" dirty="0"/>
              <a:t>But design decisions involve </a:t>
            </a:r>
            <a:r>
              <a:rPr lang="en-GB" sz="4800" dirty="0"/>
              <a:t>trade-offs</a:t>
            </a:r>
            <a:r>
              <a:rPr lang="en-GB" sz="2500" dirty="0"/>
              <a:t> with multiple aims and </a:t>
            </a:r>
            <a:r>
              <a:rPr lang="en-GB" sz="4800" dirty="0"/>
              <a:t>competing priorities</a:t>
            </a:r>
            <a:r>
              <a:rPr lang="en-GB" sz="2500" dirty="0"/>
              <a:t>. Decision-making processes can be </a:t>
            </a:r>
            <a:r>
              <a:rPr lang="en-GB" sz="4800" dirty="0"/>
              <a:t>opaque</a:t>
            </a:r>
            <a:r>
              <a:rPr lang="en-GB" sz="2500" dirty="0"/>
              <a:t>, making it difficult to identify </a:t>
            </a:r>
            <a:r>
              <a:rPr lang="en-GB" sz="4800" dirty="0"/>
              <a:t>leverage points</a:t>
            </a:r>
            <a:r>
              <a:rPr lang="en-GB" sz="2500" dirty="0"/>
              <a:t> to enable creation of healthy environments.</a:t>
            </a:r>
            <a:r>
              <a:rPr lang="en-GB" sz="5400" dirty="0"/>
              <a:t> </a:t>
            </a:r>
            <a:endParaRPr lang="en-US" sz="2500" b="1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6755B1-A6F1-9495-06F9-C011377522D3}"/>
              </a:ext>
            </a:extLst>
          </p:cNvPr>
          <p:cNvGrpSpPr/>
          <p:nvPr/>
        </p:nvGrpSpPr>
        <p:grpSpPr>
          <a:xfrm>
            <a:off x="21108201" y="6356505"/>
            <a:ext cx="7931530" cy="5763070"/>
            <a:chOff x="1532543" y="19439440"/>
            <a:chExt cx="7931530" cy="57630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380301-AD1D-1F5D-6F0C-53A1B4C04A0B}"/>
                </a:ext>
              </a:extLst>
            </p:cNvPr>
            <p:cNvSpPr/>
            <p:nvPr/>
          </p:nvSpPr>
          <p:spPr>
            <a:xfrm>
              <a:off x="1532543" y="19439440"/>
              <a:ext cx="5760640" cy="576064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D9475FC-56D4-BAB2-2CA0-2F0B9667500B}"/>
                </a:ext>
              </a:extLst>
            </p:cNvPr>
            <p:cNvSpPr/>
            <p:nvPr/>
          </p:nvSpPr>
          <p:spPr>
            <a:xfrm>
              <a:off x="3703433" y="19441870"/>
              <a:ext cx="5760640" cy="5760640"/>
            </a:xfrm>
            <a:prstGeom prst="ellipse">
              <a:avLst/>
            </a:prstGeom>
            <a:solidFill>
              <a:schemeClr val="tx2">
                <a:lumMod val="7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4A702A-272B-5786-9517-5A0AE2E4A94B}"/>
                </a:ext>
              </a:extLst>
            </p:cNvPr>
            <p:cNvSpPr txBox="1"/>
            <p:nvPr/>
          </p:nvSpPr>
          <p:spPr>
            <a:xfrm>
              <a:off x="2180039" y="20874486"/>
              <a:ext cx="18722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Academic research</a:t>
              </a:r>
              <a:endParaRPr lang="en-GB" sz="28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6B3679-AD5B-C118-D864-3BA992880ED5}"/>
                </a:ext>
              </a:extLst>
            </p:cNvPr>
            <p:cNvSpPr txBox="1"/>
            <p:nvPr/>
          </p:nvSpPr>
          <p:spPr>
            <a:xfrm>
              <a:off x="7291368" y="20659042"/>
              <a:ext cx="202336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Local government practice</a:t>
              </a:r>
              <a:endParaRPr lang="en-GB" sz="2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E7E0BF-A118-E85E-5CB2-34B7F37228C9}"/>
                </a:ext>
              </a:extLst>
            </p:cNvPr>
            <p:cNvSpPr txBox="1"/>
            <p:nvPr/>
          </p:nvSpPr>
          <p:spPr>
            <a:xfrm>
              <a:off x="4423403" y="20874486"/>
              <a:ext cx="2147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Researcher-in-Residence</a:t>
              </a:r>
              <a:endParaRPr lang="en-GB" sz="2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8ED84E-EAB1-04DD-A2A6-530D6274FF54}"/>
                </a:ext>
              </a:extLst>
            </p:cNvPr>
            <p:cNvSpPr txBox="1"/>
            <p:nvPr/>
          </p:nvSpPr>
          <p:spPr>
            <a:xfrm>
              <a:off x="4509889" y="22175744"/>
              <a:ext cx="1872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Learning</a:t>
              </a:r>
              <a:endParaRPr lang="en-GB" sz="2400" i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DF0C96-D111-7FDD-E77D-3B5BB0CA26DC}"/>
                </a:ext>
              </a:extLst>
            </p:cNvPr>
            <p:cNvSpPr txBox="1"/>
            <p:nvPr/>
          </p:nvSpPr>
          <p:spPr>
            <a:xfrm>
              <a:off x="4056894" y="22937868"/>
              <a:ext cx="2778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Knowledge sharing</a:t>
              </a:r>
              <a:endParaRPr lang="en-GB" sz="2400" i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DBAF9E-3CDB-427E-093D-EC4D000A1AE5}"/>
                </a:ext>
              </a:extLst>
            </p:cNvPr>
            <p:cNvSpPr txBox="1"/>
            <p:nvPr/>
          </p:nvSpPr>
          <p:spPr>
            <a:xfrm>
              <a:off x="2462986" y="23751411"/>
              <a:ext cx="5966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Networking for co-produced interventions</a:t>
              </a:r>
              <a:endParaRPr lang="en-GB" sz="2400" i="1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56FD6D4-2EE2-FE22-FD7D-491145BB4F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768" y="22616459"/>
              <a:ext cx="40504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57DF9AB-12F7-C893-0618-A8CA5C9ED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768" y="23381218"/>
              <a:ext cx="40504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BCA24EB-5EB3-AE26-F276-4A506BEDB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768" y="24191968"/>
              <a:ext cx="40504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D6EA46A-4EAB-A097-0D58-3E50E82D315B}"/>
              </a:ext>
            </a:extLst>
          </p:cNvPr>
          <p:cNvSpPr txBox="1"/>
          <p:nvPr/>
        </p:nvSpPr>
        <p:spPr>
          <a:xfrm>
            <a:off x="17724488" y="12379635"/>
            <a:ext cx="102801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Le Gouais A, Peake-Jones S. Researchers-in-Residence to facilitate co-production: the TRUUD project. Perspectives in Public Health. 2022;142(4):193-195. doi:10.1177/17579139221103183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1CE524-8B15-7F7C-C0E4-BCF46892AF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68632" y="11596506"/>
            <a:ext cx="1530409" cy="153357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9B40729-7FCE-79C6-2ECB-1F7A709FC596}"/>
              </a:ext>
            </a:extLst>
          </p:cNvPr>
          <p:cNvSpPr txBox="1"/>
          <p:nvPr/>
        </p:nvSpPr>
        <p:spPr>
          <a:xfrm>
            <a:off x="15142188" y="5861595"/>
            <a:ext cx="6072227" cy="373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 TRUUD project (‘Tackling the Root Causes Upstream of Unhealthy Urban Development’) aims to understand how health is included in the </a:t>
            </a:r>
            <a:r>
              <a:rPr lang="en-GB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complex system</a:t>
            </a:r>
            <a:r>
              <a:rPr lang="en-GB" sz="5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urban development and develop </a:t>
            </a:r>
            <a:r>
              <a:rPr lang="en-GB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interventions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influence healthier place-making.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B3D36D-0B6E-3F86-1223-C6E0A29F9E64}"/>
              </a:ext>
            </a:extLst>
          </p:cNvPr>
          <p:cNvSpPr txBox="1"/>
          <p:nvPr/>
        </p:nvSpPr>
        <p:spPr>
          <a:xfrm>
            <a:off x="15142188" y="9743942"/>
            <a:ext cx="5966013" cy="2445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4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mbedded</a:t>
            </a:r>
            <a:r>
              <a:rPr lang="en-GB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research </a:t>
            </a: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 local government (October 2020 – present) enables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collection, knowledge brokerage, networking and facilitation with policy-makers and practitioners. 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43D01E-4CC6-7997-46C8-DF0C82981D40}"/>
              </a:ext>
            </a:extLst>
          </p:cNvPr>
          <p:cNvSpPr txBox="1"/>
          <p:nvPr/>
        </p:nvSpPr>
        <p:spPr>
          <a:xfrm>
            <a:off x="664502" y="18705596"/>
            <a:ext cx="13554708" cy="50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 of potential health impacts </a:t>
            </a:r>
            <a:r>
              <a:rPr lang="en-US" sz="2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four urban development approaches: 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81110B-EEC2-3800-EC89-9B215CB2C131}"/>
              </a:ext>
            </a:extLst>
          </p:cNvPr>
          <p:cNvSpPr txBox="1"/>
          <p:nvPr/>
        </p:nvSpPr>
        <p:spPr>
          <a:xfrm>
            <a:off x="16281128" y="30435719"/>
            <a:ext cx="25541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1. Unmanaged approach</a:t>
            </a:r>
            <a:endParaRPr lang="en-GB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0E342C-B056-AFEF-FC00-8E61286F0947}"/>
              </a:ext>
            </a:extLst>
          </p:cNvPr>
          <p:cNvSpPr txBox="1"/>
          <p:nvPr/>
        </p:nvSpPr>
        <p:spPr>
          <a:xfrm>
            <a:off x="19019614" y="30435719"/>
            <a:ext cx="23131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2. Minimum policy compliant</a:t>
            </a:r>
            <a:endParaRPr lang="en-GB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2DE23CD-B751-84C1-546B-FBACBDA56086}"/>
              </a:ext>
            </a:extLst>
          </p:cNvPr>
          <p:cNvSpPr txBox="1"/>
          <p:nvPr/>
        </p:nvSpPr>
        <p:spPr>
          <a:xfrm>
            <a:off x="21564936" y="30435719"/>
            <a:ext cx="231311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3a. Strategic approach – Multiple small pocket parks</a:t>
            </a:r>
            <a:endParaRPr lang="en-GB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364DA7-BD55-FC3D-9610-E7E041258889}"/>
              </a:ext>
            </a:extLst>
          </p:cNvPr>
          <p:cNvSpPr txBox="1"/>
          <p:nvPr/>
        </p:nvSpPr>
        <p:spPr>
          <a:xfrm>
            <a:off x="24135669" y="30435719"/>
            <a:ext cx="231311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3b. Strategic approach  – Single larger park</a:t>
            </a:r>
            <a:endParaRPr lang="en-GB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7A2465A-C27C-FA52-E506-00BFDA073BFE}"/>
              </a:ext>
            </a:extLst>
          </p:cNvPr>
          <p:cNvSpPr txBox="1"/>
          <p:nvPr/>
        </p:nvSpPr>
        <p:spPr>
          <a:xfrm>
            <a:off x="26965072" y="30435719"/>
            <a:ext cx="206157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4. Ideal conditions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7CD7ED5-687A-2558-D355-03B859B41A5A}"/>
              </a:ext>
            </a:extLst>
          </p:cNvPr>
          <p:cNvSpPr/>
          <p:nvPr/>
        </p:nvSpPr>
        <p:spPr>
          <a:xfrm>
            <a:off x="17660667" y="23595909"/>
            <a:ext cx="9053180" cy="1200329"/>
          </a:xfrm>
          <a:prstGeom prst="roundRect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Modelled health economic impacts of urban development scenarios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E311145-7676-666F-E6D2-10855A82898B}"/>
              </a:ext>
            </a:extLst>
          </p:cNvPr>
          <p:cNvSpPr/>
          <p:nvPr/>
        </p:nvSpPr>
        <p:spPr>
          <a:xfrm>
            <a:off x="437367" y="29620229"/>
            <a:ext cx="12883045" cy="9984202"/>
          </a:xfrm>
          <a:prstGeom prst="round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75F52D7-13D7-9D64-C2D9-D1CFF86EAE27}"/>
              </a:ext>
            </a:extLst>
          </p:cNvPr>
          <p:cNvSpPr/>
          <p:nvPr/>
        </p:nvSpPr>
        <p:spPr>
          <a:xfrm>
            <a:off x="1905442" y="29198126"/>
            <a:ext cx="4827923" cy="120032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Frome</a:t>
            </a:r>
            <a:r>
              <a:rPr lang="en-US" sz="3600" dirty="0">
                <a:solidFill>
                  <a:schemeClr val="bg1"/>
                </a:solidFill>
              </a:rPr>
              <a:t> Gateway vision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5974C-D5C4-AB42-E1FA-84B4145404A6}"/>
              </a:ext>
            </a:extLst>
          </p:cNvPr>
          <p:cNvSpPr txBox="1"/>
          <p:nvPr/>
        </p:nvSpPr>
        <p:spPr>
          <a:xfrm rot="16200000">
            <a:off x="13498213" y="30014232"/>
            <a:ext cx="265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</a:rPr>
              <a:t>Benefits</a:t>
            </a:r>
            <a:endParaRPr lang="en-GB" sz="2800" dirty="0">
              <a:solidFill>
                <a:srgbClr val="008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7FF17-DCA2-0FB7-24CD-AA3EDA6203C9}"/>
              </a:ext>
            </a:extLst>
          </p:cNvPr>
          <p:cNvSpPr txBox="1"/>
          <p:nvPr/>
        </p:nvSpPr>
        <p:spPr>
          <a:xfrm rot="16200000">
            <a:off x="13498213" y="26017622"/>
            <a:ext cx="265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Costs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27FA72A0-3D02-E4DA-159C-12A3879A9AFA}"/>
              </a:ext>
            </a:extLst>
          </p:cNvPr>
          <p:cNvSpPr txBox="1"/>
          <p:nvPr/>
        </p:nvSpPr>
        <p:spPr>
          <a:xfrm>
            <a:off x="15342981" y="35360687"/>
            <a:ext cx="137578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1800"/>
              </a:spcAft>
              <a:defRPr sz="2800" b="0">
                <a:effectLst/>
              </a:defRPr>
            </a:lvl1pPr>
          </a:lstStyle>
          <a:p>
            <a:pPr>
              <a:spcAft>
                <a:spcPts val="0"/>
              </a:spcAft>
            </a:pPr>
            <a:r>
              <a:rPr lang="en-US" sz="4800" dirty="0"/>
              <a:t>Co-designed</a:t>
            </a:r>
            <a:r>
              <a:rPr lang="en-US" sz="3000" dirty="0"/>
              <a:t> approach enabled </a:t>
            </a:r>
            <a:r>
              <a:rPr lang="en-US" sz="4800" dirty="0"/>
              <a:t>timely </a:t>
            </a:r>
            <a:r>
              <a:rPr lang="en-US" sz="3000" dirty="0"/>
              <a:t>research outputs for decision-makers. It helped to </a:t>
            </a:r>
            <a:r>
              <a:rPr lang="en-US" sz="4800" dirty="0"/>
              <a:t>focus attention </a:t>
            </a:r>
            <a:r>
              <a:rPr lang="en-US" sz="3000" dirty="0"/>
              <a:t>on health issues and gain political support for new greenspaces.</a:t>
            </a:r>
            <a:r>
              <a:rPr lang="en-GB" sz="3000" dirty="0"/>
              <a:t> </a:t>
            </a:r>
          </a:p>
          <a:p>
            <a:r>
              <a:rPr lang="en-US" sz="3000" dirty="0"/>
              <a:t>We used the health and health economic evidence to inform a </a:t>
            </a:r>
            <a:r>
              <a:rPr lang="en-US" sz="4800" dirty="0"/>
              <a:t>Health Impact Assessment </a:t>
            </a:r>
            <a:r>
              <a:rPr lang="en-US" sz="3000" dirty="0"/>
              <a:t>of the spatial regeneration framework. This provides recommendations for future planning applications within the regeneration area.</a:t>
            </a:r>
          </a:p>
        </p:txBody>
      </p:sp>
      <p:sp>
        <p:nvSpPr>
          <p:cNvPr id="400" name="Rectangle: Rounded Corners 399">
            <a:extLst>
              <a:ext uri="{FF2B5EF4-FFF2-40B4-BE49-F238E27FC236}">
                <a16:creationId xmlns:a16="http://schemas.microsoft.com/office/drawing/2014/main" id="{174DF01B-9E3D-4E46-645B-8EA9DDE40D07}"/>
              </a:ext>
            </a:extLst>
          </p:cNvPr>
          <p:cNvSpPr/>
          <p:nvPr/>
        </p:nvSpPr>
        <p:spPr>
          <a:xfrm>
            <a:off x="17660667" y="33982811"/>
            <a:ext cx="6237619" cy="120032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Reflections &amp; follow-on work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31EC59-E3D3-730D-3C8E-3955CE4D84A2}"/>
              </a:ext>
            </a:extLst>
          </p:cNvPr>
          <p:cNvSpPr txBox="1"/>
          <p:nvPr/>
        </p:nvSpPr>
        <p:spPr>
          <a:xfrm>
            <a:off x="8922651" y="39313859"/>
            <a:ext cx="4465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(Image: </a:t>
            </a:r>
            <a:r>
              <a:rPr lang="en-US" sz="1400" dirty="0" err="1"/>
              <a:t>Allford</a:t>
            </a:r>
            <a:r>
              <a:rPr lang="en-US" sz="1400" dirty="0"/>
              <a:t> Hall Monaghan Morris)</a:t>
            </a:r>
            <a:endParaRPr lang="en-GB" sz="14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AD3705A8-D758-91DC-4EA2-F19EA82EC6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06309" y="14535541"/>
            <a:ext cx="12975005" cy="81438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78C3598-E043-3D48-615B-81E28A7AAB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287543" y="14489707"/>
            <a:ext cx="2624441" cy="26709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3F98B57-823B-3FD4-0E59-F59B9593F4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3899" y="19392010"/>
            <a:ext cx="15052055" cy="329221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A5DF922C-4B83-76E6-2DD9-C19AE58CC2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5799" y="30740519"/>
            <a:ext cx="1630577" cy="16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04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EB39815896344B2D1CE9CE61F0DFF" ma:contentTypeVersion="13" ma:contentTypeDescription="Create a new document." ma:contentTypeScope="" ma:versionID="d7fa1f27ba12f417e54717ea115ea5c9">
  <xsd:schema xmlns:xsd="http://www.w3.org/2001/XMLSchema" xmlns:xs="http://www.w3.org/2001/XMLSchema" xmlns:p="http://schemas.microsoft.com/office/2006/metadata/properties" xmlns:ns3="ae0f00e4-1112-4e5a-ac08-3c261b0b6129" xmlns:ns4="a0275039-2d74-4974-a57e-dc7f563a3fa2" targetNamespace="http://schemas.microsoft.com/office/2006/metadata/properties" ma:root="true" ma:fieldsID="f8cd2528048b395242b387621a7367b7" ns3:_="" ns4:_="">
    <xsd:import namespace="ae0f00e4-1112-4e5a-ac08-3c261b0b6129"/>
    <xsd:import namespace="a0275039-2d74-4974-a57e-dc7f563a3f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0f00e4-1112-4e5a-ac08-3c261b0b6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75039-2d74-4974-a57e-dc7f563a3fa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EA584B-FEBD-406A-859C-17B5B5939C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BE5194-D0AA-465B-B979-34917AF30ECA}">
  <ds:schemaRefs>
    <ds:schemaRef ds:uri="http://schemas.microsoft.com/office/2006/documentManagement/types"/>
    <ds:schemaRef ds:uri="ae0f00e4-1112-4e5a-ac08-3c261b0b6129"/>
    <ds:schemaRef ds:uri="http://purl.org/dc/elements/1.1/"/>
    <ds:schemaRef ds:uri="http://schemas.microsoft.com/office/2006/metadata/properties"/>
    <ds:schemaRef ds:uri="a0275039-2d74-4974-a57e-dc7f563a3fa2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709BF00-A001-4DC6-9FEC-1CE9A59F1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0f00e4-1112-4e5a-ac08-3c261b0b6129"/>
    <ds:schemaRef ds:uri="a0275039-2d74-4974-a57e-dc7f563a3f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434</Words>
  <Application>Microsoft Office PowerPoint</Application>
  <PresentationFormat>Custom</PresentationFormat>
  <Paragraphs>42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Le Gouais</dc:creator>
  <cp:lastModifiedBy>Anna Le Gouais</cp:lastModifiedBy>
  <cp:revision>13</cp:revision>
  <dcterms:created xsi:type="dcterms:W3CDTF">2022-08-05T12:27:46Z</dcterms:created>
  <dcterms:modified xsi:type="dcterms:W3CDTF">2023-08-02T10:57:01Z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0x0101005B2EB39815896344B2D1CE9CE61F0DFF</vt:lpwstr>
  </property>
</Properties>
</file>