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71" r:id="rId5"/>
    <p:sldId id="272" r:id="rId6"/>
    <p:sldId id="257" r:id="rId7"/>
    <p:sldId id="274" r:id="rId8"/>
    <p:sldId id="258" r:id="rId9"/>
    <p:sldId id="273" r:id="rId10"/>
    <p:sldId id="376" r:id="rId11"/>
    <p:sldId id="378" r:id="rId12"/>
    <p:sldId id="379" r:id="rId13"/>
    <p:sldId id="377" r:id="rId14"/>
    <p:sldId id="380" r:id="rId15"/>
    <p:sldId id="261" r:id="rId16"/>
    <p:sldId id="266" r:id="rId17"/>
    <p:sldId id="381" r:id="rId18"/>
    <p:sldId id="396" r:id="rId19"/>
    <p:sldId id="395" r:id="rId20"/>
    <p:sldId id="382" r:id="rId21"/>
    <p:sldId id="375" r:id="rId22"/>
    <p:sldId id="384" r:id="rId23"/>
    <p:sldId id="385" r:id="rId24"/>
    <p:sldId id="391" r:id="rId25"/>
    <p:sldId id="388" r:id="rId26"/>
    <p:sldId id="386" r:id="rId27"/>
    <p:sldId id="398" r:id="rId28"/>
    <p:sldId id="387" r:id="rId29"/>
    <p:sldId id="397" r:id="rId30"/>
    <p:sldId id="400" r:id="rId31"/>
    <p:sldId id="893" r:id="rId32"/>
    <p:sldId id="399" r:id="rId33"/>
    <p:sldId id="894" r:id="rId34"/>
    <p:sldId id="383" r:id="rId35"/>
    <p:sldId id="389" r:id="rId36"/>
    <p:sldId id="390" r:id="rId37"/>
    <p:sldId id="260" r:id="rId38"/>
    <p:sldId id="267" r:id="rId39"/>
    <p:sldId id="265" r:id="rId40"/>
    <p:sldId id="268" r:id="rId41"/>
    <p:sldId id="269" r:id="rId42"/>
    <p:sldId id="270" r:id="rId43"/>
    <p:sldId id="392" r:id="rId44"/>
    <p:sldId id="393" r:id="rId45"/>
    <p:sldId id="3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AED"/>
    <a:srgbClr val="FFFF81"/>
    <a:srgbClr val="2923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8CE22-4CC5-F84C-8724-B678DA25ED42}" v="1" dt="2022-04-29T11:33:11.3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Carhart" userId="d38934ed-f971-476f-aaba-b762f8548f4f" providerId="ADAL" clId="{8E2B62C3-CF13-4721-B737-030E9E7B59FA}"/>
    <pc:docChg chg="custSel addSld delSld modSld sldOrd">
      <pc:chgData name="Neil Carhart" userId="d38934ed-f971-476f-aaba-b762f8548f4f" providerId="ADAL" clId="{8E2B62C3-CF13-4721-B737-030E9E7B59FA}" dt="2022-03-08T12:57:21.374" v="5972" actId="1076"/>
      <pc:docMkLst>
        <pc:docMk/>
      </pc:docMkLst>
      <pc:sldChg chg="modSp mod">
        <pc:chgData name="Neil Carhart" userId="d38934ed-f971-476f-aaba-b762f8548f4f" providerId="ADAL" clId="{8E2B62C3-CF13-4721-B737-030E9E7B59FA}" dt="2022-03-08T11:04:04.694" v="2095" actId="20577"/>
        <pc:sldMkLst>
          <pc:docMk/>
          <pc:sldMk cId="3673591565" sldId="257"/>
        </pc:sldMkLst>
        <pc:spChg chg="mod">
          <ac:chgData name="Neil Carhart" userId="d38934ed-f971-476f-aaba-b762f8548f4f" providerId="ADAL" clId="{8E2B62C3-CF13-4721-B737-030E9E7B59FA}" dt="2022-03-08T11:04:04.694" v="2095" actId="20577"/>
          <ac:spMkLst>
            <pc:docMk/>
            <pc:sldMk cId="3673591565" sldId="257"/>
            <ac:spMk id="8" creationId="{FB6DE036-295E-4E9A-8A14-269DAED2BA2F}"/>
          </ac:spMkLst>
        </pc:spChg>
      </pc:sldChg>
      <pc:sldChg chg="modNotesTx">
        <pc:chgData name="Neil Carhart" userId="d38934ed-f971-476f-aaba-b762f8548f4f" providerId="ADAL" clId="{8E2B62C3-CF13-4721-B737-030E9E7B59FA}" dt="2022-03-08T11:32:20.204" v="2952" actId="20577"/>
        <pc:sldMkLst>
          <pc:docMk/>
          <pc:sldMk cId="2172397204" sldId="260"/>
        </pc:sldMkLst>
      </pc:sldChg>
      <pc:sldChg chg="modSp mod modNotesTx">
        <pc:chgData name="Neil Carhart" userId="d38934ed-f971-476f-aaba-b762f8548f4f" providerId="ADAL" clId="{8E2B62C3-CF13-4721-B737-030E9E7B59FA}" dt="2022-03-08T11:37:55.291" v="3199" actId="20577"/>
        <pc:sldMkLst>
          <pc:docMk/>
          <pc:sldMk cId="1780744751" sldId="268"/>
        </pc:sldMkLst>
        <pc:spChg chg="mod">
          <ac:chgData name="Neil Carhart" userId="d38934ed-f971-476f-aaba-b762f8548f4f" providerId="ADAL" clId="{8E2B62C3-CF13-4721-B737-030E9E7B59FA}" dt="2022-03-08T11:36:58.742" v="3083" actId="1076"/>
          <ac:spMkLst>
            <pc:docMk/>
            <pc:sldMk cId="1780744751" sldId="268"/>
            <ac:spMk id="11" creationId="{B5790942-E4E6-B642-B567-EF7E8AAD650D}"/>
          </ac:spMkLst>
        </pc:spChg>
      </pc:sldChg>
      <pc:sldChg chg="delSp mod">
        <pc:chgData name="Neil Carhart" userId="d38934ed-f971-476f-aaba-b762f8548f4f" providerId="ADAL" clId="{8E2B62C3-CF13-4721-B737-030E9E7B59FA}" dt="2022-03-08T11:39:48.932" v="3200" actId="478"/>
        <pc:sldMkLst>
          <pc:docMk/>
          <pc:sldMk cId="2064449075" sldId="270"/>
        </pc:sldMkLst>
        <pc:spChg chg="del">
          <ac:chgData name="Neil Carhart" userId="d38934ed-f971-476f-aaba-b762f8548f4f" providerId="ADAL" clId="{8E2B62C3-CF13-4721-B737-030E9E7B59FA}" dt="2022-03-08T11:39:48.932" v="3200" actId="478"/>
          <ac:spMkLst>
            <pc:docMk/>
            <pc:sldMk cId="2064449075" sldId="270"/>
            <ac:spMk id="16" creationId="{A86DFA8B-1AC8-CA4B-ABCC-9E6A27B2B373}"/>
          </ac:spMkLst>
        </pc:spChg>
      </pc:sldChg>
      <pc:sldChg chg="modSp mod">
        <pc:chgData name="Neil Carhart" userId="d38934ed-f971-476f-aaba-b762f8548f4f" providerId="ADAL" clId="{8E2B62C3-CF13-4721-B737-030E9E7B59FA}" dt="2022-03-08T12:57:21.374" v="5972" actId="1076"/>
        <pc:sldMkLst>
          <pc:docMk/>
          <pc:sldMk cId="288268374" sldId="271"/>
        </pc:sldMkLst>
        <pc:spChg chg="mod">
          <ac:chgData name="Neil Carhart" userId="d38934ed-f971-476f-aaba-b762f8548f4f" providerId="ADAL" clId="{8E2B62C3-CF13-4721-B737-030E9E7B59FA}" dt="2022-03-08T12:57:21.374" v="5972" actId="1076"/>
          <ac:spMkLst>
            <pc:docMk/>
            <pc:sldMk cId="288268374" sldId="271"/>
            <ac:spMk id="3" creationId="{AC60F32A-BF18-4388-B92E-872F72BE6A1C}"/>
          </ac:spMkLst>
        </pc:spChg>
      </pc:sldChg>
      <pc:sldChg chg="modSp mod modNotesTx">
        <pc:chgData name="Neil Carhart" userId="d38934ed-f971-476f-aaba-b762f8548f4f" providerId="ADAL" clId="{8E2B62C3-CF13-4721-B737-030E9E7B59FA}" dt="2022-03-08T12:36:56.935" v="5453" actId="20577"/>
        <pc:sldMkLst>
          <pc:docMk/>
          <pc:sldMk cId="739068306" sldId="274"/>
        </pc:sldMkLst>
        <pc:spChg chg="mod">
          <ac:chgData name="Neil Carhart" userId="d38934ed-f971-476f-aaba-b762f8548f4f" providerId="ADAL" clId="{8E2B62C3-CF13-4721-B737-030E9E7B59FA}" dt="2022-03-08T12:36:37.425" v="5365" actId="115"/>
          <ac:spMkLst>
            <pc:docMk/>
            <pc:sldMk cId="739068306" sldId="274"/>
            <ac:spMk id="2" creationId="{9C73B9E3-5824-4662-82D0-CD167D84FA95}"/>
          </ac:spMkLst>
        </pc:spChg>
      </pc:sldChg>
      <pc:sldChg chg="addSp delSp modSp mod modNotesTx">
        <pc:chgData name="Neil Carhart" userId="d38934ed-f971-476f-aaba-b762f8548f4f" providerId="ADAL" clId="{8E2B62C3-CF13-4721-B737-030E9E7B59FA}" dt="2022-03-08T11:10:42.341" v="2322" actId="20577"/>
        <pc:sldMkLst>
          <pc:docMk/>
          <pc:sldMk cId="952329999" sldId="380"/>
        </pc:sldMkLst>
        <pc:spChg chg="add del mod">
          <ac:chgData name="Neil Carhart" userId="d38934ed-f971-476f-aaba-b762f8548f4f" providerId="ADAL" clId="{8E2B62C3-CF13-4721-B737-030E9E7B59FA}" dt="2022-03-08T11:09:45.085" v="2101" actId="478"/>
          <ac:spMkLst>
            <pc:docMk/>
            <pc:sldMk cId="952329999" sldId="380"/>
            <ac:spMk id="2" creationId="{A261A633-D772-4F92-99AF-EDE424C3B98E}"/>
          </ac:spMkLst>
        </pc:spChg>
        <pc:spChg chg="mod">
          <ac:chgData name="Neil Carhart" userId="d38934ed-f971-476f-aaba-b762f8548f4f" providerId="ADAL" clId="{8E2B62C3-CF13-4721-B737-030E9E7B59FA}" dt="2022-03-08T11:10:24.386" v="2271" actId="1076"/>
          <ac:spMkLst>
            <pc:docMk/>
            <pc:sldMk cId="952329999" sldId="380"/>
            <ac:spMk id="4" creationId="{4C7FD717-421E-43EC-8FA8-C2A595468074}"/>
          </ac:spMkLst>
        </pc:spChg>
        <pc:picChg chg="mod">
          <ac:chgData name="Neil Carhart" userId="d38934ed-f971-476f-aaba-b762f8548f4f" providerId="ADAL" clId="{8E2B62C3-CF13-4721-B737-030E9E7B59FA}" dt="2022-03-08T11:10:20.750" v="2270" actId="1076"/>
          <ac:picMkLst>
            <pc:docMk/>
            <pc:sldMk cId="952329999" sldId="380"/>
            <ac:picMk id="3" creationId="{32582DF9-9545-4A0B-B4FC-749F5214BE88}"/>
          </ac:picMkLst>
        </pc:picChg>
      </pc:sldChg>
      <pc:sldChg chg="modSp mod">
        <pc:chgData name="Neil Carhart" userId="d38934ed-f971-476f-aaba-b762f8548f4f" providerId="ADAL" clId="{8E2B62C3-CF13-4721-B737-030E9E7B59FA}" dt="2022-03-08T10:17:52.425" v="1008" actId="20577"/>
        <pc:sldMkLst>
          <pc:docMk/>
          <pc:sldMk cId="2692443427" sldId="381"/>
        </pc:sldMkLst>
        <pc:spChg chg="mod">
          <ac:chgData name="Neil Carhart" userId="d38934ed-f971-476f-aaba-b762f8548f4f" providerId="ADAL" clId="{8E2B62C3-CF13-4721-B737-030E9E7B59FA}" dt="2022-03-08T10:17:52.425" v="1008" actId="20577"/>
          <ac:spMkLst>
            <pc:docMk/>
            <pc:sldMk cId="2692443427" sldId="381"/>
            <ac:spMk id="2" creationId="{7D71B26B-38BA-441F-9B9F-74012F77D45A}"/>
          </ac:spMkLst>
        </pc:spChg>
      </pc:sldChg>
      <pc:sldChg chg="modSp mod">
        <pc:chgData name="Neil Carhart" userId="d38934ed-f971-476f-aaba-b762f8548f4f" providerId="ADAL" clId="{8E2B62C3-CF13-4721-B737-030E9E7B59FA}" dt="2022-03-08T11:21:39.235" v="2672" actId="1076"/>
        <pc:sldMkLst>
          <pc:docMk/>
          <pc:sldMk cId="1149312720" sldId="382"/>
        </pc:sldMkLst>
        <pc:spChg chg="mod">
          <ac:chgData name="Neil Carhart" userId="d38934ed-f971-476f-aaba-b762f8548f4f" providerId="ADAL" clId="{8E2B62C3-CF13-4721-B737-030E9E7B59FA}" dt="2022-03-08T11:21:39.235" v="2672" actId="1076"/>
          <ac:spMkLst>
            <pc:docMk/>
            <pc:sldMk cId="1149312720" sldId="382"/>
            <ac:spMk id="4" creationId="{4C7FD717-421E-43EC-8FA8-C2A595468074}"/>
          </ac:spMkLst>
        </pc:spChg>
      </pc:sldChg>
      <pc:sldChg chg="addSp delSp modSp mod ord modNotesTx">
        <pc:chgData name="Neil Carhart" userId="d38934ed-f971-476f-aaba-b762f8548f4f" providerId="ADAL" clId="{8E2B62C3-CF13-4721-B737-030E9E7B59FA}" dt="2022-03-08T12:02:11.376" v="3777" actId="1076"/>
        <pc:sldMkLst>
          <pc:docMk/>
          <pc:sldMk cId="1529668071" sldId="387"/>
        </pc:sldMkLst>
        <pc:spChg chg="add mod">
          <ac:chgData name="Neil Carhart" userId="d38934ed-f971-476f-aaba-b762f8548f4f" providerId="ADAL" clId="{8E2B62C3-CF13-4721-B737-030E9E7B59FA}" dt="2022-03-08T12:00:28.348" v="3749" actId="1076"/>
          <ac:spMkLst>
            <pc:docMk/>
            <pc:sldMk cId="1529668071" sldId="387"/>
            <ac:spMk id="2" creationId="{BBAFE3DC-DC83-4096-8F34-9F5F40B52B48}"/>
          </ac:spMkLst>
        </pc:spChg>
        <pc:spChg chg="add mod">
          <ac:chgData name="Neil Carhart" userId="d38934ed-f971-476f-aaba-b762f8548f4f" providerId="ADAL" clId="{8E2B62C3-CF13-4721-B737-030E9E7B59FA}" dt="2022-03-08T12:00:16.585" v="3745" actId="554"/>
          <ac:spMkLst>
            <pc:docMk/>
            <pc:sldMk cId="1529668071" sldId="387"/>
            <ac:spMk id="4" creationId="{A2A0923B-1CDE-419A-AC59-DB42DFB34C90}"/>
          </ac:spMkLst>
        </pc:spChg>
        <pc:spChg chg="add mod">
          <ac:chgData name="Neil Carhart" userId="d38934ed-f971-476f-aaba-b762f8548f4f" providerId="ADAL" clId="{8E2B62C3-CF13-4721-B737-030E9E7B59FA}" dt="2022-03-08T12:00:19.004" v="3746" actId="408"/>
          <ac:spMkLst>
            <pc:docMk/>
            <pc:sldMk cId="1529668071" sldId="387"/>
            <ac:spMk id="5" creationId="{1547FB53-1590-40B1-851D-C1E55E2E517C}"/>
          </ac:spMkLst>
        </pc:spChg>
        <pc:spChg chg="add mod">
          <ac:chgData name="Neil Carhart" userId="d38934ed-f971-476f-aaba-b762f8548f4f" providerId="ADAL" clId="{8E2B62C3-CF13-4721-B737-030E9E7B59FA}" dt="2022-03-08T12:00:19.004" v="3746" actId="408"/>
          <ac:spMkLst>
            <pc:docMk/>
            <pc:sldMk cId="1529668071" sldId="387"/>
            <ac:spMk id="6" creationId="{E4194F90-E9AB-4BAA-BF55-9F3CDEA0793D}"/>
          </ac:spMkLst>
        </pc:spChg>
        <pc:spChg chg="add del mod">
          <ac:chgData name="Neil Carhart" userId="d38934ed-f971-476f-aaba-b762f8548f4f" providerId="ADAL" clId="{8E2B62C3-CF13-4721-B737-030E9E7B59FA}" dt="2022-03-08T12:00:11.633" v="3744" actId="478"/>
          <ac:spMkLst>
            <pc:docMk/>
            <pc:sldMk cId="1529668071" sldId="387"/>
            <ac:spMk id="7" creationId="{DFB38E75-678B-47D8-9DF0-01D09521704E}"/>
          </ac:spMkLst>
        </pc:spChg>
        <pc:spChg chg="add del mod">
          <ac:chgData name="Neil Carhart" userId="d38934ed-f971-476f-aaba-b762f8548f4f" providerId="ADAL" clId="{8E2B62C3-CF13-4721-B737-030E9E7B59FA}" dt="2022-03-08T12:00:11.633" v="3744" actId="478"/>
          <ac:spMkLst>
            <pc:docMk/>
            <pc:sldMk cId="1529668071" sldId="387"/>
            <ac:spMk id="8" creationId="{F33F4A3D-41FB-4DE5-A176-6FBE081B6785}"/>
          </ac:spMkLst>
        </pc:spChg>
        <pc:spChg chg="add del mod">
          <ac:chgData name="Neil Carhart" userId="d38934ed-f971-476f-aaba-b762f8548f4f" providerId="ADAL" clId="{8E2B62C3-CF13-4721-B737-030E9E7B59FA}" dt="2022-03-08T12:00:11.633" v="3744" actId="478"/>
          <ac:spMkLst>
            <pc:docMk/>
            <pc:sldMk cId="1529668071" sldId="387"/>
            <ac:spMk id="9" creationId="{DE13D15A-E8B2-4859-8F74-6F1FB4EA5D86}"/>
          </ac:spMkLst>
        </pc:spChg>
        <pc:spChg chg="add mod">
          <ac:chgData name="Neil Carhart" userId="d38934ed-f971-476f-aaba-b762f8548f4f" providerId="ADAL" clId="{8E2B62C3-CF13-4721-B737-030E9E7B59FA}" dt="2022-03-08T12:00:16.585" v="3745" actId="554"/>
          <ac:spMkLst>
            <pc:docMk/>
            <pc:sldMk cId="1529668071" sldId="387"/>
            <ac:spMk id="10" creationId="{48C565E1-9BC0-4CA8-B993-A99FE280E78D}"/>
          </ac:spMkLst>
        </pc:spChg>
        <pc:spChg chg="add mod">
          <ac:chgData name="Neil Carhart" userId="d38934ed-f971-476f-aaba-b762f8548f4f" providerId="ADAL" clId="{8E2B62C3-CF13-4721-B737-030E9E7B59FA}" dt="2022-03-08T12:00:35.694" v="3753" actId="1076"/>
          <ac:spMkLst>
            <pc:docMk/>
            <pc:sldMk cId="1529668071" sldId="387"/>
            <ac:spMk id="11" creationId="{B29E578A-D81D-4D0D-9811-BCC25F12FF61}"/>
          </ac:spMkLst>
        </pc:spChg>
        <pc:spChg chg="add mod">
          <ac:chgData name="Neil Carhart" userId="d38934ed-f971-476f-aaba-b762f8548f4f" providerId="ADAL" clId="{8E2B62C3-CF13-4721-B737-030E9E7B59FA}" dt="2022-03-08T12:00:40.037" v="3755" actId="1076"/>
          <ac:spMkLst>
            <pc:docMk/>
            <pc:sldMk cId="1529668071" sldId="387"/>
            <ac:spMk id="12" creationId="{48C0F7B1-57BB-4AB7-960D-BC4BC5A2E85A}"/>
          </ac:spMkLst>
        </pc:spChg>
        <pc:spChg chg="add mod">
          <ac:chgData name="Neil Carhart" userId="d38934ed-f971-476f-aaba-b762f8548f4f" providerId="ADAL" clId="{8E2B62C3-CF13-4721-B737-030E9E7B59FA}" dt="2022-03-08T12:00:43.640" v="3757" actId="1076"/>
          <ac:spMkLst>
            <pc:docMk/>
            <pc:sldMk cId="1529668071" sldId="387"/>
            <ac:spMk id="13" creationId="{8183FF35-7EC2-4C2D-A982-EA25D902B5C4}"/>
          </ac:spMkLst>
        </pc:spChg>
        <pc:spChg chg="add mod">
          <ac:chgData name="Neil Carhart" userId="d38934ed-f971-476f-aaba-b762f8548f4f" providerId="ADAL" clId="{8E2B62C3-CF13-4721-B737-030E9E7B59FA}" dt="2022-03-08T12:01:56.532" v="3769" actId="1076"/>
          <ac:spMkLst>
            <pc:docMk/>
            <pc:sldMk cId="1529668071" sldId="387"/>
            <ac:spMk id="14" creationId="{C0CD36BD-D1E1-439B-B361-2AAAC525B582}"/>
          </ac:spMkLst>
        </pc:spChg>
        <pc:spChg chg="add mod">
          <ac:chgData name="Neil Carhart" userId="d38934ed-f971-476f-aaba-b762f8548f4f" providerId="ADAL" clId="{8E2B62C3-CF13-4721-B737-030E9E7B59FA}" dt="2022-03-08T12:01:56.532" v="3769" actId="1076"/>
          <ac:spMkLst>
            <pc:docMk/>
            <pc:sldMk cId="1529668071" sldId="387"/>
            <ac:spMk id="15" creationId="{CFB75C92-81F2-4285-B775-619EA65E71DB}"/>
          </ac:spMkLst>
        </pc:spChg>
        <pc:spChg chg="add mod">
          <ac:chgData name="Neil Carhart" userId="d38934ed-f971-476f-aaba-b762f8548f4f" providerId="ADAL" clId="{8E2B62C3-CF13-4721-B737-030E9E7B59FA}" dt="2022-03-08T12:01:56.532" v="3769" actId="1076"/>
          <ac:spMkLst>
            <pc:docMk/>
            <pc:sldMk cId="1529668071" sldId="387"/>
            <ac:spMk id="16" creationId="{F68CE5EB-C23E-4770-92B6-F0E20E349385}"/>
          </ac:spMkLst>
        </pc:spChg>
        <pc:spChg chg="add mod">
          <ac:chgData name="Neil Carhart" userId="d38934ed-f971-476f-aaba-b762f8548f4f" providerId="ADAL" clId="{8E2B62C3-CF13-4721-B737-030E9E7B59FA}" dt="2022-03-08T12:01:56.532" v="3769" actId="1076"/>
          <ac:spMkLst>
            <pc:docMk/>
            <pc:sldMk cId="1529668071" sldId="387"/>
            <ac:spMk id="17" creationId="{C9BE30EA-F512-4FCC-AEBA-617158F0768E}"/>
          </ac:spMkLst>
        </pc:spChg>
        <pc:spChg chg="add mod">
          <ac:chgData name="Neil Carhart" userId="d38934ed-f971-476f-aaba-b762f8548f4f" providerId="ADAL" clId="{8E2B62C3-CF13-4721-B737-030E9E7B59FA}" dt="2022-03-08T12:01:56.532" v="3769" actId="1076"/>
          <ac:spMkLst>
            <pc:docMk/>
            <pc:sldMk cId="1529668071" sldId="387"/>
            <ac:spMk id="18" creationId="{CEAE000E-7C64-472C-86C5-39EA32291332}"/>
          </ac:spMkLst>
        </pc:spChg>
        <pc:spChg chg="add mod">
          <ac:chgData name="Neil Carhart" userId="d38934ed-f971-476f-aaba-b762f8548f4f" providerId="ADAL" clId="{8E2B62C3-CF13-4721-B737-030E9E7B59FA}" dt="2022-03-08T12:01:56.532" v="3769" actId="1076"/>
          <ac:spMkLst>
            <pc:docMk/>
            <pc:sldMk cId="1529668071" sldId="387"/>
            <ac:spMk id="19" creationId="{FB2A7133-6196-4591-BC8C-FF9864B9F833}"/>
          </ac:spMkLst>
        </pc:spChg>
        <pc:spChg chg="add mod">
          <ac:chgData name="Neil Carhart" userId="d38934ed-f971-476f-aaba-b762f8548f4f" providerId="ADAL" clId="{8E2B62C3-CF13-4721-B737-030E9E7B59FA}" dt="2022-03-08T12:01:56.532" v="3769" actId="1076"/>
          <ac:spMkLst>
            <pc:docMk/>
            <pc:sldMk cId="1529668071" sldId="387"/>
            <ac:spMk id="20" creationId="{9A538BBD-ED18-423A-8460-5EBAE0B605B8}"/>
          </ac:spMkLst>
        </pc:spChg>
        <pc:spChg chg="add mod">
          <ac:chgData name="Neil Carhart" userId="d38934ed-f971-476f-aaba-b762f8548f4f" providerId="ADAL" clId="{8E2B62C3-CF13-4721-B737-030E9E7B59FA}" dt="2022-03-08T12:01:56.532" v="3769" actId="1076"/>
          <ac:spMkLst>
            <pc:docMk/>
            <pc:sldMk cId="1529668071" sldId="387"/>
            <ac:spMk id="21" creationId="{70C70731-C7D8-4A73-82DE-2C56CE846B70}"/>
          </ac:spMkLst>
        </pc:spChg>
        <pc:picChg chg="add mod">
          <ac:chgData name="Neil Carhart" userId="d38934ed-f971-476f-aaba-b762f8548f4f" providerId="ADAL" clId="{8E2B62C3-CF13-4721-B737-030E9E7B59FA}" dt="2022-03-08T12:00:08.243" v="3743" actId="1076"/>
          <ac:picMkLst>
            <pc:docMk/>
            <pc:sldMk cId="1529668071" sldId="387"/>
            <ac:picMk id="3" creationId="{9951091C-5852-412A-961A-09D4C8C4963B}"/>
          </ac:picMkLst>
        </pc:picChg>
        <pc:picChg chg="add mod ord">
          <ac:chgData name="Neil Carhart" userId="d38934ed-f971-476f-aaba-b762f8548f4f" providerId="ADAL" clId="{8E2B62C3-CF13-4721-B737-030E9E7B59FA}" dt="2022-03-08T12:02:11.376" v="3777" actId="1076"/>
          <ac:picMkLst>
            <pc:docMk/>
            <pc:sldMk cId="1529668071" sldId="387"/>
            <ac:picMk id="23" creationId="{B503C28F-9316-40CC-BA1A-7CC4DA186F07}"/>
          </ac:picMkLst>
        </pc:picChg>
      </pc:sldChg>
      <pc:sldChg chg="addSp mod modNotesTx">
        <pc:chgData name="Neil Carhart" userId="d38934ed-f971-476f-aaba-b762f8548f4f" providerId="ADAL" clId="{8E2B62C3-CF13-4721-B737-030E9E7B59FA}" dt="2022-03-08T12:50:26.462" v="5704" actId="20577"/>
        <pc:sldMkLst>
          <pc:docMk/>
          <pc:sldMk cId="469267171" sldId="388"/>
        </pc:sldMkLst>
        <pc:picChg chg="add">
          <ac:chgData name="Neil Carhart" userId="d38934ed-f971-476f-aaba-b762f8548f4f" providerId="ADAL" clId="{8E2B62C3-CF13-4721-B737-030E9E7B59FA}" dt="2022-03-08T12:48:46.348" v="5454" actId="22"/>
          <ac:picMkLst>
            <pc:docMk/>
            <pc:sldMk cId="469267171" sldId="388"/>
            <ac:picMk id="3" creationId="{3DD5FE2A-CAFA-4AAC-8FDC-7390B4FD2807}"/>
          </ac:picMkLst>
        </pc:picChg>
      </pc:sldChg>
      <pc:sldChg chg="addSp delSp modSp mod">
        <pc:chgData name="Neil Carhart" userId="d38934ed-f971-476f-aaba-b762f8548f4f" providerId="ADAL" clId="{8E2B62C3-CF13-4721-B737-030E9E7B59FA}" dt="2022-03-08T11:26:50.561" v="2896" actId="1076"/>
        <pc:sldMkLst>
          <pc:docMk/>
          <pc:sldMk cId="2827562442" sldId="389"/>
        </pc:sldMkLst>
        <pc:spChg chg="del mod">
          <ac:chgData name="Neil Carhart" userId="d38934ed-f971-476f-aaba-b762f8548f4f" providerId="ADAL" clId="{8E2B62C3-CF13-4721-B737-030E9E7B59FA}" dt="2022-03-08T10:08:35.762" v="495" actId="478"/>
          <ac:spMkLst>
            <pc:docMk/>
            <pc:sldMk cId="2827562442" sldId="389"/>
            <ac:spMk id="2" creationId="{C8EE11F6-2222-4EDF-8CDA-B59A8D0E314A}"/>
          </ac:spMkLst>
        </pc:spChg>
        <pc:spChg chg="add mod ord">
          <ac:chgData name="Neil Carhart" userId="d38934ed-f971-476f-aaba-b762f8548f4f" providerId="ADAL" clId="{8E2B62C3-CF13-4721-B737-030E9E7B59FA}" dt="2022-03-08T10:11:21.297" v="628" actId="1076"/>
          <ac:spMkLst>
            <pc:docMk/>
            <pc:sldMk cId="2827562442" sldId="389"/>
            <ac:spMk id="3" creationId="{4AB37AEB-C41F-4DEE-A5ED-3595247CA4E4}"/>
          </ac:spMkLst>
        </pc:spChg>
        <pc:spChg chg="add mod ord">
          <ac:chgData name="Neil Carhart" userId="d38934ed-f971-476f-aaba-b762f8548f4f" providerId="ADAL" clId="{8E2B62C3-CF13-4721-B737-030E9E7B59FA}" dt="2022-03-08T10:09:06.371" v="512" actId="408"/>
          <ac:spMkLst>
            <pc:docMk/>
            <pc:sldMk cId="2827562442" sldId="389"/>
            <ac:spMk id="4" creationId="{855AC2FC-BEC5-4C11-9E9E-569FF2AACCC7}"/>
          </ac:spMkLst>
        </pc:spChg>
        <pc:spChg chg="add mod ord">
          <ac:chgData name="Neil Carhart" userId="d38934ed-f971-476f-aaba-b762f8548f4f" providerId="ADAL" clId="{8E2B62C3-CF13-4721-B737-030E9E7B59FA}" dt="2022-03-08T10:08:53.010" v="505" actId="1038"/>
          <ac:spMkLst>
            <pc:docMk/>
            <pc:sldMk cId="2827562442" sldId="389"/>
            <ac:spMk id="5" creationId="{E3E69A71-38C1-45A9-A959-51A35072FF37}"/>
          </ac:spMkLst>
        </pc:spChg>
        <pc:spChg chg="add mod">
          <ac:chgData name="Neil Carhart" userId="d38934ed-f971-476f-aaba-b762f8548f4f" providerId="ADAL" clId="{8E2B62C3-CF13-4721-B737-030E9E7B59FA}" dt="2022-03-08T10:02:24.347" v="322" actId="207"/>
          <ac:spMkLst>
            <pc:docMk/>
            <pc:sldMk cId="2827562442" sldId="389"/>
            <ac:spMk id="6" creationId="{3FC8F687-5378-4BA2-9A71-60F381667CEE}"/>
          </ac:spMkLst>
        </pc:spChg>
        <pc:spChg chg="add mod">
          <ac:chgData name="Neil Carhart" userId="d38934ed-f971-476f-aaba-b762f8548f4f" providerId="ADAL" clId="{8E2B62C3-CF13-4721-B737-030E9E7B59FA}" dt="2022-03-08T10:02:14.387" v="321" actId="207"/>
          <ac:spMkLst>
            <pc:docMk/>
            <pc:sldMk cId="2827562442" sldId="389"/>
            <ac:spMk id="7" creationId="{F8D91CBD-F66D-4A95-BC9A-32E928AAB28D}"/>
          </ac:spMkLst>
        </pc:spChg>
        <pc:spChg chg="add mod">
          <ac:chgData name="Neil Carhart" userId="d38934ed-f971-476f-aaba-b762f8548f4f" providerId="ADAL" clId="{8E2B62C3-CF13-4721-B737-030E9E7B59FA}" dt="2022-03-08T10:04:11.665" v="344" actId="1076"/>
          <ac:spMkLst>
            <pc:docMk/>
            <pc:sldMk cId="2827562442" sldId="389"/>
            <ac:spMk id="8" creationId="{D81A7A35-37DE-45D0-B147-7CED35C00BB3}"/>
          </ac:spMkLst>
        </pc:spChg>
        <pc:spChg chg="add mod">
          <ac:chgData name="Neil Carhart" userId="d38934ed-f971-476f-aaba-b762f8548f4f" providerId="ADAL" clId="{8E2B62C3-CF13-4721-B737-030E9E7B59FA}" dt="2022-03-08T10:04:35.423" v="366" actId="1076"/>
          <ac:spMkLst>
            <pc:docMk/>
            <pc:sldMk cId="2827562442" sldId="389"/>
            <ac:spMk id="10" creationId="{E5D3A1B1-688B-48D9-9D4F-A3B7EDDEECF2}"/>
          </ac:spMkLst>
        </pc:spChg>
        <pc:spChg chg="add mod">
          <ac:chgData name="Neil Carhart" userId="d38934ed-f971-476f-aaba-b762f8548f4f" providerId="ADAL" clId="{8E2B62C3-CF13-4721-B737-030E9E7B59FA}" dt="2022-03-08T10:09:49.265" v="563" actId="1076"/>
          <ac:spMkLst>
            <pc:docMk/>
            <pc:sldMk cId="2827562442" sldId="389"/>
            <ac:spMk id="11" creationId="{B3E544AB-3C48-4078-ACE5-2C1285F6D6B7}"/>
          </ac:spMkLst>
        </pc:spChg>
        <pc:spChg chg="add mod">
          <ac:chgData name="Neil Carhart" userId="d38934ed-f971-476f-aaba-b762f8548f4f" providerId="ADAL" clId="{8E2B62C3-CF13-4721-B737-030E9E7B59FA}" dt="2022-03-08T10:09:10.059" v="513" actId="1076"/>
          <ac:spMkLst>
            <pc:docMk/>
            <pc:sldMk cId="2827562442" sldId="389"/>
            <ac:spMk id="13" creationId="{BF924D1F-5C1D-42E5-A433-91B0BC6C0436}"/>
          </ac:spMkLst>
        </pc:spChg>
        <pc:spChg chg="add mod">
          <ac:chgData name="Neil Carhart" userId="d38934ed-f971-476f-aaba-b762f8548f4f" providerId="ADAL" clId="{8E2B62C3-CF13-4721-B737-030E9E7B59FA}" dt="2022-03-08T10:09:14.481" v="514" actId="1076"/>
          <ac:spMkLst>
            <pc:docMk/>
            <pc:sldMk cId="2827562442" sldId="389"/>
            <ac:spMk id="14" creationId="{7F4ACEA8-3306-46C9-9192-C64FBB2AE21C}"/>
          </ac:spMkLst>
        </pc:spChg>
        <pc:spChg chg="add mod">
          <ac:chgData name="Neil Carhart" userId="d38934ed-f971-476f-aaba-b762f8548f4f" providerId="ADAL" clId="{8E2B62C3-CF13-4721-B737-030E9E7B59FA}" dt="2022-03-08T10:09:17.733" v="515" actId="1076"/>
          <ac:spMkLst>
            <pc:docMk/>
            <pc:sldMk cId="2827562442" sldId="389"/>
            <ac:spMk id="15" creationId="{4181AE0E-C309-4302-8C22-FFDC9E19AC15}"/>
          </ac:spMkLst>
        </pc:spChg>
        <pc:spChg chg="add mod">
          <ac:chgData name="Neil Carhart" userId="d38934ed-f971-476f-aaba-b762f8548f4f" providerId="ADAL" clId="{8E2B62C3-CF13-4721-B737-030E9E7B59FA}" dt="2022-03-08T10:10:23.266" v="594" actId="207"/>
          <ac:spMkLst>
            <pc:docMk/>
            <pc:sldMk cId="2827562442" sldId="389"/>
            <ac:spMk id="17" creationId="{3932706B-EF02-4461-931C-A14EDFBD99DD}"/>
          </ac:spMkLst>
        </pc:spChg>
        <pc:spChg chg="add mod">
          <ac:chgData name="Neil Carhart" userId="d38934ed-f971-476f-aaba-b762f8548f4f" providerId="ADAL" clId="{8E2B62C3-CF13-4721-B737-030E9E7B59FA}" dt="2022-03-08T11:26:25.165" v="2861" actId="1076"/>
          <ac:spMkLst>
            <pc:docMk/>
            <pc:sldMk cId="2827562442" sldId="389"/>
            <ac:spMk id="18" creationId="{D68C767D-8E21-4C89-AE62-ACC6FCA81BF7}"/>
          </ac:spMkLst>
        </pc:spChg>
        <pc:spChg chg="add mod">
          <ac:chgData name="Neil Carhart" userId="d38934ed-f971-476f-aaba-b762f8548f4f" providerId="ADAL" clId="{8E2B62C3-CF13-4721-B737-030E9E7B59FA}" dt="2022-03-08T10:11:23.461" v="629" actId="1076"/>
          <ac:spMkLst>
            <pc:docMk/>
            <pc:sldMk cId="2827562442" sldId="389"/>
            <ac:spMk id="19" creationId="{94B8B6DE-6826-4296-90A1-708836F993BD}"/>
          </ac:spMkLst>
        </pc:spChg>
        <pc:spChg chg="add mod">
          <ac:chgData name="Neil Carhart" userId="d38934ed-f971-476f-aaba-b762f8548f4f" providerId="ADAL" clId="{8E2B62C3-CF13-4721-B737-030E9E7B59FA}" dt="2022-03-08T11:26:50.561" v="2896" actId="1076"/>
          <ac:spMkLst>
            <pc:docMk/>
            <pc:sldMk cId="2827562442" sldId="389"/>
            <ac:spMk id="20" creationId="{2FAD463E-B7E1-4354-AC7C-04B9D9AC4A9C}"/>
          </ac:spMkLst>
        </pc:spChg>
        <pc:picChg chg="add mod">
          <ac:chgData name="Neil Carhart" userId="d38934ed-f971-476f-aaba-b762f8548f4f" providerId="ADAL" clId="{8E2B62C3-CF13-4721-B737-030E9E7B59FA}" dt="2022-03-08T10:06:22.889" v="369" actId="1076"/>
          <ac:picMkLst>
            <pc:docMk/>
            <pc:sldMk cId="2827562442" sldId="389"/>
            <ac:picMk id="1026" creationId="{9ADEDFD2-D3BE-4733-B949-CC509A4960FA}"/>
          </ac:picMkLst>
        </pc:picChg>
        <pc:picChg chg="add mod">
          <ac:chgData name="Neil Carhart" userId="d38934ed-f971-476f-aaba-b762f8548f4f" providerId="ADAL" clId="{8E2B62C3-CF13-4721-B737-030E9E7B59FA}" dt="2022-03-08T10:06:52.449" v="379" actId="732"/>
          <ac:picMkLst>
            <pc:docMk/>
            <pc:sldMk cId="2827562442" sldId="389"/>
            <ac:picMk id="1028" creationId="{0BC36679-C6D2-4164-9DD9-6DA1399EF88D}"/>
          </ac:picMkLst>
        </pc:picChg>
      </pc:sldChg>
      <pc:sldChg chg="addSp delSp modSp mod">
        <pc:chgData name="Neil Carhart" userId="d38934ed-f971-476f-aaba-b762f8548f4f" providerId="ADAL" clId="{8E2B62C3-CF13-4721-B737-030E9E7B59FA}" dt="2022-03-08T11:28:10.274" v="2928" actId="113"/>
        <pc:sldMkLst>
          <pc:docMk/>
          <pc:sldMk cId="4159554031" sldId="390"/>
        </pc:sldMkLst>
        <pc:spChg chg="mod">
          <ac:chgData name="Neil Carhart" userId="d38934ed-f971-476f-aaba-b762f8548f4f" providerId="ADAL" clId="{8E2B62C3-CF13-4721-B737-030E9E7B59FA}" dt="2022-03-08T10:11:51.897" v="654" actId="1076"/>
          <ac:spMkLst>
            <pc:docMk/>
            <pc:sldMk cId="4159554031" sldId="390"/>
            <ac:spMk id="2" creationId="{55BF6687-625F-4089-B9D3-A35530C42E25}"/>
          </ac:spMkLst>
        </pc:spChg>
        <pc:spChg chg="mod">
          <ac:chgData name="Neil Carhart" userId="d38934ed-f971-476f-aaba-b762f8548f4f" providerId="ADAL" clId="{8E2B62C3-CF13-4721-B737-030E9E7B59FA}" dt="2022-03-08T11:28:10.274" v="2928" actId="113"/>
          <ac:spMkLst>
            <pc:docMk/>
            <pc:sldMk cId="4159554031" sldId="390"/>
            <ac:spMk id="3" creationId="{AA9CD263-14BB-45A9-AA48-C594AD02DDAD}"/>
          </ac:spMkLst>
        </pc:spChg>
        <pc:picChg chg="add del mod">
          <ac:chgData name="Neil Carhart" userId="d38934ed-f971-476f-aaba-b762f8548f4f" providerId="ADAL" clId="{8E2B62C3-CF13-4721-B737-030E9E7B59FA}" dt="2022-03-08T10:14:23.593" v="659" actId="478"/>
          <ac:picMkLst>
            <pc:docMk/>
            <pc:sldMk cId="4159554031" sldId="390"/>
            <ac:picMk id="2050" creationId="{9BA8DF1A-F389-4822-8942-7D03A8DE97ED}"/>
          </ac:picMkLst>
        </pc:picChg>
        <pc:picChg chg="add mod">
          <ac:chgData name="Neil Carhart" userId="d38934ed-f971-476f-aaba-b762f8548f4f" providerId="ADAL" clId="{8E2B62C3-CF13-4721-B737-030E9E7B59FA}" dt="2022-03-08T10:14:37.926" v="664" actId="14100"/>
          <ac:picMkLst>
            <pc:docMk/>
            <pc:sldMk cId="4159554031" sldId="390"/>
            <ac:picMk id="2052" creationId="{E1D8EB34-FA30-4EA2-99CB-E5343B6A6F28}"/>
          </ac:picMkLst>
        </pc:picChg>
      </pc:sldChg>
      <pc:sldChg chg="modSp ord modNotesTx">
        <pc:chgData name="Neil Carhart" userId="d38934ed-f971-476f-aaba-b762f8548f4f" providerId="ADAL" clId="{8E2B62C3-CF13-4721-B737-030E9E7B59FA}" dt="2022-03-08T10:46:18.671" v="2088" actId="20577"/>
        <pc:sldMkLst>
          <pc:docMk/>
          <pc:sldMk cId="2457265621" sldId="391"/>
        </pc:sldMkLst>
        <pc:graphicFrameChg chg="mod">
          <ac:chgData name="Neil Carhart" userId="d38934ed-f971-476f-aaba-b762f8548f4f" providerId="ADAL" clId="{8E2B62C3-CF13-4721-B737-030E9E7B59FA}" dt="2022-03-08T10:45:52.831" v="1981" actId="20577"/>
          <ac:graphicFrameMkLst>
            <pc:docMk/>
            <pc:sldMk cId="2457265621" sldId="391"/>
            <ac:graphicFrameMk id="4" creationId="{81427822-BDF1-492B-981A-A476B932ACAD}"/>
          </ac:graphicFrameMkLst>
        </pc:graphicFrameChg>
      </pc:sldChg>
      <pc:sldChg chg="addSp modSp add mod modAnim modNotesTx">
        <pc:chgData name="Neil Carhart" userId="d38934ed-f971-476f-aaba-b762f8548f4f" providerId="ADAL" clId="{8E2B62C3-CF13-4721-B737-030E9E7B59FA}" dt="2022-03-08T12:25:42.378" v="5364"/>
        <pc:sldMkLst>
          <pc:docMk/>
          <pc:sldMk cId="1376797974" sldId="392"/>
        </pc:sldMkLst>
        <pc:spChg chg="mod">
          <ac:chgData name="Neil Carhart" userId="d38934ed-f971-476f-aaba-b762f8548f4f" providerId="ADAL" clId="{8E2B62C3-CF13-4721-B737-030E9E7B59FA}" dt="2022-03-08T12:23:43.669" v="5123" actId="1076"/>
          <ac:spMkLst>
            <pc:docMk/>
            <pc:sldMk cId="1376797974" sldId="392"/>
            <ac:spMk id="4" creationId="{4C7FD717-421E-43EC-8FA8-C2A595468074}"/>
          </ac:spMkLst>
        </pc:spChg>
        <pc:spChg chg="add mod">
          <ac:chgData name="Neil Carhart" userId="d38934ed-f971-476f-aaba-b762f8548f4f" providerId="ADAL" clId="{8E2B62C3-CF13-4721-B737-030E9E7B59FA}" dt="2022-03-08T12:25:33.752" v="5363" actId="948"/>
          <ac:spMkLst>
            <pc:docMk/>
            <pc:sldMk cId="1376797974" sldId="392"/>
            <ac:spMk id="5" creationId="{3D28CD34-F7A7-46FA-BC3D-6431EABB7448}"/>
          </ac:spMkLst>
        </pc:spChg>
        <pc:picChg chg="mod">
          <ac:chgData name="Neil Carhart" userId="d38934ed-f971-476f-aaba-b762f8548f4f" providerId="ADAL" clId="{8E2B62C3-CF13-4721-B737-030E9E7B59FA}" dt="2022-03-08T12:22:05.869" v="4913" actId="1076"/>
          <ac:picMkLst>
            <pc:docMk/>
            <pc:sldMk cId="1376797974" sldId="392"/>
            <ac:picMk id="3" creationId="{32582DF9-9545-4A0B-B4FC-749F5214BE88}"/>
          </ac:picMkLst>
        </pc:picChg>
      </pc:sldChg>
      <pc:sldChg chg="addSp modSp new mod modNotesTx">
        <pc:chgData name="Neil Carhart" userId="d38934ed-f971-476f-aaba-b762f8548f4f" providerId="ADAL" clId="{8E2B62C3-CF13-4721-B737-030E9E7B59FA}" dt="2022-03-08T12:21:36.423" v="4911" actId="403"/>
        <pc:sldMkLst>
          <pc:docMk/>
          <pc:sldMk cId="2205812278" sldId="393"/>
        </pc:sldMkLst>
        <pc:spChg chg="add mod">
          <ac:chgData name="Neil Carhart" userId="d38934ed-f971-476f-aaba-b762f8548f4f" providerId="ADAL" clId="{8E2B62C3-CF13-4721-B737-030E9E7B59FA}" dt="2022-03-08T12:18:11.025" v="4273" actId="14100"/>
          <ac:spMkLst>
            <pc:docMk/>
            <pc:sldMk cId="2205812278" sldId="393"/>
            <ac:spMk id="2" creationId="{3C2B7BF0-9A1E-467C-9775-9A1FC150A196}"/>
          </ac:spMkLst>
        </pc:spChg>
        <pc:spChg chg="add mod">
          <ac:chgData name="Neil Carhart" userId="d38934ed-f971-476f-aaba-b762f8548f4f" providerId="ADAL" clId="{8E2B62C3-CF13-4721-B737-030E9E7B59FA}" dt="2022-03-08T12:18:16.314" v="4275" actId="12"/>
          <ac:spMkLst>
            <pc:docMk/>
            <pc:sldMk cId="2205812278" sldId="393"/>
            <ac:spMk id="3" creationId="{4930F566-DE76-4D53-9911-12A224B97A87}"/>
          </ac:spMkLst>
        </pc:spChg>
        <pc:spChg chg="add mod">
          <ac:chgData name="Neil Carhart" userId="d38934ed-f971-476f-aaba-b762f8548f4f" providerId="ADAL" clId="{8E2B62C3-CF13-4721-B737-030E9E7B59FA}" dt="2022-03-08T12:21:36.423" v="4911" actId="403"/>
          <ac:spMkLst>
            <pc:docMk/>
            <pc:sldMk cId="2205812278" sldId="393"/>
            <ac:spMk id="4" creationId="{08C5044E-17E2-4C9B-8FAF-D969D2D1F525}"/>
          </ac:spMkLst>
        </pc:spChg>
      </pc:sldChg>
      <pc:sldChg chg="new del">
        <pc:chgData name="Neil Carhart" userId="d38934ed-f971-476f-aaba-b762f8548f4f" providerId="ADAL" clId="{8E2B62C3-CF13-4721-B737-030E9E7B59FA}" dt="2022-03-08T09:58:43.849" v="41" actId="47"/>
        <pc:sldMkLst>
          <pc:docMk/>
          <pc:sldMk cId="444964660" sldId="394"/>
        </pc:sldMkLst>
      </pc:sldChg>
      <pc:sldChg chg="addSp modSp new mod">
        <pc:chgData name="Neil Carhart" userId="d38934ed-f971-476f-aaba-b762f8548f4f" providerId="ADAL" clId="{8E2B62C3-CF13-4721-B737-030E9E7B59FA}" dt="2022-03-08T09:59:40.688" v="256" actId="403"/>
        <pc:sldMkLst>
          <pc:docMk/>
          <pc:sldMk cId="2743636929" sldId="394"/>
        </pc:sldMkLst>
        <pc:spChg chg="add mod">
          <ac:chgData name="Neil Carhart" userId="d38934ed-f971-476f-aaba-b762f8548f4f" providerId="ADAL" clId="{8E2B62C3-CF13-4721-B737-030E9E7B59FA}" dt="2022-03-08T09:59:40.688" v="256" actId="403"/>
          <ac:spMkLst>
            <pc:docMk/>
            <pc:sldMk cId="2743636929" sldId="394"/>
            <ac:spMk id="2" creationId="{4506080A-B71C-4A5B-86E3-2C6D45BE7423}"/>
          </ac:spMkLst>
        </pc:spChg>
      </pc:sldChg>
      <pc:sldChg chg="addSp delSp modSp new mod">
        <pc:chgData name="Neil Carhart" userId="d38934ed-f971-476f-aaba-b762f8548f4f" providerId="ADAL" clId="{8E2B62C3-CF13-4721-B737-030E9E7B59FA}" dt="2022-03-08T11:13:17.972" v="2323" actId="14100"/>
        <pc:sldMkLst>
          <pc:docMk/>
          <pc:sldMk cId="1402333020" sldId="395"/>
        </pc:sldMkLst>
        <pc:spChg chg="add del mod">
          <ac:chgData name="Neil Carhart" userId="d38934ed-f971-476f-aaba-b762f8548f4f" providerId="ADAL" clId="{8E2B62C3-CF13-4721-B737-030E9E7B59FA}" dt="2022-03-08T10:27:04.225" v="1414" actId="478"/>
          <ac:spMkLst>
            <pc:docMk/>
            <pc:sldMk cId="1402333020" sldId="395"/>
            <ac:spMk id="4" creationId="{2B413177-3765-47AA-8F44-362CCDAA630E}"/>
          </ac:spMkLst>
        </pc:spChg>
        <pc:spChg chg="add mod">
          <ac:chgData name="Neil Carhart" userId="d38934ed-f971-476f-aaba-b762f8548f4f" providerId="ADAL" clId="{8E2B62C3-CF13-4721-B737-030E9E7B59FA}" dt="2022-03-08T10:32:08.920" v="1481" actId="14100"/>
          <ac:spMkLst>
            <pc:docMk/>
            <pc:sldMk cId="1402333020" sldId="395"/>
            <ac:spMk id="10" creationId="{F028023E-A30D-4730-B743-F2575D7AC2DB}"/>
          </ac:spMkLst>
        </pc:spChg>
        <pc:spChg chg="add mod">
          <ac:chgData name="Neil Carhart" userId="d38934ed-f971-476f-aaba-b762f8548f4f" providerId="ADAL" clId="{8E2B62C3-CF13-4721-B737-030E9E7B59FA}" dt="2022-03-08T10:31:24.743" v="1466" actId="1076"/>
          <ac:spMkLst>
            <pc:docMk/>
            <pc:sldMk cId="1402333020" sldId="395"/>
            <ac:spMk id="11" creationId="{C4174691-A9CD-4955-BB5E-B26AF35D21BF}"/>
          </ac:spMkLst>
        </pc:spChg>
        <pc:spChg chg="add mod">
          <ac:chgData name="Neil Carhart" userId="d38934ed-f971-476f-aaba-b762f8548f4f" providerId="ADAL" clId="{8E2B62C3-CF13-4721-B737-030E9E7B59FA}" dt="2022-03-08T10:31:01.127" v="1458" actId="1076"/>
          <ac:spMkLst>
            <pc:docMk/>
            <pc:sldMk cId="1402333020" sldId="395"/>
            <ac:spMk id="12" creationId="{99220026-2AFA-4432-8139-678DEC7CC721}"/>
          </ac:spMkLst>
        </pc:spChg>
        <pc:spChg chg="add mod">
          <ac:chgData name="Neil Carhart" userId="d38934ed-f971-476f-aaba-b762f8548f4f" providerId="ADAL" clId="{8E2B62C3-CF13-4721-B737-030E9E7B59FA}" dt="2022-03-08T10:31:24.743" v="1466" actId="1076"/>
          <ac:spMkLst>
            <pc:docMk/>
            <pc:sldMk cId="1402333020" sldId="395"/>
            <ac:spMk id="13" creationId="{B3FBBDD6-C3BB-4200-B669-E71CB6EA5F80}"/>
          </ac:spMkLst>
        </pc:spChg>
        <pc:spChg chg="add mod">
          <ac:chgData name="Neil Carhart" userId="d38934ed-f971-476f-aaba-b762f8548f4f" providerId="ADAL" clId="{8E2B62C3-CF13-4721-B737-030E9E7B59FA}" dt="2022-03-08T10:31:36.903" v="1470" actId="1076"/>
          <ac:spMkLst>
            <pc:docMk/>
            <pc:sldMk cId="1402333020" sldId="395"/>
            <ac:spMk id="14" creationId="{7328CD24-EA9E-488C-8D6D-FD76AA97D203}"/>
          </ac:spMkLst>
        </pc:spChg>
        <pc:spChg chg="add mod">
          <ac:chgData name="Neil Carhart" userId="d38934ed-f971-476f-aaba-b762f8548f4f" providerId="ADAL" clId="{8E2B62C3-CF13-4721-B737-030E9E7B59FA}" dt="2022-03-08T10:31:24.743" v="1466" actId="1076"/>
          <ac:spMkLst>
            <pc:docMk/>
            <pc:sldMk cId="1402333020" sldId="395"/>
            <ac:spMk id="15" creationId="{E11899EE-BABE-4175-9234-E6C1EF80946C}"/>
          </ac:spMkLst>
        </pc:spChg>
        <pc:spChg chg="add mod">
          <ac:chgData name="Neil Carhart" userId="d38934ed-f971-476f-aaba-b762f8548f4f" providerId="ADAL" clId="{8E2B62C3-CF13-4721-B737-030E9E7B59FA}" dt="2022-03-08T10:31:02.776" v="1459" actId="1076"/>
          <ac:spMkLst>
            <pc:docMk/>
            <pc:sldMk cId="1402333020" sldId="395"/>
            <ac:spMk id="16" creationId="{C37E8673-5350-4C2A-8E2E-42EE83796EEC}"/>
          </ac:spMkLst>
        </pc:spChg>
        <pc:spChg chg="add mod">
          <ac:chgData name="Neil Carhart" userId="d38934ed-f971-476f-aaba-b762f8548f4f" providerId="ADAL" clId="{8E2B62C3-CF13-4721-B737-030E9E7B59FA}" dt="2022-03-08T10:31:36.903" v="1470" actId="1076"/>
          <ac:spMkLst>
            <pc:docMk/>
            <pc:sldMk cId="1402333020" sldId="395"/>
            <ac:spMk id="17" creationId="{FBC9BFB7-6363-44D1-A2B6-340B03F3BF42}"/>
          </ac:spMkLst>
        </pc:spChg>
        <pc:spChg chg="add mod">
          <ac:chgData name="Neil Carhart" userId="d38934ed-f971-476f-aaba-b762f8548f4f" providerId="ADAL" clId="{8E2B62C3-CF13-4721-B737-030E9E7B59FA}" dt="2022-03-08T10:31:24.743" v="1466" actId="1076"/>
          <ac:spMkLst>
            <pc:docMk/>
            <pc:sldMk cId="1402333020" sldId="395"/>
            <ac:spMk id="18" creationId="{902A1FC4-E8CA-41D3-9399-4F2C6430BE5C}"/>
          </ac:spMkLst>
        </pc:spChg>
        <pc:spChg chg="add mod">
          <ac:chgData name="Neil Carhart" userId="d38934ed-f971-476f-aaba-b762f8548f4f" providerId="ADAL" clId="{8E2B62C3-CF13-4721-B737-030E9E7B59FA}" dt="2022-03-08T10:31:36.903" v="1470" actId="1076"/>
          <ac:spMkLst>
            <pc:docMk/>
            <pc:sldMk cId="1402333020" sldId="395"/>
            <ac:spMk id="19" creationId="{52D34312-2732-4F3B-B135-29229D113B3F}"/>
          </ac:spMkLst>
        </pc:spChg>
        <pc:picChg chg="add del">
          <ac:chgData name="Neil Carhart" userId="d38934ed-f971-476f-aaba-b762f8548f4f" providerId="ADAL" clId="{8E2B62C3-CF13-4721-B737-030E9E7B59FA}" dt="2022-03-08T10:21:15.808" v="1011"/>
          <ac:picMkLst>
            <pc:docMk/>
            <pc:sldMk cId="1402333020" sldId="395"/>
            <ac:picMk id="2" creationId="{357E8A46-F383-4721-A0FA-983FC2E6BEED}"/>
          </ac:picMkLst>
        </pc:picChg>
        <pc:picChg chg="add mod">
          <ac:chgData name="Neil Carhart" userId="d38934ed-f971-476f-aaba-b762f8548f4f" providerId="ADAL" clId="{8E2B62C3-CF13-4721-B737-030E9E7B59FA}" dt="2022-03-08T10:30:11.282" v="1449" actId="1076"/>
          <ac:picMkLst>
            <pc:docMk/>
            <pc:sldMk cId="1402333020" sldId="395"/>
            <ac:picMk id="3" creationId="{D8C8FDBD-A0DA-4F2A-AA1F-1A3552FF7405}"/>
          </ac:picMkLst>
        </pc:picChg>
        <pc:cxnChg chg="add del mod">
          <ac:chgData name="Neil Carhart" userId="d38934ed-f971-476f-aaba-b762f8548f4f" providerId="ADAL" clId="{8E2B62C3-CF13-4721-B737-030E9E7B59FA}" dt="2022-03-08T10:25:18.464" v="1219" actId="478"/>
          <ac:cxnSpMkLst>
            <pc:docMk/>
            <pc:sldMk cId="1402333020" sldId="395"/>
            <ac:cxnSpMk id="6" creationId="{D3611CBA-5B97-4480-B1AC-995EEA496FEC}"/>
          </ac:cxnSpMkLst>
        </pc:cxnChg>
        <pc:cxnChg chg="add del mod">
          <ac:chgData name="Neil Carhart" userId="d38934ed-f971-476f-aaba-b762f8548f4f" providerId="ADAL" clId="{8E2B62C3-CF13-4721-B737-030E9E7B59FA}" dt="2022-03-08T10:25:19.168" v="1220" actId="478"/>
          <ac:cxnSpMkLst>
            <pc:docMk/>
            <pc:sldMk cId="1402333020" sldId="395"/>
            <ac:cxnSpMk id="8" creationId="{D0C35462-2BF8-40D1-B4E1-7A0F1BFEFD54}"/>
          </ac:cxnSpMkLst>
        </pc:cxnChg>
        <pc:cxnChg chg="add mod">
          <ac:chgData name="Neil Carhart" userId="d38934ed-f971-476f-aaba-b762f8548f4f" providerId="ADAL" clId="{8E2B62C3-CF13-4721-B737-030E9E7B59FA}" dt="2022-03-08T10:31:27.867" v="1467" actId="14100"/>
          <ac:cxnSpMkLst>
            <pc:docMk/>
            <pc:sldMk cId="1402333020" sldId="395"/>
            <ac:cxnSpMk id="21" creationId="{D056CE62-6A36-4C42-9B0B-3CEBCF0F6870}"/>
          </ac:cxnSpMkLst>
        </pc:cxnChg>
        <pc:cxnChg chg="add mod">
          <ac:chgData name="Neil Carhart" userId="d38934ed-f971-476f-aaba-b762f8548f4f" providerId="ADAL" clId="{8E2B62C3-CF13-4721-B737-030E9E7B59FA}" dt="2022-03-08T10:31:43.439" v="1472" actId="14100"/>
          <ac:cxnSpMkLst>
            <pc:docMk/>
            <pc:sldMk cId="1402333020" sldId="395"/>
            <ac:cxnSpMk id="22" creationId="{EEB3F3B7-CAFA-46B9-8DFF-6FD7F346E8B9}"/>
          </ac:cxnSpMkLst>
        </pc:cxnChg>
        <pc:cxnChg chg="add mod">
          <ac:chgData name="Neil Carhart" userId="d38934ed-f971-476f-aaba-b762f8548f4f" providerId="ADAL" clId="{8E2B62C3-CF13-4721-B737-030E9E7B59FA}" dt="2022-03-08T10:31:39.771" v="1471" actId="1076"/>
          <ac:cxnSpMkLst>
            <pc:docMk/>
            <pc:sldMk cId="1402333020" sldId="395"/>
            <ac:cxnSpMk id="25" creationId="{B7345141-8730-4763-97C3-DBA134825465}"/>
          </ac:cxnSpMkLst>
        </pc:cxnChg>
        <pc:cxnChg chg="add mod">
          <ac:chgData name="Neil Carhart" userId="d38934ed-f971-476f-aaba-b762f8548f4f" providerId="ADAL" clId="{8E2B62C3-CF13-4721-B737-030E9E7B59FA}" dt="2022-03-08T10:31:47.941" v="1474" actId="14100"/>
          <ac:cxnSpMkLst>
            <pc:docMk/>
            <pc:sldMk cId="1402333020" sldId="395"/>
            <ac:cxnSpMk id="27" creationId="{C5179EF3-739B-4EAB-A9F4-F6469FF0A1CF}"/>
          </ac:cxnSpMkLst>
        </pc:cxnChg>
        <pc:cxnChg chg="add mod">
          <ac:chgData name="Neil Carhart" userId="d38934ed-f971-476f-aaba-b762f8548f4f" providerId="ADAL" clId="{8E2B62C3-CF13-4721-B737-030E9E7B59FA}" dt="2022-03-08T10:31:10.739" v="1462" actId="14100"/>
          <ac:cxnSpMkLst>
            <pc:docMk/>
            <pc:sldMk cId="1402333020" sldId="395"/>
            <ac:cxnSpMk id="30" creationId="{72C89505-92C7-4342-8A29-B60EACAE4B6B}"/>
          </ac:cxnSpMkLst>
        </pc:cxnChg>
        <pc:cxnChg chg="add mod">
          <ac:chgData name="Neil Carhart" userId="d38934ed-f971-476f-aaba-b762f8548f4f" providerId="ADAL" clId="{8E2B62C3-CF13-4721-B737-030E9E7B59FA}" dt="2022-03-08T10:31:16.083" v="1465" actId="14100"/>
          <ac:cxnSpMkLst>
            <pc:docMk/>
            <pc:sldMk cId="1402333020" sldId="395"/>
            <ac:cxnSpMk id="32" creationId="{50CBCA16-E677-48C4-9E93-602B899FA444}"/>
          </ac:cxnSpMkLst>
        </pc:cxnChg>
        <pc:cxnChg chg="add mod">
          <ac:chgData name="Neil Carhart" userId="d38934ed-f971-476f-aaba-b762f8548f4f" providerId="ADAL" clId="{8E2B62C3-CF13-4721-B737-030E9E7B59FA}" dt="2022-03-08T11:13:17.972" v="2323" actId="14100"/>
          <ac:cxnSpMkLst>
            <pc:docMk/>
            <pc:sldMk cId="1402333020" sldId="395"/>
            <ac:cxnSpMk id="38" creationId="{AB773EDE-5BC2-45AA-8EE5-E13235F63A86}"/>
          </ac:cxnSpMkLst>
        </pc:cxnChg>
        <pc:cxnChg chg="add mod">
          <ac:chgData name="Neil Carhart" userId="d38934ed-f971-476f-aaba-b762f8548f4f" providerId="ADAL" clId="{8E2B62C3-CF13-4721-B737-030E9E7B59FA}" dt="2022-03-08T10:32:05.925" v="1480" actId="14100"/>
          <ac:cxnSpMkLst>
            <pc:docMk/>
            <pc:sldMk cId="1402333020" sldId="395"/>
            <ac:cxnSpMk id="40" creationId="{5AFCA4CC-7C78-43AF-B333-73ED029F9F0A}"/>
          </ac:cxnSpMkLst>
        </pc:cxnChg>
      </pc:sldChg>
      <pc:sldChg chg="addSp delSp modSp new mod">
        <pc:chgData name="Neil Carhart" userId="d38934ed-f971-476f-aaba-b762f8548f4f" providerId="ADAL" clId="{8E2B62C3-CF13-4721-B737-030E9E7B59FA}" dt="2022-03-08T10:44:56.822" v="1917" actId="1076"/>
        <pc:sldMkLst>
          <pc:docMk/>
          <pc:sldMk cId="3374067963" sldId="396"/>
        </pc:sldMkLst>
        <pc:spChg chg="add del mod">
          <ac:chgData name="Neil Carhart" userId="d38934ed-f971-476f-aaba-b762f8548f4f" providerId="ADAL" clId="{8E2B62C3-CF13-4721-B737-030E9E7B59FA}" dt="2022-03-08T10:41:34.191" v="1845" actId="478"/>
          <ac:spMkLst>
            <pc:docMk/>
            <pc:sldMk cId="3374067963" sldId="396"/>
            <ac:spMk id="2" creationId="{391659C0-7E0F-4F90-9803-509796B74273}"/>
          </ac:spMkLst>
        </pc:spChg>
        <pc:spChg chg="add mod">
          <ac:chgData name="Neil Carhart" userId="d38934ed-f971-476f-aaba-b762f8548f4f" providerId="ADAL" clId="{8E2B62C3-CF13-4721-B737-030E9E7B59FA}" dt="2022-03-08T10:35:15.836" v="1699" actId="1076"/>
          <ac:spMkLst>
            <pc:docMk/>
            <pc:sldMk cId="3374067963" sldId="396"/>
            <ac:spMk id="3" creationId="{1BEFE263-AC41-44CA-A42E-30B8F78772FA}"/>
          </ac:spMkLst>
        </pc:spChg>
        <pc:spChg chg="add del mod">
          <ac:chgData name="Neil Carhart" userId="d38934ed-f971-476f-aaba-b762f8548f4f" providerId="ADAL" clId="{8E2B62C3-CF13-4721-B737-030E9E7B59FA}" dt="2022-03-08T10:43:32.999" v="1901" actId="478"/>
          <ac:spMkLst>
            <pc:docMk/>
            <pc:sldMk cId="3374067963" sldId="396"/>
            <ac:spMk id="6" creationId="{B85FEF03-C999-414A-A0FD-59D44C9F0C81}"/>
          </ac:spMkLst>
        </pc:spChg>
        <pc:graphicFrameChg chg="add mod modGraphic">
          <ac:chgData name="Neil Carhart" userId="d38934ed-f971-476f-aaba-b762f8548f4f" providerId="ADAL" clId="{8E2B62C3-CF13-4721-B737-030E9E7B59FA}" dt="2022-03-08T10:44:56.822" v="1917" actId="1076"/>
          <ac:graphicFrameMkLst>
            <pc:docMk/>
            <pc:sldMk cId="3374067963" sldId="396"/>
            <ac:graphicFrameMk id="4" creationId="{ADA2AE29-FA63-4D7E-A6C6-0A446ADC599A}"/>
          </ac:graphicFrameMkLst>
        </pc:graphicFrameChg>
      </pc:sldChg>
      <pc:sldChg chg="addSp modSp new mod modNotesTx">
        <pc:chgData name="Neil Carhart" userId="d38934ed-f971-476f-aaba-b762f8548f4f" providerId="ADAL" clId="{8E2B62C3-CF13-4721-B737-030E9E7B59FA}" dt="2022-03-08T12:09:06.497" v="4035" actId="20577"/>
        <pc:sldMkLst>
          <pc:docMk/>
          <pc:sldMk cId="1841193931" sldId="397"/>
        </pc:sldMkLst>
        <pc:picChg chg="add mod">
          <ac:chgData name="Neil Carhart" userId="d38934ed-f971-476f-aaba-b762f8548f4f" providerId="ADAL" clId="{8E2B62C3-CF13-4721-B737-030E9E7B59FA}" dt="2022-03-08T12:07:56.236" v="3779" actId="1076"/>
          <ac:picMkLst>
            <pc:docMk/>
            <pc:sldMk cId="1841193931" sldId="397"/>
            <ac:picMk id="3" creationId="{966ADDD5-DD9A-4CF2-867D-25D431BED5ED}"/>
          </ac:picMkLst>
        </pc:picChg>
      </pc:sldChg>
      <pc:sldChg chg="addSp delSp modSp add mod ord">
        <pc:chgData name="Neil Carhart" userId="d38934ed-f971-476f-aaba-b762f8548f4f" providerId="ADAL" clId="{8E2B62C3-CF13-4721-B737-030E9E7B59FA}" dt="2022-03-08T12:09:11.689" v="4037" actId="478"/>
        <pc:sldMkLst>
          <pc:docMk/>
          <pc:sldMk cId="1749870082" sldId="398"/>
        </pc:sldMkLst>
        <pc:spChg chg="del">
          <ac:chgData name="Neil Carhart" userId="d38934ed-f971-476f-aaba-b762f8548f4f" providerId="ADAL" clId="{8E2B62C3-CF13-4721-B737-030E9E7B59FA}" dt="2022-03-08T11:50:51.972" v="3494" actId="478"/>
          <ac:spMkLst>
            <pc:docMk/>
            <pc:sldMk cId="1749870082" sldId="398"/>
            <ac:spMk id="2" creationId="{AC1CEC88-8441-49C0-A6EE-566CEA544F2C}"/>
          </ac:spMkLst>
        </pc:spChg>
        <pc:spChg chg="add del mod">
          <ac:chgData name="Neil Carhart" userId="d38934ed-f971-476f-aaba-b762f8548f4f" providerId="ADAL" clId="{8E2B62C3-CF13-4721-B737-030E9E7B59FA}" dt="2022-03-08T11:50:54.131" v="3495" actId="478"/>
          <ac:spMkLst>
            <pc:docMk/>
            <pc:sldMk cId="1749870082" sldId="398"/>
            <ac:spMk id="4" creationId="{7DD4691A-C4EF-4CCB-A729-72815EC7E566}"/>
          </ac:spMkLst>
        </pc:spChg>
        <pc:spChg chg="mod">
          <ac:chgData name="Neil Carhart" userId="d38934ed-f971-476f-aaba-b762f8548f4f" providerId="ADAL" clId="{8E2B62C3-CF13-4721-B737-030E9E7B59FA}" dt="2022-03-08T11:51:56.464" v="3496"/>
          <ac:spMkLst>
            <pc:docMk/>
            <pc:sldMk cId="1749870082" sldId="398"/>
            <ac:spMk id="6" creationId="{0E934074-93EE-4AFA-91BD-D6832D289337}"/>
          </ac:spMkLst>
        </pc:spChg>
        <pc:spChg chg="del">
          <ac:chgData name="Neil Carhart" userId="d38934ed-f971-476f-aaba-b762f8548f4f" providerId="ADAL" clId="{8E2B62C3-CF13-4721-B737-030E9E7B59FA}" dt="2022-03-08T12:09:10.145" v="4036" actId="478"/>
          <ac:spMkLst>
            <pc:docMk/>
            <pc:sldMk cId="1749870082" sldId="398"/>
            <ac:spMk id="7" creationId="{4F20E117-CCB1-483A-9109-42ACCA4A6915}"/>
          </ac:spMkLst>
        </pc:spChg>
        <pc:spChg chg="del mod">
          <ac:chgData name="Neil Carhart" userId="d38934ed-f971-476f-aaba-b762f8548f4f" providerId="ADAL" clId="{8E2B62C3-CF13-4721-B737-030E9E7B59FA}" dt="2022-03-08T12:09:11.689" v="4037" actId="478"/>
          <ac:spMkLst>
            <pc:docMk/>
            <pc:sldMk cId="1749870082" sldId="398"/>
            <ac:spMk id="8" creationId="{2D887184-7967-41E5-9997-EF719CBBBCA7}"/>
          </ac:spMkLst>
        </pc:spChg>
        <pc:picChg chg="mod">
          <ac:chgData name="Neil Carhart" userId="d38934ed-f971-476f-aaba-b762f8548f4f" providerId="ADAL" clId="{8E2B62C3-CF13-4721-B737-030E9E7B59FA}" dt="2022-03-08T11:52:11.547" v="3498" actId="1076"/>
          <ac:picMkLst>
            <pc:docMk/>
            <pc:sldMk cId="1749870082" sldId="398"/>
            <ac:picMk id="5" creationId="{7B643500-527C-4364-8F5C-8B352541E1B1}"/>
          </ac:picMkLst>
        </pc:picChg>
      </pc:sldChg>
      <pc:sldChg chg="addSp modSp new mod">
        <pc:chgData name="Neil Carhart" userId="d38934ed-f971-476f-aaba-b762f8548f4f" providerId="ADAL" clId="{8E2B62C3-CF13-4721-B737-030E9E7B59FA}" dt="2022-03-08T12:12:22.680" v="4045" actId="1076"/>
        <pc:sldMkLst>
          <pc:docMk/>
          <pc:sldMk cId="3991407815" sldId="399"/>
        </pc:sldMkLst>
        <pc:picChg chg="add mod">
          <ac:chgData name="Neil Carhart" userId="d38934ed-f971-476f-aaba-b762f8548f4f" providerId="ADAL" clId="{8E2B62C3-CF13-4721-B737-030E9E7B59FA}" dt="2022-03-08T12:12:22.680" v="4045" actId="1076"/>
          <ac:picMkLst>
            <pc:docMk/>
            <pc:sldMk cId="3991407815" sldId="399"/>
            <ac:picMk id="3" creationId="{17D35B61-5EE6-4F81-91DA-77F1F1E37F18}"/>
          </ac:picMkLst>
        </pc:picChg>
      </pc:sldChg>
      <pc:sldChg chg="delSp add mod">
        <pc:chgData name="Neil Carhart" userId="d38934ed-f971-476f-aaba-b762f8548f4f" providerId="ADAL" clId="{8E2B62C3-CF13-4721-B737-030E9E7B59FA}" dt="2022-03-08T12:09:14.241" v="4038" actId="478"/>
        <pc:sldMkLst>
          <pc:docMk/>
          <pc:sldMk cId="2433696737" sldId="400"/>
        </pc:sldMkLst>
        <pc:spChg chg="del">
          <ac:chgData name="Neil Carhart" userId="d38934ed-f971-476f-aaba-b762f8548f4f" providerId="ADAL" clId="{8E2B62C3-CF13-4721-B737-030E9E7B59FA}" dt="2022-03-08T12:09:14.241" v="4038" actId="478"/>
          <ac:spMkLst>
            <pc:docMk/>
            <pc:sldMk cId="2433696737" sldId="400"/>
            <ac:spMk id="6" creationId="{0E934074-93EE-4AFA-91BD-D6832D289337}"/>
          </ac:spMkLst>
        </pc:spChg>
      </pc:sldChg>
      <pc:sldChg chg="add">
        <pc:chgData name="Neil Carhart" userId="d38934ed-f971-476f-aaba-b762f8548f4f" providerId="ADAL" clId="{8E2B62C3-CF13-4721-B737-030E9E7B59FA}" dt="2022-03-08T12:11:07.617" v="4039"/>
        <pc:sldMkLst>
          <pc:docMk/>
          <pc:sldMk cId="1112275672" sldId="893"/>
        </pc:sldMkLst>
      </pc:sldChg>
      <pc:sldChg chg="addSp modSp new mod">
        <pc:chgData name="Neil Carhart" userId="d38934ed-f971-476f-aaba-b762f8548f4f" providerId="ADAL" clId="{8E2B62C3-CF13-4721-B737-030E9E7B59FA}" dt="2022-03-08T12:17:29.576" v="4252" actId="1076"/>
        <pc:sldMkLst>
          <pc:docMk/>
          <pc:sldMk cId="1925552258" sldId="894"/>
        </pc:sldMkLst>
        <pc:spChg chg="add mod">
          <ac:chgData name="Neil Carhart" userId="d38934ed-f971-476f-aaba-b762f8548f4f" providerId="ADAL" clId="{8E2B62C3-CF13-4721-B737-030E9E7B59FA}" dt="2022-03-08T12:17:04.291" v="4217" actId="1076"/>
          <ac:spMkLst>
            <pc:docMk/>
            <pc:sldMk cId="1925552258" sldId="894"/>
            <ac:spMk id="3" creationId="{09B7E49A-A065-4B1E-9A5A-1D07B806D30E}"/>
          </ac:spMkLst>
        </pc:spChg>
        <pc:spChg chg="add mod">
          <ac:chgData name="Neil Carhart" userId="d38934ed-f971-476f-aaba-b762f8548f4f" providerId="ADAL" clId="{8E2B62C3-CF13-4721-B737-030E9E7B59FA}" dt="2022-03-08T12:17:29.576" v="4252" actId="1076"/>
          <ac:spMkLst>
            <pc:docMk/>
            <pc:sldMk cId="1925552258" sldId="894"/>
            <ac:spMk id="4" creationId="{349464DC-0AD8-4584-9707-CAD3DD4F29CC}"/>
          </ac:spMkLst>
        </pc:spChg>
        <pc:graphicFrameChg chg="add mod modGraphic">
          <ac:chgData name="Neil Carhart" userId="d38934ed-f971-476f-aaba-b762f8548f4f" providerId="ADAL" clId="{8E2B62C3-CF13-4721-B737-030E9E7B59FA}" dt="2022-03-08T12:16:31.287" v="4207" actId="14734"/>
          <ac:graphicFrameMkLst>
            <pc:docMk/>
            <pc:sldMk cId="1925552258" sldId="894"/>
            <ac:graphicFrameMk id="2" creationId="{473D2532-1A4A-47B5-913C-4D8F340BD565}"/>
          </ac:graphicFrameMkLst>
        </pc:graphicFrameChg>
      </pc:sldChg>
    </pc:docChg>
  </pc:docChgLst>
  <pc:docChgLst>
    <pc:chgData name="Pablo Newberry" userId="b8c9220b-dc43-46bb-8af9-0aad12470ae3" providerId="ADAL" clId="{A2D8CE22-4CC5-F84C-8724-B678DA25ED42}"/>
    <pc:docChg chg="custSel modSld">
      <pc:chgData name="Pablo Newberry" userId="b8c9220b-dc43-46bb-8af9-0aad12470ae3" providerId="ADAL" clId="{A2D8CE22-4CC5-F84C-8724-B678DA25ED42}" dt="2022-04-29T11:33:11.820" v="1" actId="27636"/>
      <pc:docMkLst>
        <pc:docMk/>
      </pc:docMkLst>
      <pc:sldChg chg="addSp modSp modAnim">
        <pc:chgData name="Pablo Newberry" userId="b8c9220b-dc43-46bb-8af9-0aad12470ae3" providerId="ADAL" clId="{A2D8CE22-4CC5-F84C-8724-B678DA25ED42}" dt="2022-04-29T11:33:11.304" v="0" actId="164"/>
        <pc:sldMkLst>
          <pc:docMk/>
          <pc:sldMk cId="3673591565" sldId="257"/>
        </pc:sldMkLst>
        <pc:spChg chg="mod">
          <ac:chgData name="Pablo Newberry" userId="b8c9220b-dc43-46bb-8af9-0aad12470ae3" providerId="ADAL" clId="{A2D8CE22-4CC5-F84C-8724-B678DA25ED42}" dt="2022-04-29T11:33:11.304" v="0" actId="164"/>
          <ac:spMkLst>
            <pc:docMk/>
            <pc:sldMk cId="3673591565" sldId="257"/>
            <ac:spMk id="2" creationId="{C4A04192-3766-4259-B2F8-4E9167759B13}"/>
          </ac:spMkLst>
        </pc:spChg>
        <pc:spChg chg="mod">
          <ac:chgData name="Pablo Newberry" userId="b8c9220b-dc43-46bb-8af9-0aad12470ae3" providerId="ADAL" clId="{A2D8CE22-4CC5-F84C-8724-B678DA25ED42}" dt="2022-04-29T11:33:11.304" v="0" actId="164"/>
          <ac:spMkLst>
            <pc:docMk/>
            <pc:sldMk cId="3673591565" sldId="257"/>
            <ac:spMk id="3" creationId="{5B9B063E-1F29-4FE1-B0B9-F19C46F38397}"/>
          </ac:spMkLst>
        </pc:spChg>
        <pc:spChg chg="mod">
          <ac:chgData name="Pablo Newberry" userId="b8c9220b-dc43-46bb-8af9-0aad12470ae3" providerId="ADAL" clId="{A2D8CE22-4CC5-F84C-8724-B678DA25ED42}" dt="2022-04-29T11:33:11.304" v="0" actId="164"/>
          <ac:spMkLst>
            <pc:docMk/>
            <pc:sldMk cId="3673591565" sldId="257"/>
            <ac:spMk id="4" creationId="{D421EACB-164B-4E19-AD14-D8B5B0B2C81A}"/>
          </ac:spMkLst>
        </pc:spChg>
        <pc:spChg chg="mod">
          <ac:chgData name="Pablo Newberry" userId="b8c9220b-dc43-46bb-8af9-0aad12470ae3" providerId="ADAL" clId="{A2D8CE22-4CC5-F84C-8724-B678DA25ED42}" dt="2022-04-29T11:33:11.304" v="0" actId="164"/>
          <ac:spMkLst>
            <pc:docMk/>
            <pc:sldMk cId="3673591565" sldId="257"/>
            <ac:spMk id="5" creationId="{11AD5E3B-F737-4902-AE87-1FF1FE0B704C}"/>
          </ac:spMkLst>
        </pc:spChg>
        <pc:spChg chg="mod">
          <ac:chgData name="Pablo Newberry" userId="b8c9220b-dc43-46bb-8af9-0aad12470ae3" providerId="ADAL" clId="{A2D8CE22-4CC5-F84C-8724-B678DA25ED42}" dt="2022-04-29T11:33:11.304" v="0" actId="164"/>
          <ac:spMkLst>
            <pc:docMk/>
            <pc:sldMk cId="3673591565" sldId="257"/>
            <ac:spMk id="6" creationId="{5C39CBB6-DF1F-4CBD-B674-FB4DB0B195B7}"/>
          </ac:spMkLst>
        </pc:spChg>
        <pc:spChg chg="mod">
          <ac:chgData name="Pablo Newberry" userId="b8c9220b-dc43-46bb-8af9-0aad12470ae3" providerId="ADAL" clId="{A2D8CE22-4CC5-F84C-8724-B678DA25ED42}" dt="2022-04-29T11:33:11.304" v="0" actId="164"/>
          <ac:spMkLst>
            <pc:docMk/>
            <pc:sldMk cId="3673591565" sldId="257"/>
            <ac:spMk id="7" creationId="{869B4AF1-3043-45BD-93DA-7D7109F0CEFD}"/>
          </ac:spMkLst>
        </pc:spChg>
        <pc:spChg chg="mod">
          <ac:chgData name="Pablo Newberry" userId="b8c9220b-dc43-46bb-8af9-0aad12470ae3" providerId="ADAL" clId="{A2D8CE22-4CC5-F84C-8724-B678DA25ED42}" dt="2022-04-29T11:33:11.304" v="0" actId="164"/>
          <ac:spMkLst>
            <pc:docMk/>
            <pc:sldMk cId="3673591565" sldId="257"/>
            <ac:spMk id="8" creationId="{FB6DE036-295E-4E9A-8A14-269DAED2BA2F}"/>
          </ac:spMkLst>
        </pc:spChg>
        <pc:spChg chg="mod">
          <ac:chgData name="Pablo Newberry" userId="b8c9220b-dc43-46bb-8af9-0aad12470ae3" providerId="ADAL" clId="{A2D8CE22-4CC5-F84C-8724-B678DA25ED42}" dt="2022-04-29T11:33:11.304" v="0" actId="164"/>
          <ac:spMkLst>
            <pc:docMk/>
            <pc:sldMk cId="3673591565" sldId="257"/>
            <ac:spMk id="9" creationId="{295CE601-BEFA-4026-9297-E0A0A3CAD238}"/>
          </ac:spMkLst>
        </pc:spChg>
        <pc:spChg chg="mod">
          <ac:chgData name="Pablo Newberry" userId="b8c9220b-dc43-46bb-8af9-0aad12470ae3" providerId="ADAL" clId="{A2D8CE22-4CC5-F84C-8724-B678DA25ED42}" dt="2022-04-29T11:33:11.304" v="0" actId="164"/>
          <ac:spMkLst>
            <pc:docMk/>
            <pc:sldMk cId="3673591565" sldId="257"/>
            <ac:spMk id="10" creationId="{DC51A8F1-0320-49E8-910D-50C9881728A2}"/>
          </ac:spMkLst>
        </pc:spChg>
        <pc:spChg chg="mod">
          <ac:chgData name="Pablo Newberry" userId="b8c9220b-dc43-46bb-8af9-0aad12470ae3" providerId="ADAL" clId="{A2D8CE22-4CC5-F84C-8724-B678DA25ED42}" dt="2022-04-29T11:33:11.304" v="0" actId="164"/>
          <ac:spMkLst>
            <pc:docMk/>
            <pc:sldMk cId="3673591565" sldId="257"/>
            <ac:spMk id="11" creationId="{29202FF2-97CE-43B2-A9FC-8E746281252E}"/>
          </ac:spMkLst>
        </pc:spChg>
        <pc:spChg chg="mod">
          <ac:chgData name="Pablo Newberry" userId="b8c9220b-dc43-46bb-8af9-0aad12470ae3" providerId="ADAL" clId="{A2D8CE22-4CC5-F84C-8724-B678DA25ED42}" dt="2022-04-29T11:33:11.304" v="0" actId="164"/>
          <ac:spMkLst>
            <pc:docMk/>
            <pc:sldMk cId="3673591565" sldId="257"/>
            <ac:spMk id="12" creationId="{270CE120-9AE0-4439-A4B5-22D31A1C1648}"/>
          </ac:spMkLst>
        </pc:spChg>
        <pc:spChg chg="mod">
          <ac:chgData name="Pablo Newberry" userId="b8c9220b-dc43-46bb-8af9-0aad12470ae3" providerId="ADAL" clId="{A2D8CE22-4CC5-F84C-8724-B678DA25ED42}" dt="2022-04-29T11:33:11.304" v="0" actId="164"/>
          <ac:spMkLst>
            <pc:docMk/>
            <pc:sldMk cId="3673591565" sldId="257"/>
            <ac:spMk id="35" creationId="{521F15FD-5F10-40BD-90A3-D8B0B3A3F2CB}"/>
          </ac:spMkLst>
        </pc:spChg>
        <pc:spChg chg="mod">
          <ac:chgData name="Pablo Newberry" userId="b8c9220b-dc43-46bb-8af9-0aad12470ae3" providerId="ADAL" clId="{A2D8CE22-4CC5-F84C-8724-B678DA25ED42}" dt="2022-04-29T11:33:11.304" v="0" actId="164"/>
          <ac:spMkLst>
            <pc:docMk/>
            <pc:sldMk cId="3673591565" sldId="257"/>
            <ac:spMk id="37" creationId="{7D2F4349-DF3B-460B-A155-F9ECB8646FC7}"/>
          </ac:spMkLst>
        </pc:spChg>
        <pc:spChg chg="mod">
          <ac:chgData name="Pablo Newberry" userId="b8c9220b-dc43-46bb-8af9-0aad12470ae3" providerId="ADAL" clId="{A2D8CE22-4CC5-F84C-8724-B678DA25ED42}" dt="2022-04-29T11:33:11.304" v="0" actId="164"/>
          <ac:spMkLst>
            <pc:docMk/>
            <pc:sldMk cId="3673591565" sldId="257"/>
            <ac:spMk id="38" creationId="{CC7E6BC9-7348-4953-B28B-33F6208CF724}"/>
          </ac:spMkLst>
        </pc:spChg>
        <pc:spChg chg="mod">
          <ac:chgData name="Pablo Newberry" userId="b8c9220b-dc43-46bb-8af9-0aad12470ae3" providerId="ADAL" clId="{A2D8CE22-4CC5-F84C-8724-B678DA25ED42}" dt="2022-04-29T11:33:11.304" v="0" actId="164"/>
          <ac:spMkLst>
            <pc:docMk/>
            <pc:sldMk cId="3673591565" sldId="257"/>
            <ac:spMk id="39" creationId="{3D501051-B315-4132-9B60-444182C7D92E}"/>
          </ac:spMkLst>
        </pc:spChg>
        <pc:spChg chg="mod">
          <ac:chgData name="Pablo Newberry" userId="b8c9220b-dc43-46bb-8af9-0aad12470ae3" providerId="ADAL" clId="{A2D8CE22-4CC5-F84C-8724-B678DA25ED42}" dt="2022-04-29T11:33:11.304" v="0" actId="164"/>
          <ac:spMkLst>
            <pc:docMk/>
            <pc:sldMk cId="3673591565" sldId="257"/>
            <ac:spMk id="40" creationId="{50517E62-83C5-4718-98F7-D4B59B78A54C}"/>
          </ac:spMkLst>
        </pc:spChg>
        <pc:spChg chg="mod">
          <ac:chgData name="Pablo Newberry" userId="b8c9220b-dc43-46bb-8af9-0aad12470ae3" providerId="ADAL" clId="{A2D8CE22-4CC5-F84C-8724-B678DA25ED42}" dt="2022-04-29T11:33:11.304" v="0" actId="164"/>
          <ac:spMkLst>
            <pc:docMk/>
            <pc:sldMk cId="3673591565" sldId="257"/>
            <ac:spMk id="41" creationId="{C23CCEAE-8ECF-416D-BFBA-82FAF8EC0EB5}"/>
          </ac:spMkLst>
        </pc:spChg>
        <pc:spChg chg="mod">
          <ac:chgData name="Pablo Newberry" userId="b8c9220b-dc43-46bb-8af9-0aad12470ae3" providerId="ADAL" clId="{A2D8CE22-4CC5-F84C-8724-B678DA25ED42}" dt="2022-04-29T11:33:11.304" v="0" actId="164"/>
          <ac:spMkLst>
            <pc:docMk/>
            <pc:sldMk cId="3673591565" sldId="257"/>
            <ac:spMk id="42" creationId="{DE9CDC4D-3440-4F5B-8033-C02C286F924A}"/>
          </ac:spMkLst>
        </pc:spChg>
        <pc:spChg chg="mod">
          <ac:chgData name="Pablo Newberry" userId="b8c9220b-dc43-46bb-8af9-0aad12470ae3" providerId="ADAL" clId="{A2D8CE22-4CC5-F84C-8724-B678DA25ED42}" dt="2022-04-29T11:33:11.304" v="0" actId="164"/>
          <ac:spMkLst>
            <pc:docMk/>
            <pc:sldMk cId="3673591565" sldId="257"/>
            <ac:spMk id="43" creationId="{92F464B6-E06C-4D79-81C7-1FA02DBEB0EA}"/>
          </ac:spMkLst>
        </pc:spChg>
        <pc:spChg chg="mod">
          <ac:chgData name="Pablo Newberry" userId="b8c9220b-dc43-46bb-8af9-0aad12470ae3" providerId="ADAL" clId="{A2D8CE22-4CC5-F84C-8724-B678DA25ED42}" dt="2022-04-29T11:33:11.304" v="0" actId="164"/>
          <ac:spMkLst>
            <pc:docMk/>
            <pc:sldMk cId="3673591565" sldId="257"/>
            <ac:spMk id="44" creationId="{22C8484F-6627-416B-83E3-36550AAB33C6}"/>
          </ac:spMkLst>
        </pc:spChg>
        <pc:spChg chg="mod">
          <ac:chgData name="Pablo Newberry" userId="b8c9220b-dc43-46bb-8af9-0aad12470ae3" providerId="ADAL" clId="{A2D8CE22-4CC5-F84C-8724-B678DA25ED42}" dt="2022-04-29T11:33:11.304" v="0" actId="164"/>
          <ac:spMkLst>
            <pc:docMk/>
            <pc:sldMk cId="3673591565" sldId="257"/>
            <ac:spMk id="45" creationId="{0772596B-5C93-4D3F-9E71-DC09C91377E3}"/>
          </ac:spMkLst>
        </pc:spChg>
        <pc:spChg chg="mod">
          <ac:chgData name="Pablo Newberry" userId="b8c9220b-dc43-46bb-8af9-0aad12470ae3" providerId="ADAL" clId="{A2D8CE22-4CC5-F84C-8724-B678DA25ED42}" dt="2022-04-29T11:33:11.304" v="0" actId="164"/>
          <ac:spMkLst>
            <pc:docMk/>
            <pc:sldMk cId="3673591565" sldId="257"/>
            <ac:spMk id="46" creationId="{4185058C-5885-46E4-A6EE-1AF0643682F5}"/>
          </ac:spMkLst>
        </pc:spChg>
        <pc:spChg chg="mod">
          <ac:chgData name="Pablo Newberry" userId="b8c9220b-dc43-46bb-8af9-0aad12470ae3" providerId="ADAL" clId="{A2D8CE22-4CC5-F84C-8724-B678DA25ED42}" dt="2022-04-29T11:33:11.304" v="0" actId="164"/>
          <ac:spMkLst>
            <pc:docMk/>
            <pc:sldMk cId="3673591565" sldId="257"/>
            <ac:spMk id="48" creationId="{9E32E5A7-0362-4CD9-9F51-8C2087192154}"/>
          </ac:spMkLst>
        </pc:spChg>
        <pc:spChg chg="mod">
          <ac:chgData name="Pablo Newberry" userId="b8c9220b-dc43-46bb-8af9-0aad12470ae3" providerId="ADAL" clId="{A2D8CE22-4CC5-F84C-8724-B678DA25ED42}" dt="2022-04-29T11:33:11.304" v="0" actId="164"/>
          <ac:spMkLst>
            <pc:docMk/>
            <pc:sldMk cId="3673591565" sldId="257"/>
            <ac:spMk id="49" creationId="{330CBC2A-0D40-48EB-801E-AEEED63A4362}"/>
          </ac:spMkLst>
        </pc:spChg>
        <pc:spChg chg="mod">
          <ac:chgData name="Pablo Newberry" userId="b8c9220b-dc43-46bb-8af9-0aad12470ae3" providerId="ADAL" clId="{A2D8CE22-4CC5-F84C-8724-B678DA25ED42}" dt="2022-04-29T11:33:11.304" v="0" actId="164"/>
          <ac:spMkLst>
            <pc:docMk/>
            <pc:sldMk cId="3673591565" sldId="257"/>
            <ac:spMk id="50" creationId="{A34159D4-6A23-4F79-BD55-4D3AD2B5EFA1}"/>
          </ac:spMkLst>
        </pc:spChg>
        <pc:spChg chg="mod">
          <ac:chgData name="Pablo Newberry" userId="b8c9220b-dc43-46bb-8af9-0aad12470ae3" providerId="ADAL" clId="{A2D8CE22-4CC5-F84C-8724-B678DA25ED42}" dt="2022-04-29T11:33:11.304" v="0" actId="164"/>
          <ac:spMkLst>
            <pc:docMk/>
            <pc:sldMk cId="3673591565" sldId="257"/>
            <ac:spMk id="51" creationId="{7963831A-A1D9-4FB0-9AB6-6A1F99652F92}"/>
          </ac:spMkLst>
        </pc:spChg>
        <pc:grpChg chg="add mod">
          <ac:chgData name="Pablo Newberry" userId="b8c9220b-dc43-46bb-8af9-0aad12470ae3" providerId="ADAL" clId="{A2D8CE22-4CC5-F84C-8724-B678DA25ED42}" dt="2022-04-29T11:33:11.304" v="0" actId="164"/>
          <ac:grpSpMkLst>
            <pc:docMk/>
            <pc:sldMk cId="3673591565" sldId="257"/>
            <ac:grpSpMk id="13" creationId="{4F8B8FD7-2A63-E04E-4AE4-29A3A58E883C}"/>
          </ac:grpSpMkLst>
        </pc:grpChg>
        <pc:cxnChg chg="mod">
          <ac:chgData name="Pablo Newberry" userId="b8c9220b-dc43-46bb-8af9-0aad12470ae3" providerId="ADAL" clId="{A2D8CE22-4CC5-F84C-8724-B678DA25ED42}" dt="2022-04-29T11:33:11.304" v="0" actId="164"/>
          <ac:cxnSpMkLst>
            <pc:docMk/>
            <pc:sldMk cId="3673591565" sldId="257"/>
            <ac:cxnSpMk id="14" creationId="{C9CAE863-51CB-4587-A894-03E1B110F668}"/>
          </ac:cxnSpMkLst>
        </pc:cxnChg>
        <pc:cxnChg chg="mod">
          <ac:chgData name="Pablo Newberry" userId="b8c9220b-dc43-46bb-8af9-0aad12470ae3" providerId="ADAL" clId="{A2D8CE22-4CC5-F84C-8724-B678DA25ED42}" dt="2022-04-29T11:33:11.304" v="0" actId="164"/>
          <ac:cxnSpMkLst>
            <pc:docMk/>
            <pc:sldMk cId="3673591565" sldId="257"/>
            <ac:cxnSpMk id="15" creationId="{5715F845-94E9-4105-AAF0-30BDB32C46B5}"/>
          </ac:cxnSpMkLst>
        </pc:cxnChg>
        <pc:cxnChg chg="mod">
          <ac:chgData name="Pablo Newberry" userId="b8c9220b-dc43-46bb-8af9-0aad12470ae3" providerId="ADAL" clId="{A2D8CE22-4CC5-F84C-8724-B678DA25ED42}" dt="2022-04-29T11:33:11.304" v="0" actId="164"/>
          <ac:cxnSpMkLst>
            <pc:docMk/>
            <pc:sldMk cId="3673591565" sldId="257"/>
            <ac:cxnSpMk id="17" creationId="{9D6805DC-DE7E-4626-A45A-75F8D110E7AC}"/>
          </ac:cxnSpMkLst>
        </pc:cxnChg>
        <pc:cxnChg chg="mod">
          <ac:chgData name="Pablo Newberry" userId="b8c9220b-dc43-46bb-8af9-0aad12470ae3" providerId="ADAL" clId="{A2D8CE22-4CC5-F84C-8724-B678DA25ED42}" dt="2022-04-29T11:33:11.304" v="0" actId="164"/>
          <ac:cxnSpMkLst>
            <pc:docMk/>
            <pc:sldMk cId="3673591565" sldId="257"/>
            <ac:cxnSpMk id="19" creationId="{DE1649EC-A9C0-486E-B937-224B0662619B}"/>
          </ac:cxnSpMkLst>
        </pc:cxnChg>
        <pc:cxnChg chg="mod">
          <ac:chgData name="Pablo Newberry" userId="b8c9220b-dc43-46bb-8af9-0aad12470ae3" providerId="ADAL" clId="{A2D8CE22-4CC5-F84C-8724-B678DA25ED42}" dt="2022-04-29T11:33:11.304" v="0" actId="164"/>
          <ac:cxnSpMkLst>
            <pc:docMk/>
            <pc:sldMk cId="3673591565" sldId="257"/>
            <ac:cxnSpMk id="21" creationId="{57488BB0-B34B-4854-8E56-DACB88298B95}"/>
          </ac:cxnSpMkLst>
        </pc:cxnChg>
        <pc:cxnChg chg="mod">
          <ac:chgData name="Pablo Newberry" userId="b8c9220b-dc43-46bb-8af9-0aad12470ae3" providerId="ADAL" clId="{A2D8CE22-4CC5-F84C-8724-B678DA25ED42}" dt="2022-04-29T11:33:11.304" v="0" actId="164"/>
          <ac:cxnSpMkLst>
            <pc:docMk/>
            <pc:sldMk cId="3673591565" sldId="257"/>
            <ac:cxnSpMk id="24" creationId="{406A2E5E-2FC5-4E4F-901B-48C7E0406ED0}"/>
          </ac:cxnSpMkLst>
        </pc:cxnChg>
        <pc:cxnChg chg="mod">
          <ac:chgData name="Pablo Newberry" userId="b8c9220b-dc43-46bb-8af9-0aad12470ae3" providerId="ADAL" clId="{A2D8CE22-4CC5-F84C-8724-B678DA25ED42}" dt="2022-04-29T11:33:11.304" v="0" actId="164"/>
          <ac:cxnSpMkLst>
            <pc:docMk/>
            <pc:sldMk cId="3673591565" sldId="257"/>
            <ac:cxnSpMk id="28" creationId="{4554B4D5-DB1E-4558-A323-EF9EEEE93DD2}"/>
          </ac:cxnSpMkLst>
        </pc:cxnChg>
        <pc:cxnChg chg="mod">
          <ac:chgData name="Pablo Newberry" userId="b8c9220b-dc43-46bb-8af9-0aad12470ae3" providerId="ADAL" clId="{A2D8CE22-4CC5-F84C-8724-B678DA25ED42}" dt="2022-04-29T11:33:11.304" v="0" actId="164"/>
          <ac:cxnSpMkLst>
            <pc:docMk/>
            <pc:sldMk cId="3673591565" sldId="257"/>
            <ac:cxnSpMk id="30" creationId="{34C6730A-F340-4080-BB84-8412C5C97FE0}"/>
          </ac:cxnSpMkLst>
        </pc:cxnChg>
        <pc:cxnChg chg="mod">
          <ac:chgData name="Pablo Newberry" userId="b8c9220b-dc43-46bb-8af9-0aad12470ae3" providerId="ADAL" clId="{A2D8CE22-4CC5-F84C-8724-B678DA25ED42}" dt="2022-04-29T11:33:11.304" v="0" actId="164"/>
          <ac:cxnSpMkLst>
            <pc:docMk/>
            <pc:sldMk cId="3673591565" sldId="257"/>
            <ac:cxnSpMk id="32" creationId="{2834BC10-8D46-4F21-B93C-F8E00286EB34}"/>
          </ac:cxnSpMkLst>
        </pc:cxnChg>
        <pc:cxnChg chg="mod">
          <ac:chgData name="Pablo Newberry" userId="b8c9220b-dc43-46bb-8af9-0aad12470ae3" providerId="ADAL" clId="{A2D8CE22-4CC5-F84C-8724-B678DA25ED42}" dt="2022-04-29T11:33:11.304" v="0" actId="164"/>
          <ac:cxnSpMkLst>
            <pc:docMk/>
            <pc:sldMk cId="3673591565" sldId="257"/>
            <ac:cxnSpMk id="34" creationId="{8AABD4E2-5A2E-40DA-B7D9-5282304A6353}"/>
          </ac:cxnSpMkLst>
        </pc:cxnChg>
        <pc:cxnChg chg="mod">
          <ac:chgData name="Pablo Newberry" userId="b8c9220b-dc43-46bb-8af9-0aad12470ae3" providerId="ADAL" clId="{A2D8CE22-4CC5-F84C-8724-B678DA25ED42}" dt="2022-04-29T11:33:11.304" v="0" actId="164"/>
          <ac:cxnSpMkLst>
            <pc:docMk/>
            <pc:sldMk cId="3673591565" sldId="257"/>
            <ac:cxnSpMk id="36" creationId="{784EA150-EB05-4DEC-BD9C-6D92FF2757D7}"/>
          </ac:cxnSpMkLst>
        </pc:cxnChg>
      </pc:sldChg>
      <pc:sldChg chg="modSp mod">
        <pc:chgData name="Pablo Newberry" userId="b8c9220b-dc43-46bb-8af9-0aad12470ae3" providerId="ADAL" clId="{A2D8CE22-4CC5-F84C-8724-B678DA25ED42}" dt="2022-04-29T11:33:11.820" v="1" actId="27636"/>
        <pc:sldMkLst>
          <pc:docMk/>
          <pc:sldMk cId="2692443427" sldId="381"/>
        </pc:sldMkLst>
        <pc:spChg chg="mod">
          <ac:chgData name="Pablo Newberry" userId="b8c9220b-dc43-46bb-8af9-0aad12470ae3" providerId="ADAL" clId="{A2D8CE22-4CC5-F84C-8724-B678DA25ED42}" dt="2022-04-29T11:33:11.820" v="1" actId="27636"/>
          <ac:spMkLst>
            <pc:docMk/>
            <pc:sldMk cId="2692443427" sldId="381"/>
            <ac:spMk id="13" creationId="{1F171297-B72A-4290-96B1-C34C1B3B05C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F5DE4-0519-486E-AECD-D972C26AFB72}" type="doc">
      <dgm:prSet loTypeId="urn:microsoft.com/office/officeart/2005/8/layout/target1" loCatId="relationship" qsTypeId="urn:microsoft.com/office/officeart/2005/8/quickstyle/simple1" qsCatId="simple" csTypeId="urn:microsoft.com/office/officeart/2005/8/colors/accent6_5" csCatId="accent6" phldr="1"/>
      <dgm:spPr/>
      <dgm:t>
        <a:bodyPr/>
        <a:lstStyle/>
        <a:p>
          <a:endParaRPr lang="en-GB"/>
        </a:p>
      </dgm:t>
    </dgm:pt>
    <dgm:pt modelId="{A49579F0-BA86-4C97-B682-534F6E488D27}">
      <dgm:prSet phldrT="[Text]" custT="1"/>
      <dgm:spPr/>
      <dgm:t>
        <a:bodyPr/>
        <a:lstStyle/>
        <a:p>
          <a:r>
            <a:rPr lang="en-GB" sz="1600"/>
            <a:t>Quality of Consideration of Health in Urban Development Decision Making</a:t>
          </a:r>
        </a:p>
      </dgm:t>
    </dgm:pt>
    <dgm:pt modelId="{E3635AE0-F68E-436A-8A8B-7C06AA06AE5A}" type="parTrans" cxnId="{8C16020C-CF2B-49DF-A572-813E6E1A2684}">
      <dgm:prSet/>
      <dgm:spPr/>
      <dgm:t>
        <a:bodyPr/>
        <a:lstStyle/>
        <a:p>
          <a:endParaRPr lang="en-GB"/>
        </a:p>
      </dgm:t>
    </dgm:pt>
    <dgm:pt modelId="{0FC18A93-239B-4AE4-B6DA-C99DB15997E3}" type="sibTrans" cxnId="{8C16020C-CF2B-49DF-A572-813E6E1A2684}">
      <dgm:prSet/>
      <dgm:spPr/>
      <dgm:t>
        <a:bodyPr/>
        <a:lstStyle/>
        <a:p>
          <a:endParaRPr lang="en-GB"/>
        </a:p>
      </dgm:t>
    </dgm:pt>
    <dgm:pt modelId="{827A6B16-EA9F-4518-BBA8-2BD1D13B00A6}">
      <dgm:prSet phldrT="[Text]" custT="1"/>
      <dgm:spPr/>
      <dgm:t>
        <a:bodyPr/>
        <a:lstStyle/>
        <a:p>
          <a:r>
            <a:rPr lang="en-GB" sz="1600">
              <a:solidFill>
                <a:schemeClr val="accent6"/>
              </a:solidFill>
            </a:rPr>
            <a:t>Factors which determine the ‘Quality of Consideration of Health in Urban Development Decision Making</a:t>
          </a:r>
          <a:r>
            <a:rPr lang="en-GB" sz="1600"/>
            <a:t>’</a:t>
          </a:r>
        </a:p>
      </dgm:t>
    </dgm:pt>
    <dgm:pt modelId="{C15920F7-C23C-421F-B3A5-2EC86767B66E}" type="parTrans" cxnId="{6F1275E2-DDD7-4F63-B614-BB82B326B1F8}">
      <dgm:prSet/>
      <dgm:spPr/>
      <dgm:t>
        <a:bodyPr/>
        <a:lstStyle/>
        <a:p>
          <a:endParaRPr lang="en-GB"/>
        </a:p>
      </dgm:t>
    </dgm:pt>
    <dgm:pt modelId="{D8762640-7115-4273-B79F-60BC808BDC81}" type="sibTrans" cxnId="{6F1275E2-DDD7-4F63-B614-BB82B326B1F8}">
      <dgm:prSet/>
      <dgm:spPr/>
      <dgm:t>
        <a:bodyPr/>
        <a:lstStyle/>
        <a:p>
          <a:endParaRPr lang="en-GB"/>
        </a:p>
      </dgm:t>
    </dgm:pt>
    <dgm:pt modelId="{5557C9BC-F862-4A32-8BB9-A763CEE5BD24}">
      <dgm:prSet phldrT="[Text]"/>
      <dgm:spPr/>
      <dgm:t>
        <a:bodyPr/>
        <a:lstStyle/>
        <a:p>
          <a:r>
            <a:rPr lang="en-GB"/>
            <a:t>Factors which directly affect the </a:t>
          </a:r>
          <a:r>
            <a:rPr lang="en-GB">
              <a:solidFill>
                <a:schemeClr val="accent6"/>
              </a:solidFill>
            </a:rPr>
            <a:t>‘Factors which determine ‘Quality of Consideration of Health in Urban Development Decision Making’</a:t>
          </a:r>
        </a:p>
      </dgm:t>
    </dgm:pt>
    <dgm:pt modelId="{2C7E6CBA-3A48-4565-A05F-3E18A0C226D2}" type="parTrans" cxnId="{FC72A80D-0C8E-4D5D-9727-46F26FEA775F}">
      <dgm:prSet/>
      <dgm:spPr/>
      <dgm:t>
        <a:bodyPr/>
        <a:lstStyle/>
        <a:p>
          <a:endParaRPr lang="en-GB"/>
        </a:p>
      </dgm:t>
    </dgm:pt>
    <dgm:pt modelId="{44ABAF87-D25E-4F5F-AE07-24C7AC11CA9A}" type="sibTrans" cxnId="{FC72A80D-0C8E-4D5D-9727-46F26FEA775F}">
      <dgm:prSet/>
      <dgm:spPr/>
      <dgm:t>
        <a:bodyPr/>
        <a:lstStyle/>
        <a:p>
          <a:endParaRPr lang="en-GB"/>
        </a:p>
      </dgm:t>
    </dgm:pt>
    <dgm:pt modelId="{541C6D54-1E55-4720-850C-863890B9E793}" type="pres">
      <dgm:prSet presAssocID="{13BF5DE4-0519-486E-AECD-D972C26AFB72}" presName="composite" presStyleCnt="0">
        <dgm:presLayoutVars>
          <dgm:chMax val="5"/>
          <dgm:dir/>
          <dgm:resizeHandles val="exact"/>
        </dgm:presLayoutVars>
      </dgm:prSet>
      <dgm:spPr/>
    </dgm:pt>
    <dgm:pt modelId="{804F9E45-42E1-4150-BC00-B01563BADC5C}" type="pres">
      <dgm:prSet presAssocID="{A49579F0-BA86-4C97-B682-534F6E488D27}" presName="circle1" presStyleLbl="lnNode1" presStyleIdx="0" presStyleCnt="3"/>
      <dgm:spPr/>
    </dgm:pt>
    <dgm:pt modelId="{205091B2-5DC6-4DE5-B747-43E192E15DDB}" type="pres">
      <dgm:prSet presAssocID="{A49579F0-BA86-4C97-B682-534F6E488D27}" presName="text1" presStyleLbl="revTx" presStyleIdx="0" presStyleCnt="3" custScaleX="150789" custLinFactNeighborX="29360" custLinFactNeighborY="1307">
        <dgm:presLayoutVars>
          <dgm:bulletEnabled val="1"/>
        </dgm:presLayoutVars>
      </dgm:prSet>
      <dgm:spPr/>
    </dgm:pt>
    <dgm:pt modelId="{EB3E3E17-B40D-4339-9841-6785F4D46B6E}" type="pres">
      <dgm:prSet presAssocID="{A49579F0-BA86-4C97-B682-534F6E488D27}" presName="line1" presStyleLbl="callout" presStyleIdx="0" presStyleCnt="6"/>
      <dgm:spPr/>
    </dgm:pt>
    <dgm:pt modelId="{812E4707-9C1B-4BDC-9965-055C56D004B6}" type="pres">
      <dgm:prSet presAssocID="{A49579F0-BA86-4C97-B682-534F6E488D27}" presName="d1" presStyleLbl="callout" presStyleIdx="1" presStyleCnt="6"/>
      <dgm:spPr/>
    </dgm:pt>
    <dgm:pt modelId="{43ED3A43-9ADB-403B-A4B5-CA9AB4595B2C}" type="pres">
      <dgm:prSet presAssocID="{827A6B16-EA9F-4518-BBA8-2BD1D13B00A6}" presName="circle2" presStyleLbl="lnNode1" presStyleIdx="1" presStyleCnt="3"/>
      <dgm:spPr/>
    </dgm:pt>
    <dgm:pt modelId="{E70A04A5-0F01-4B1C-82B0-1C11D054448B}" type="pres">
      <dgm:prSet presAssocID="{827A6B16-EA9F-4518-BBA8-2BD1D13B00A6}" presName="text2" presStyleLbl="revTx" presStyleIdx="1" presStyleCnt="3" custScaleX="165380" custLinFactNeighborX="32411" custLinFactNeighborY="-1307">
        <dgm:presLayoutVars>
          <dgm:bulletEnabled val="1"/>
        </dgm:presLayoutVars>
      </dgm:prSet>
      <dgm:spPr/>
    </dgm:pt>
    <dgm:pt modelId="{0A272CF5-801D-43E2-B0F2-2CF521C03EC2}" type="pres">
      <dgm:prSet presAssocID="{827A6B16-EA9F-4518-BBA8-2BD1D13B00A6}" presName="line2" presStyleLbl="callout" presStyleIdx="2" presStyleCnt="6"/>
      <dgm:spPr/>
    </dgm:pt>
    <dgm:pt modelId="{C5F826FF-7ABB-411D-8433-873E169A72FB}" type="pres">
      <dgm:prSet presAssocID="{827A6B16-EA9F-4518-BBA8-2BD1D13B00A6}" presName="d2" presStyleLbl="callout" presStyleIdx="3" presStyleCnt="6"/>
      <dgm:spPr/>
    </dgm:pt>
    <dgm:pt modelId="{53C02EA1-08FE-4100-9810-E361FF282BEA}" type="pres">
      <dgm:prSet presAssocID="{5557C9BC-F862-4A32-8BB9-A763CEE5BD24}" presName="circle3" presStyleLbl="lnNode1" presStyleIdx="2" presStyleCnt="3"/>
      <dgm:spPr/>
    </dgm:pt>
    <dgm:pt modelId="{F06538B4-C623-4751-83F8-A4052B8C3331}" type="pres">
      <dgm:prSet presAssocID="{5557C9BC-F862-4A32-8BB9-A763CEE5BD24}" presName="text3" presStyleLbl="revTx" presStyleIdx="2" presStyleCnt="3" custScaleX="151882" custLinFactNeighborX="28598" custLinFactNeighborY="-2614">
        <dgm:presLayoutVars>
          <dgm:bulletEnabled val="1"/>
        </dgm:presLayoutVars>
      </dgm:prSet>
      <dgm:spPr/>
    </dgm:pt>
    <dgm:pt modelId="{FF051FAB-33CB-4200-B7EC-E88EBCA516E9}" type="pres">
      <dgm:prSet presAssocID="{5557C9BC-F862-4A32-8BB9-A763CEE5BD24}" presName="line3" presStyleLbl="callout" presStyleIdx="4" presStyleCnt="6"/>
      <dgm:spPr/>
    </dgm:pt>
    <dgm:pt modelId="{839C16D6-4ECD-46A5-8721-9F033FD9DB09}" type="pres">
      <dgm:prSet presAssocID="{5557C9BC-F862-4A32-8BB9-A763CEE5BD24}" presName="d3" presStyleLbl="callout" presStyleIdx="5" presStyleCnt="6"/>
      <dgm:spPr/>
    </dgm:pt>
  </dgm:ptLst>
  <dgm:cxnLst>
    <dgm:cxn modelId="{8C16020C-CF2B-49DF-A572-813E6E1A2684}" srcId="{13BF5DE4-0519-486E-AECD-D972C26AFB72}" destId="{A49579F0-BA86-4C97-B682-534F6E488D27}" srcOrd="0" destOrd="0" parTransId="{E3635AE0-F68E-436A-8A8B-7C06AA06AE5A}" sibTransId="{0FC18A93-239B-4AE4-B6DA-C99DB15997E3}"/>
    <dgm:cxn modelId="{FC72A80D-0C8E-4D5D-9727-46F26FEA775F}" srcId="{13BF5DE4-0519-486E-AECD-D972C26AFB72}" destId="{5557C9BC-F862-4A32-8BB9-A763CEE5BD24}" srcOrd="2" destOrd="0" parTransId="{2C7E6CBA-3A48-4565-A05F-3E18A0C226D2}" sibTransId="{44ABAF87-D25E-4F5F-AE07-24C7AC11CA9A}"/>
    <dgm:cxn modelId="{8240AD18-0B00-4055-8AF9-CE48D9D06872}" type="presOf" srcId="{5557C9BC-F862-4A32-8BB9-A763CEE5BD24}" destId="{F06538B4-C623-4751-83F8-A4052B8C3331}" srcOrd="0" destOrd="0" presId="urn:microsoft.com/office/officeart/2005/8/layout/target1"/>
    <dgm:cxn modelId="{7D907652-3721-442F-8786-2295C8C457D5}" type="presOf" srcId="{A49579F0-BA86-4C97-B682-534F6E488D27}" destId="{205091B2-5DC6-4DE5-B747-43E192E15DDB}" srcOrd="0" destOrd="0" presId="urn:microsoft.com/office/officeart/2005/8/layout/target1"/>
    <dgm:cxn modelId="{FBCCADCE-9FF2-4F00-9A7B-CBFC6AB1C489}" type="presOf" srcId="{827A6B16-EA9F-4518-BBA8-2BD1D13B00A6}" destId="{E70A04A5-0F01-4B1C-82B0-1C11D054448B}" srcOrd="0" destOrd="0" presId="urn:microsoft.com/office/officeart/2005/8/layout/target1"/>
    <dgm:cxn modelId="{6F1275E2-DDD7-4F63-B614-BB82B326B1F8}" srcId="{13BF5DE4-0519-486E-AECD-D972C26AFB72}" destId="{827A6B16-EA9F-4518-BBA8-2BD1D13B00A6}" srcOrd="1" destOrd="0" parTransId="{C15920F7-C23C-421F-B3A5-2EC86767B66E}" sibTransId="{D8762640-7115-4273-B79F-60BC808BDC81}"/>
    <dgm:cxn modelId="{5DA489E7-3552-4800-A2EE-D30ECE645C85}" type="presOf" srcId="{13BF5DE4-0519-486E-AECD-D972C26AFB72}" destId="{541C6D54-1E55-4720-850C-863890B9E793}" srcOrd="0" destOrd="0" presId="urn:microsoft.com/office/officeart/2005/8/layout/target1"/>
    <dgm:cxn modelId="{443694E8-B612-4D8B-865F-F920935E57A7}" type="presParOf" srcId="{541C6D54-1E55-4720-850C-863890B9E793}" destId="{804F9E45-42E1-4150-BC00-B01563BADC5C}" srcOrd="0" destOrd="0" presId="urn:microsoft.com/office/officeart/2005/8/layout/target1"/>
    <dgm:cxn modelId="{31AA8AE4-68FC-402F-99C3-330CB4630D91}" type="presParOf" srcId="{541C6D54-1E55-4720-850C-863890B9E793}" destId="{205091B2-5DC6-4DE5-B747-43E192E15DDB}" srcOrd="1" destOrd="0" presId="urn:microsoft.com/office/officeart/2005/8/layout/target1"/>
    <dgm:cxn modelId="{1876C646-62A7-4DE4-A11C-775C9E432829}" type="presParOf" srcId="{541C6D54-1E55-4720-850C-863890B9E793}" destId="{EB3E3E17-B40D-4339-9841-6785F4D46B6E}" srcOrd="2" destOrd="0" presId="urn:microsoft.com/office/officeart/2005/8/layout/target1"/>
    <dgm:cxn modelId="{053DBB41-9E56-44ED-A781-896286688A43}" type="presParOf" srcId="{541C6D54-1E55-4720-850C-863890B9E793}" destId="{812E4707-9C1B-4BDC-9965-055C56D004B6}" srcOrd="3" destOrd="0" presId="urn:microsoft.com/office/officeart/2005/8/layout/target1"/>
    <dgm:cxn modelId="{F61A37BE-E185-49A0-8BC3-4ED16550E45A}" type="presParOf" srcId="{541C6D54-1E55-4720-850C-863890B9E793}" destId="{43ED3A43-9ADB-403B-A4B5-CA9AB4595B2C}" srcOrd="4" destOrd="0" presId="urn:microsoft.com/office/officeart/2005/8/layout/target1"/>
    <dgm:cxn modelId="{1D8F0D83-8583-4BCA-9204-652BEB031F72}" type="presParOf" srcId="{541C6D54-1E55-4720-850C-863890B9E793}" destId="{E70A04A5-0F01-4B1C-82B0-1C11D054448B}" srcOrd="5" destOrd="0" presId="urn:microsoft.com/office/officeart/2005/8/layout/target1"/>
    <dgm:cxn modelId="{CBB22D67-6545-400F-83B1-94D4D8980C3C}" type="presParOf" srcId="{541C6D54-1E55-4720-850C-863890B9E793}" destId="{0A272CF5-801D-43E2-B0F2-2CF521C03EC2}" srcOrd="6" destOrd="0" presId="urn:microsoft.com/office/officeart/2005/8/layout/target1"/>
    <dgm:cxn modelId="{59C236D5-1BDC-4B7B-8591-89EB285020C9}" type="presParOf" srcId="{541C6D54-1E55-4720-850C-863890B9E793}" destId="{C5F826FF-7ABB-411D-8433-873E169A72FB}" srcOrd="7" destOrd="0" presId="urn:microsoft.com/office/officeart/2005/8/layout/target1"/>
    <dgm:cxn modelId="{E52A5CBF-208C-4EEE-BCDE-24452BDC8ACF}" type="presParOf" srcId="{541C6D54-1E55-4720-850C-863890B9E793}" destId="{53C02EA1-08FE-4100-9810-E361FF282BEA}" srcOrd="8" destOrd="0" presId="urn:microsoft.com/office/officeart/2005/8/layout/target1"/>
    <dgm:cxn modelId="{D2EEB1DB-471F-487B-850E-7AE008217563}" type="presParOf" srcId="{541C6D54-1E55-4720-850C-863890B9E793}" destId="{F06538B4-C623-4751-83F8-A4052B8C3331}" srcOrd="9" destOrd="0" presId="urn:microsoft.com/office/officeart/2005/8/layout/target1"/>
    <dgm:cxn modelId="{E378E35D-751A-4763-90B7-75D8CC0C7D2F}" type="presParOf" srcId="{541C6D54-1E55-4720-850C-863890B9E793}" destId="{FF051FAB-33CB-4200-B7EC-E88EBCA516E9}" srcOrd="10" destOrd="0" presId="urn:microsoft.com/office/officeart/2005/8/layout/target1"/>
    <dgm:cxn modelId="{69297158-0C94-4CA5-A812-13BCDAFC85F5}" type="presParOf" srcId="{541C6D54-1E55-4720-850C-863890B9E793}" destId="{839C16D6-4ECD-46A5-8721-9F033FD9DB09}"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02EA1-08FE-4100-9810-E361FF282BEA}">
      <dsp:nvSpPr>
        <dsp:cNvPr id="0" name=""/>
        <dsp:cNvSpPr/>
      </dsp:nvSpPr>
      <dsp:spPr>
        <a:xfrm>
          <a:off x="1148366" y="1522609"/>
          <a:ext cx="4567827" cy="4567827"/>
        </a:xfrm>
        <a:prstGeom prst="ellipse">
          <a:avLst/>
        </a:prstGeom>
        <a:solidFill>
          <a:schemeClr val="accent6">
            <a:shade val="90000"/>
            <a:hueOff val="379870"/>
            <a:satOff val="-15173"/>
            <a:lumOff val="35191"/>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ED3A43-9ADB-403B-A4B5-CA9AB4595B2C}">
      <dsp:nvSpPr>
        <dsp:cNvPr id="0" name=""/>
        <dsp:cNvSpPr/>
      </dsp:nvSpPr>
      <dsp:spPr>
        <a:xfrm>
          <a:off x="2061931" y="2436174"/>
          <a:ext cx="2740696" cy="2740696"/>
        </a:xfrm>
        <a:prstGeom prst="ellipse">
          <a:avLst/>
        </a:prstGeom>
        <a:solidFill>
          <a:schemeClr val="accent6">
            <a:shade val="90000"/>
            <a:hueOff val="189935"/>
            <a:satOff val="-7587"/>
            <a:lumOff val="17596"/>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4F9E45-42E1-4150-BC00-B01563BADC5C}">
      <dsp:nvSpPr>
        <dsp:cNvPr id="0" name=""/>
        <dsp:cNvSpPr/>
      </dsp:nvSpPr>
      <dsp:spPr>
        <a:xfrm>
          <a:off x="2975497" y="3349740"/>
          <a:ext cx="913565" cy="913565"/>
        </a:xfrm>
        <a:prstGeom prst="ellipse">
          <a:avLst/>
        </a:prstGeom>
        <a:solidFill>
          <a:schemeClr val="accent6">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091B2-5DC6-4DE5-B747-43E192E15DDB}">
      <dsp:nvSpPr>
        <dsp:cNvPr id="0" name=""/>
        <dsp:cNvSpPr/>
      </dsp:nvSpPr>
      <dsp:spPr>
        <a:xfrm>
          <a:off x="6568067" y="17412"/>
          <a:ext cx="3443890" cy="133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GB" sz="1600" kern="1200"/>
            <a:t>Quality of Consideration of Health in Urban Development Decision Making</a:t>
          </a:r>
        </a:p>
      </dsp:txBody>
      <dsp:txXfrm>
        <a:off x="6568067" y="17412"/>
        <a:ext cx="3443890" cy="1332283"/>
      </dsp:txXfrm>
    </dsp:sp>
    <dsp:sp modelId="{EB3E3E17-B40D-4339-9841-6785F4D46B6E}">
      <dsp:nvSpPr>
        <dsp:cNvPr id="0" name=""/>
        <dsp:cNvSpPr/>
      </dsp:nvSpPr>
      <dsp:spPr>
        <a:xfrm>
          <a:off x="5906520" y="666141"/>
          <a:ext cx="57097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E4707-9C1B-4BDC-9965-055C56D004B6}">
      <dsp:nvSpPr>
        <dsp:cNvPr id="0" name=""/>
        <dsp:cNvSpPr/>
      </dsp:nvSpPr>
      <dsp:spPr>
        <a:xfrm rot="5400000">
          <a:off x="3098447" y="1000734"/>
          <a:ext cx="3139620" cy="247195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0A04A5-0F01-4B1C-82B0-1C11D054448B}">
      <dsp:nvSpPr>
        <dsp:cNvPr id="0" name=""/>
        <dsp:cNvSpPr/>
      </dsp:nvSpPr>
      <dsp:spPr>
        <a:xfrm>
          <a:off x="6471126" y="1314870"/>
          <a:ext cx="3777136" cy="133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marL="0" lvl="0" indent="0" algn="l" defTabSz="711200">
            <a:lnSpc>
              <a:spcPct val="90000"/>
            </a:lnSpc>
            <a:spcBef>
              <a:spcPct val="0"/>
            </a:spcBef>
            <a:spcAft>
              <a:spcPct val="35000"/>
            </a:spcAft>
            <a:buNone/>
          </a:pPr>
          <a:r>
            <a:rPr lang="en-GB" sz="1600" kern="1200">
              <a:solidFill>
                <a:schemeClr val="accent6"/>
              </a:solidFill>
            </a:rPr>
            <a:t>Factors which determine the ‘Quality of Consideration of Health in Urban Development Decision Making</a:t>
          </a:r>
          <a:r>
            <a:rPr lang="en-GB" sz="1600" kern="1200"/>
            <a:t>’</a:t>
          </a:r>
        </a:p>
      </dsp:txBody>
      <dsp:txXfrm>
        <a:off x="6471126" y="1314870"/>
        <a:ext cx="3777136" cy="1332283"/>
      </dsp:txXfrm>
    </dsp:sp>
    <dsp:sp modelId="{0A272CF5-801D-43E2-B0F2-2CF521C03EC2}">
      <dsp:nvSpPr>
        <dsp:cNvPr id="0" name=""/>
        <dsp:cNvSpPr/>
      </dsp:nvSpPr>
      <dsp:spPr>
        <a:xfrm>
          <a:off x="5906520" y="1998424"/>
          <a:ext cx="57097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F826FF-7ABB-411D-8433-873E169A72FB}">
      <dsp:nvSpPr>
        <dsp:cNvPr id="0" name=""/>
        <dsp:cNvSpPr/>
      </dsp:nvSpPr>
      <dsp:spPr>
        <a:xfrm rot="5400000">
          <a:off x="3772354" y="2312234"/>
          <a:ext cx="2446528" cy="1817234"/>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6538B4-C623-4751-83F8-A4052B8C3331}">
      <dsp:nvSpPr>
        <dsp:cNvPr id="0" name=""/>
        <dsp:cNvSpPr/>
      </dsp:nvSpPr>
      <dsp:spPr>
        <a:xfrm>
          <a:off x="6538182" y="2629740"/>
          <a:ext cx="3468854" cy="1332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24130" rIns="24130" bIns="24130" numCol="1" spcCol="1270" anchor="ctr" anchorCtr="0">
          <a:noAutofit/>
        </a:bodyPr>
        <a:lstStyle/>
        <a:p>
          <a:pPr marL="0" lvl="0" indent="0" algn="l" defTabSz="844550">
            <a:lnSpc>
              <a:spcPct val="90000"/>
            </a:lnSpc>
            <a:spcBef>
              <a:spcPct val="0"/>
            </a:spcBef>
            <a:spcAft>
              <a:spcPct val="35000"/>
            </a:spcAft>
            <a:buNone/>
          </a:pPr>
          <a:r>
            <a:rPr lang="en-GB" sz="1900" kern="1200"/>
            <a:t>Factors which directly affect the </a:t>
          </a:r>
          <a:r>
            <a:rPr lang="en-GB" sz="1900" kern="1200">
              <a:solidFill>
                <a:schemeClr val="accent6"/>
              </a:solidFill>
            </a:rPr>
            <a:t>‘Factors which determine ‘Quality of Consideration of Health in Urban Development Decision Making’</a:t>
          </a:r>
        </a:p>
      </dsp:txBody>
      <dsp:txXfrm>
        <a:off x="6538182" y="2629740"/>
        <a:ext cx="3468854" cy="1332283"/>
      </dsp:txXfrm>
    </dsp:sp>
    <dsp:sp modelId="{FF051FAB-33CB-4200-B7EC-E88EBCA516E9}">
      <dsp:nvSpPr>
        <dsp:cNvPr id="0" name=""/>
        <dsp:cNvSpPr/>
      </dsp:nvSpPr>
      <dsp:spPr>
        <a:xfrm>
          <a:off x="5906520" y="3330707"/>
          <a:ext cx="57097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9C16D6-4ECD-46A5-8721-9F033FD9DB09}">
      <dsp:nvSpPr>
        <dsp:cNvPr id="0" name=""/>
        <dsp:cNvSpPr/>
      </dsp:nvSpPr>
      <dsp:spPr>
        <a:xfrm rot="5400000">
          <a:off x="4447099" y="3622668"/>
          <a:ext cx="1747955" cy="1162512"/>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829D6-B552-D144-A536-4A089225B4F7}" type="datetimeFigureOut">
              <a:rPr lang="en-US" smtClean="0"/>
              <a:t>4/29/22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A3398-5E2D-6343-87FA-7328F54EC780}" type="slidenum">
              <a:rPr lang="en-US" smtClean="0"/>
              <a:t>‹#›</a:t>
            </a:fld>
            <a:endParaRPr lang="en-US"/>
          </a:p>
        </p:txBody>
      </p:sp>
    </p:spTree>
    <p:extLst>
      <p:ext uri="{BB962C8B-B14F-4D97-AF65-F5344CB8AC3E}">
        <p14:creationId xmlns:p14="http://schemas.microsoft.com/office/powerpoint/2010/main" val="3861457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slide that WP1  would have seen in a meeting back in October last year taken from a methods document that outlines what we are doing with Systems Mapping. </a:t>
            </a:r>
          </a:p>
          <a:p>
            <a:endParaRPr lang="en-GB"/>
          </a:p>
          <a:p>
            <a:r>
              <a:rPr lang="en-GB"/>
              <a:t>Essentially the original plan was to produce maps from coded transcripts and use these to inform some external workshops. We pivoted initially to use uncoded transcripts first to bring the workshops to run in parallel with ongoing interviews. </a:t>
            </a:r>
          </a:p>
        </p:txBody>
      </p:sp>
      <p:sp>
        <p:nvSpPr>
          <p:cNvPr id="4" name="Slide Number Placeholder 3"/>
          <p:cNvSpPr>
            <a:spLocks noGrp="1"/>
          </p:cNvSpPr>
          <p:nvPr>
            <p:ph type="sldNum" sz="quarter" idx="5"/>
          </p:nvPr>
        </p:nvSpPr>
        <p:spPr/>
        <p:txBody>
          <a:bodyPr/>
          <a:lstStyle/>
          <a:p>
            <a:fld id="{A69A3398-5E2D-6343-87FA-7328F54EC780}" type="slidenum">
              <a:rPr lang="en-US" smtClean="0"/>
              <a:t>3</a:t>
            </a:fld>
            <a:endParaRPr lang="en-US"/>
          </a:p>
        </p:txBody>
      </p:sp>
    </p:spTree>
    <p:extLst>
      <p:ext uri="{BB962C8B-B14F-4D97-AF65-F5344CB8AC3E}">
        <p14:creationId xmlns:p14="http://schemas.microsoft.com/office/powerpoint/2010/main" val="227592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Dive in to detail of those</a:t>
            </a:r>
          </a:p>
          <a:p>
            <a:endParaRPr lang="en-GB"/>
          </a:p>
          <a:p>
            <a:r>
              <a:rPr lang="en-GB"/>
              <a:t>On reflection, a better process now would be to take the identified drivers, model potential links as an internal research exercise and reflect back to external workshop as in Citiizen Engagement Workshop. </a:t>
            </a:r>
          </a:p>
        </p:txBody>
      </p:sp>
      <p:sp>
        <p:nvSpPr>
          <p:cNvPr id="4" name="Slide Number Placeholder 3"/>
          <p:cNvSpPr>
            <a:spLocks noGrp="1"/>
          </p:cNvSpPr>
          <p:nvPr>
            <p:ph type="sldNum" sz="quarter" idx="5"/>
          </p:nvPr>
        </p:nvSpPr>
        <p:spPr/>
        <p:txBody>
          <a:bodyPr/>
          <a:lstStyle/>
          <a:p>
            <a:fld id="{A69A3398-5E2D-6343-87FA-7328F54EC780}" type="slidenum">
              <a:rPr lang="en-US" smtClean="0"/>
              <a:t>22</a:t>
            </a:fld>
            <a:endParaRPr lang="en-US"/>
          </a:p>
        </p:txBody>
      </p:sp>
    </p:spTree>
    <p:extLst>
      <p:ext uri="{BB962C8B-B14F-4D97-AF65-F5344CB8AC3E}">
        <p14:creationId xmlns:p14="http://schemas.microsoft.com/office/powerpoint/2010/main" val="30963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Jo and Andy have already talked about this. </a:t>
            </a:r>
          </a:p>
        </p:txBody>
      </p:sp>
      <p:sp>
        <p:nvSpPr>
          <p:cNvPr id="4" name="Slide Number Placeholder 3"/>
          <p:cNvSpPr>
            <a:spLocks noGrp="1"/>
          </p:cNvSpPr>
          <p:nvPr>
            <p:ph type="sldNum" sz="quarter" idx="5"/>
          </p:nvPr>
        </p:nvSpPr>
        <p:spPr/>
        <p:txBody>
          <a:bodyPr/>
          <a:lstStyle/>
          <a:p>
            <a:fld id="{A69A3398-5E2D-6343-87FA-7328F54EC780}" type="slidenum">
              <a:rPr lang="en-US" smtClean="0"/>
              <a:t>23</a:t>
            </a:fld>
            <a:endParaRPr lang="en-US"/>
          </a:p>
        </p:txBody>
      </p:sp>
    </p:spTree>
    <p:extLst>
      <p:ext uri="{BB962C8B-B14F-4D97-AF65-F5344CB8AC3E}">
        <p14:creationId xmlns:p14="http://schemas.microsoft.com/office/powerpoint/2010/main" val="549312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Manually extracted from all interview data tagged with ‘Co-Design-Production-Delivery’ sub category of public involvement</a:t>
            </a:r>
          </a:p>
        </p:txBody>
      </p:sp>
      <p:sp>
        <p:nvSpPr>
          <p:cNvPr id="4" name="Slide Number Placeholder 3"/>
          <p:cNvSpPr>
            <a:spLocks noGrp="1"/>
          </p:cNvSpPr>
          <p:nvPr>
            <p:ph type="sldNum" sz="quarter" idx="5"/>
          </p:nvPr>
        </p:nvSpPr>
        <p:spPr/>
        <p:txBody>
          <a:bodyPr/>
          <a:lstStyle/>
          <a:p>
            <a:fld id="{A69A3398-5E2D-6343-87FA-7328F54EC780}" type="slidenum">
              <a:rPr lang="en-US" smtClean="0"/>
              <a:t>25</a:t>
            </a:fld>
            <a:endParaRPr lang="en-US"/>
          </a:p>
        </p:txBody>
      </p:sp>
    </p:spTree>
    <p:extLst>
      <p:ext uri="{BB962C8B-B14F-4D97-AF65-F5344CB8AC3E}">
        <p14:creationId xmlns:p14="http://schemas.microsoft.com/office/powerpoint/2010/main" val="323733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number of reinforcing loops countering that balance. Which is more powerful/domain? How might you change not just the variables but the strength of influence to ensure the change you want?</a:t>
            </a:r>
          </a:p>
        </p:txBody>
      </p:sp>
      <p:sp>
        <p:nvSpPr>
          <p:cNvPr id="4" name="Slide Number Placeholder 3"/>
          <p:cNvSpPr>
            <a:spLocks noGrp="1"/>
          </p:cNvSpPr>
          <p:nvPr>
            <p:ph type="sldNum" sz="quarter" idx="5"/>
          </p:nvPr>
        </p:nvSpPr>
        <p:spPr/>
        <p:txBody>
          <a:bodyPr/>
          <a:lstStyle/>
          <a:p>
            <a:fld id="{A69A3398-5E2D-6343-87FA-7328F54EC780}" type="slidenum">
              <a:rPr lang="en-US" smtClean="0"/>
              <a:t>26</a:t>
            </a:fld>
            <a:endParaRPr lang="en-US"/>
          </a:p>
        </p:txBody>
      </p:sp>
    </p:spTree>
    <p:extLst>
      <p:ext uri="{BB962C8B-B14F-4D97-AF65-F5344CB8AC3E}">
        <p14:creationId xmlns:p14="http://schemas.microsoft.com/office/powerpoint/2010/main" val="236569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9A3398-5E2D-6343-87FA-7328F54EC780}" type="slidenum">
              <a:rPr lang="en-US" smtClean="0"/>
              <a:t>28</a:t>
            </a:fld>
            <a:endParaRPr lang="en-US"/>
          </a:p>
        </p:txBody>
      </p:sp>
    </p:spTree>
    <p:extLst>
      <p:ext uri="{BB962C8B-B14F-4D97-AF65-F5344CB8AC3E}">
        <p14:creationId xmlns:p14="http://schemas.microsoft.com/office/powerpoint/2010/main" val="2326163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models </a:t>
            </a:r>
          </a:p>
        </p:txBody>
      </p:sp>
      <p:sp>
        <p:nvSpPr>
          <p:cNvPr id="4" name="Slide Number Placeholder 3"/>
          <p:cNvSpPr>
            <a:spLocks noGrp="1"/>
          </p:cNvSpPr>
          <p:nvPr>
            <p:ph type="sldNum" sz="quarter" idx="5"/>
          </p:nvPr>
        </p:nvSpPr>
        <p:spPr/>
        <p:txBody>
          <a:bodyPr/>
          <a:lstStyle/>
          <a:p>
            <a:fld id="{A69A3398-5E2D-6343-87FA-7328F54EC780}" type="slidenum">
              <a:rPr lang="en-US" smtClean="0"/>
              <a:t>32</a:t>
            </a:fld>
            <a:endParaRPr lang="en-US"/>
          </a:p>
        </p:txBody>
      </p:sp>
    </p:spTree>
    <p:extLst>
      <p:ext uri="{BB962C8B-B14F-4D97-AF65-F5344CB8AC3E}">
        <p14:creationId xmlns:p14="http://schemas.microsoft.com/office/powerpoint/2010/main" val="2913083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Considered constructing systems maps from Category Summaries – lengthy process and impractical given timescales.</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Overall Patterns &amp; Trends section is the summary reduced to the key variables and interactions that emerged from the analysis.</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Note: grouped variables from first bullet point.</a:t>
            </a:r>
          </a:p>
          <a:p>
            <a:endParaRPr lang="en-US"/>
          </a:p>
          <a:p>
            <a:r>
              <a:rPr lang="en-US"/>
              <a:t>Team 2 – Anna </a:t>
            </a:r>
          </a:p>
        </p:txBody>
      </p:sp>
      <p:sp>
        <p:nvSpPr>
          <p:cNvPr id="4" name="Slide Number Placeholder 3"/>
          <p:cNvSpPr>
            <a:spLocks noGrp="1"/>
          </p:cNvSpPr>
          <p:nvPr>
            <p:ph type="sldNum" sz="quarter" idx="5"/>
          </p:nvPr>
        </p:nvSpPr>
        <p:spPr/>
        <p:txBody>
          <a:bodyPr/>
          <a:lstStyle/>
          <a:p>
            <a:fld id="{A69A3398-5E2D-6343-87FA-7328F54EC780}" type="slidenum">
              <a:rPr lang="en-US" smtClean="0"/>
              <a:t>34</a:t>
            </a:fld>
            <a:endParaRPr lang="en-US"/>
          </a:p>
        </p:txBody>
      </p:sp>
    </p:spTree>
    <p:extLst>
      <p:ext uri="{BB962C8B-B14F-4D97-AF65-F5344CB8AC3E}">
        <p14:creationId xmlns:p14="http://schemas.microsoft.com/office/powerpoint/2010/main" val="327168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Traceability back to original data</a:t>
            </a:r>
          </a:p>
        </p:txBody>
      </p:sp>
      <p:sp>
        <p:nvSpPr>
          <p:cNvPr id="4" name="Slide Number Placeholder 3"/>
          <p:cNvSpPr>
            <a:spLocks noGrp="1"/>
          </p:cNvSpPr>
          <p:nvPr>
            <p:ph type="sldNum" sz="quarter" idx="5"/>
          </p:nvPr>
        </p:nvSpPr>
        <p:spPr/>
        <p:txBody>
          <a:bodyPr/>
          <a:lstStyle/>
          <a:p>
            <a:fld id="{A69A3398-5E2D-6343-87FA-7328F54EC780}" type="slidenum">
              <a:rPr lang="en-US" smtClean="0"/>
              <a:t>35</a:t>
            </a:fld>
            <a:endParaRPr lang="en-US"/>
          </a:p>
        </p:txBody>
      </p:sp>
    </p:spTree>
    <p:extLst>
      <p:ext uri="{BB962C8B-B14F-4D97-AF65-F5344CB8AC3E}">
        <p14:creationId xmlns:p14="http://schemas.microsoft.com/office/powerpoint/2010/main" val="3691195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err="1"/>
              <a:t>Visualisation</a:t>
            </a:r>
            <a:r>
              <a:rPr lang="en-US"/>
              <a:t> of system – </a:t>
            </a:r>
            <a:r>
              <a:rPr lang="en-US" sz="1200" kern="1200">
                <a:solidFill>
                  <a:schemeClr val="tx1"/>
                </a:solidFill>
                <a:effectLst/>
                <a:latin typeface="+mn-lt"/>
                <a:ea typeface="+mn-ea"/>
                <a:cs typeface="+mn-cs"/>
              </a:rPr>
              <a:t>communicates the combined mental models of interview teams/sectors to provide greater shared understanding amongst the team and use as a tool to effectively engage stakeholders.</a:t>
            </a:r>
          </a:p>
        </p:txBody>
      </p:sp>
      <p:sp>
        <p:nvSpPr>
          <p:cNvPr id="4" name="Slide Number Placeholder 3"/>
          <p:cNvSpPr>
            <a:spLocks noGrp="1"/>
          </p:cNvSpPr>
          <p:nvPr>
            <p:ph type="sldNum" sz="quarter" idx="5"/>
          </p:nvPr>
        </p:nvSpPr>
        <p:spPr/>
        <p:txBody>
          <a:bodyPr/>
          <a:lstStyle/>
          <a:p>
            <a:fld id="{A69A3398-5E2D-6343-87FA-7328F54EC780}" type="slidenum">
              <a:rPr lang="en-US" smtClean="0"/>
              <a:t>36</a:t>
            </a:fld>
            <a:endParaRPr lang="en-US"/>
          </a:p>
        </p:txBody>
      </p:sp>
    </p:spTree>
    <p:extLst>
      <p:ext uri="{BB962C8B-B14F-4D97-AF65-F5344CB8AC3E}">
        <p14:creationId xmlns:p14="http://schemas.microsoft.com/office/powerpoint/2010/main" val="20174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transcripts (and workshops) don’t tend to have any causal influences coming out of consideration of health. </a:t>
            </a:r>
          </a:p>
          <a:p>
            <a:r>
              <a:rPr lang="en-US"/>
              <a:t>Highest Degree Centrality is node with most connections to other nodes and may be a potential leverage point. </a:t>
            </a:r>
          </a:p>
        </p:txBody>
      </p:sp>
      <p:sp>
        <p:nvSpPr>
          <p:cNvPr id="4" name="Slide Number Placeholder 3"/>
          <p:cNvSpPr>
            <a:spLocks noGrp="1"/>
          </p:cNvSpPr>
          <p:nvPr>
            <p:ph type="sldNum" sz="quarter" idx="5"/>
          </p:nvPr>
        </p:nvSpPr>
        <p:spPr/>
        <p:txBody>
          <a:bodyPr/>
          <a:lstStyle/>
          <a:p>
            <a:fld id="{A69A3398-5E2D-6343-87FA-7328F54EC780}" type="slidenum">
              <a:rPr lang="en-US" smtClean="0"/>
              <a:t>37</a:t>
            </a:fld>
            <a:endParaRPr lang="en-US"/>
          </a:p>
        </p:txBody>
      </p:sp>
    </p:spTree>
    <p:extLst>
      <p:ext uri="{BB962C8B-B14F-4D97-AF65-F5344CB8AC3E}">
        <p14:creationId xmlns:p14="http://schemas.microsoft.com/office/powerpoint/2010/main" val="23927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6 in Phase 1 data gathering (actually we geared it more front loaded in the proposal), 6 in Phase 2 (intervention design) and 6 in Phase 3 (intervention implementation/evaluation). </a:t>
            </a:r>
          </a:p>
          <a:p>
            <a:endParaRPr lang="en-GB"/>
          </a:p>
          <a:p>
            <a:r>
              <a:rPr lang="en-GB"/>
              <a:t>These are also intended to support the actions of other Work Packages or activities as required. </a:t>
            </a:r>
          </a:p>
          <a:p>
            <a:endParaRPr lang="en-GB"/>
          </a:p>
          <a:p>
            <a:r>
              <a:rPr lang="en-GB"/>
              <a:t>36 people in Phase 1 (6 workshops with 6 people)</a:t>
            </a:r>
          </a:p>
          <a:p>
            <a:endParaRPr lang="en-GB"/>
          </a:p>
          <a:p>
            <a:r>
              <a:rPr lang="en-GB"/>
              <a:t>“implicit mental models” – that includes where people’s mental models are wrong </a:t>
            </a:r>
          </a:p>
        </p:txBody>
      </p:sp>
      <p:sp>
        <p:nvSpPr>
          <p:cNvPr id="4" name="Slide Number Placeholder 3"/>
          <p:cNvSpPr>
            <a:spLocks noGrp="1"/>
          </p:cNvSpPr>
          <p:nvPr>
            <p:ph type="sldNum" sz="quarter" idx="5"/>
          </p:nvPr>
        </p:nvSpPr>
        <p:spPr/>
        <p:txBody>
          <a:bodyPr/>
          <a:lstStyle/>
          <a:p>
            <a:fld id="{A69A3398-5E2D-6343-87FA-7328F54EC780}" type="slidenum">
              <a:rPr lang="en-US" smtClean="0"/>
              <a:t>4</a:t>
            </a:fld>
            <a:endParaRPr lang="en-US"/>
          </a:p>
        </p:txBody>
      </p:sp>
    </p:spTree>
    <p:extLst>
      <p:ext uri="{BB962C8B-B14F-4D97-AF65-F5344CB8AC3E}">
        <p14:creationId xmlns:p14="http://schemas.microsoft.com/office/powerpoint/2010/main" val="182508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A3398-5E2D-6343-87FA-7328F54EC780}" type="slidenum">
              <a:rPr lang="en-US" smtClean="0"/>
              <a:t>38</a:t>
            </a:fld>
            <a:endParaRPr lang="en-US"/>
          </a:p>
        </p:txBody>
      </p:sp>
    </p:spTree>
    <p:extLst>
      <p:ext uri="{BB962C8B-B14F-4D97-AF65-F5344CB8AC3E}">
        <p14:creationId xmlns:p14="http://schemas.microsoft.com/office/powerpoint/2010/main" val="3003273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A3398-5E2D-6343-87FA-7328F54EC780}" type="slidenum">
              <a:rPr lang="en-US" smtClean="0"/>
              <a:t>39</a:t>
            </a:fld>
            <a:endParaRPr lang="en-US"/>
          </a:p>
        </p:txBody>
      </p:sp>
    </p:spTree>
    <p:extLst>
      <p:ext uri="{BB962C8B-B14F-4D97-AF65-F5344CB8AC3E}">
        <p14:creationId xmlns:p14="http://schemas.microsoft.com/office/powerpoint/2010/main" val="983661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Initial outputs used to inform plan for March 24</a:t>
            </a:r>
            <a:r>
              <a:rPr lang="en-GB" baseline="30000"/>
              <a:t>th</a:t>
            </a:r>
            <a:r>
              <a:rPr lang="en-GB"/>
              <a:t> to </a:t>
            </a:r>
            <a:r>
              <a:rPr lang="en-GB" err="1"/>
              <a:t>selecy</a:t>
            </a:r>
            <a:r>
              <a:rPr lang="en-GB"/>
              <a:t> intervention areas. </a:t>
            </a:r>
          </a:p>
          <a:p>
            <a:r>
              <a:rPr lang="en-GB"/>
              <a:t>Detailed models ready to inform more detailed discussions of interventions once areas narrowed down. </a:t>
            </a:r>
          </a:p>
          <a:p>
            <a:endParaRPr lang="en-GB"/>
          </a:p>
        </p:txBody>
      </p:sp>
      <p:sp>
        <p:nvSpPr>
          <p:cNvPr id="4" name="Slide Number Placeholder 3"/>
          <p:cNvSpPr>
            <a:spLocks noGrp="1"/>
          </p:cNvSpPr>
          <p:nvPr>
            <p:ph type="sldNum" sz="quarter" idx="5"/>
          </p:nvPr>
        </p:nvSpPr>
        <p:spPr/>
        <p:txBody>
          <a:bodyPr/>
          <a:lstStyle/>
          <a:p>
            <a:fld id="{A69A3398-5E2D-6343-87FA-7328F54EC780}" type="slidenum">
              <a:rPr lang="en-US" smtClean="0"/>
              <a:t>40</a:t>
            </a:fld>
            <a:endParaRPr lang="en-US"/>
          </a:p>
        </p:txBody>
      </p:sp>
    </p:spTree>
    <p:extLst>
      <p:ext uri="{BB962C8B-B14F-4D97-AF65-F5344CB8AC3E}">
        <p14:creationId xmlns:p14="http://schemas.microsoft.com/office/powerpoint/2010/main" val="1411870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Next Steps</a:t>
            </a:r>
          </a:p>
        </p:txBody>
      </p:sp>
      <p:sp>
        <p:nvSpPr>
          <p:cNvPr id="4" name="Slide Number Placeholder 3"/>
          <p:cNvSpPr>
            <a:spLocks noGrp="1"/>
          </p:cNvSpPr>
          <p:nvPr>
            <p:ph type="sldNum" sz="quarter" idx="5"/>
          </p:nvPr>
        </p:nvSpPr>
        <p:spPr/>
        <p:txBody>
          <a:bodyPr/>
          <a:lstStyle/>
          <a:p>
            <a:fld id="{A69A3398-5E2D-6343-87FA-7328F54EC780}" type="slidenum">
              <a:rPr lang="en-US" smtClean="0"/>
              <a:t>41</a:t>
            </a:fld>
            <a:endParaRPr lang="en-US"/>
          </a:p>
        </p:txBody>
      </p:sp>
    </p:spTree>
    <p:extLst>
      <p:ext uri="{BB962C8B-B14F-4D97-AF65-F5344CB8AC3E}">
        <p14:creationId xmlns:p14="http://schemas.microsoft.com/office/powerpoint/2010/main" val="368611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Tried to have two more general ones but ended up being cancelled for various reasons. </a:t>
            </a:r>
          </a:p>
          <a:p>
            <a:endParaRPr lang="en-US"/>
          </a:p>
          <a:p>
            <a:r>
              <a:rPr lang="en-US"/>
              <a:t>Manchester not represented. Will go back to once we have refined messaging about intervention areas. </a:t>
            </a:r>
          </a:p>
          <a:p>
            <a:endParaRPr lang="en-US"/>
          </a:p>
          <a:p>
            <a:r>
              <a:rPr lang="en-US"/>
              <a:t>Start with first three which essentially followed the same format.  </a:t>
            </a:r>
          </a:p>
        </p:txBody>
      </p:sp>
      <p:sp>
        <p:nvSpPr>
          <p:cNvPr id="4" name="Slide Number Placeholder 3"/>
          <p:cNvSpPr>
            <a:spLocks noGrp="1"/>
          </p:cNvSpPr>
          <p:nvPr>
            <p:ph type="sldNum" sz="quarter" idx="5"/>
          </p:nvPr>
        </p:nvSpPr>
        <p:spPr/>
        <p:txBody>
          <a:bodyPr/>
          <a:lstStyle/>
          <a:p>
            <a:fld id="{A69A3398-5E2D-6343-87FA-7328F54EC780}" type="slidenum">
              <a:rPr lang="en-US" smtClean="0"/>
              <a:t>5</a:t>
            </a:fld>
            <a:endParaRPr lang="en-US"/>
          </a:p>
        </p:txBody>
      </p:sp>
    </p:spTree>
    <p:extLst>
      <p:ext uri="{BB962C8B-B14F-4D97-AF65-F5344CB8AC3E}">
        <p14:creationId xmlns:p14="http://schemas.microsoft.com/office/powerpoint/2010/main" val="239670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A3398-5E2D-6343-87FA-7328F54EC780}" type="slidenum">
              <a:rPr lang="en-US" smtClean="0"/>
              <a:t>10</a:t>
            </a:fld>
            <a:endParaRPr lang="en-US"/>
          </a:p>
        </p:txBody>
      </p:sp>
    </p:spTree>
    <p:extLst>
      <p:ext uri="{BB962C8B-B14F-4D97-AF65-F5344CB8AC3E}">
        <p14:creationId xmlns:p14="http://schemas.microsoft.com/office/powerpoint/2010/main" val="32716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may be putting their perceptions of what others think is important</a:t>
            </a:r>
          </a:p>
          <a:p>
            <a:r>
              <a:rPr lang="en-GB"/>
              <a:t>They may be saying what is done, but that doesn’t mean they think that is correct or ideal (if it isn’t profitable it isn’t viable)</a:t>
            </a:r>
          </a:p>
        </p:txBody>
      </p:sp>
      <p:sp>
        <p:nvSpPr>
          <p:cNvPr id="4" name="Slide Number Placeholder 3"/>
          <p:cNvSpPr>
            <a:spLocks noGrp="1"/>
          </p:cNvSpPr>
          <p:nvPr>
            <p:ph type="sldNum" sz="quarter" idx="5"/>
          </p:nvPr>
        </p:nvSpPr>
        <p:spPr/>
        <p:txBody>
          <a:bodyPr/>
          <a:lstStyle/>
          <a:p>
            <a:fld id="{A69A3398-5E2D-6343-87FA-7328F54EC780}" type="slidenum">
              <a:rPr lang="en-US" smtClean="0"/>
              <a:t>11</a:t>
            </a:fld>
            <a:endParaRPr lang="en-US"/>
          </a:p>
        </p:txBody>
      </p:sp>
    </p:spTree>
    <p:extLst>
      <p:ext uri="{BB962C8B-B14F-4D97-AF65-F5344CB8AC3E}">
        <p14:creationId xmlns:p14="http://schemas.microsoft.com/office/powerpoint/2010/main" val="162265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sz="1200" b="1">
                <a:latin typeface="Arial" panose="020B0604020202020204" pitchFamily="34" charset="0"/>
                <a:cs typeface="Arial" panose="020B0604020202020204" pitchFamily="34" charset="0"/>
              </a:rPr>
              <a:t>INSTRUCTIONS</a:t>
            </a:r>
          </a:p>
          <a:p>
            <a:pPr marL="0" indent="0" algn="l">
              <a:buNone/>
            </a:pPr>
            <a:endParaRPr lang="en-GB" sz="1200" b="1">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Font should be set to Arial throughout the presentation.</a:t>
            </a:r>
          </a:p>
          <a:p>
            <a:pPr marL="0" indent="0" algn="l">
              <a:buNone/>
            </a:pPr>
            <a:endParaRPr lang="en-GB" sz="1200">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Content slide headings should be font size 36.</a:t>
            </a:r>
          </a:p>
          <a:p>
            <a:pPr marL="0" indent="0" algn="l">
              <a:buNone/>
            </a:pPr>
            <a:endParaRPr lang="en-GB" sz="1200">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Body text should be set to font size 18.</a:t>
            </a:r>
            <a:endParaRPr lang="en-GB" sz="1050">
              <a:latin typeface="Arial" panose="020B0604020202020204" pitchFamily="34" charset="0"/>
              <a:cs typeface="Arial" panose="020B0604020202020204" pitchFamily="34" charset="0"/>
            </a:endParaRPr>
          </a:p>
          <a:p>
            <a:pPr>
              <a:lnSpc>
                <a:spcPct val="120000"/>
              </a:lnSpc>
            </a:pPr>
            <a:endParaRPr lang="en-GB" sz="1050">
              <a:latin typeface="Arial" panose="020B0604020202020204" pitchFamily="34" charset="0"/>
              <a:cs typeface="Arial" panose="020B0604020202020204" pitchFamily="34" charset="0"/>
            </a:endParaRPr>
          </a:p>
          <a:p>
            <a:pPr>
              <a:lnSpc>
                <a:spcPct val="120000"/>
              </a:lnSpc>
            </a:pPr>
            <a:r>
              <a:rPr lang="en-GB" sz="1200">
                <a:latin typeface="Arial" panose="020B0604020202020204" pitchFamily="34" charset="0"/>
                <a:cs typeface="Arial" panose="020B0604020202020204" pitchFamily="34" charset="0"/>
              </a:rPr>
              <a:t>To add/remove or adjust the positioning of logos, go to ‘View’, then ‘Slide Master’ and edit here. Please note the changes made in the Slide Master will apply throughout the presentation. Ensure an original copy of the </a:t>
            </a:r>
            <a:r>
              <a:rPr lang="en-GB" sz="1200" err="1">
                <a:latin typeface="Arial" panose="020B0604020202020204" pitchFamily="34" charset="0"/>
                <a:cs typeface="Arial" panose="020B0604020202020204" pitchFamily="34" charset="0"/>
              </a:rPr>
              <a:t>Powerpoint</a:t>
            </a:r>
            <a:r>
              <a:rPr lang="en-GB" sz="1200">
                <a:latin typeface="Arial" panose="020B0604020202020204" pitchFamily="34" charset="0"/>
                <a:cs typeface="Arial" panose="020B0604020202020204" pitchFamily="34" charset="0"/>
              </a:rPr>
              <a:t> is kept safe.</a:t>
            </a:r>
          </a:p>
          <a:p>
            <a:endParaRPr lang="en-US"/>
          </a:p>
        </p:txBody>
      </p:sp>
      <p:sp>
        <p:nvSpPr>
          <p:cNvPr id="4" name="Slide Number Placeholder 3"/>
          <p:cNvSpPr>
            <a:spLocks noGrp="1"/>
          </p:cNvSpPr>
          <p:nvPr>
            <p:ph type="sldNum" sz="quarter" idx="5"/>
          </p:nvPr>
        </p:nvSpPr>
        <p:spPr/>
        <p:txBody>
          <a:bodyPr/>
          <a:lstStyle/>
          <a:p>
            <a:fld id="{A69A3398-5E2D-6343-87FA-7328F54EC780}" type="slidenum">
              <a:rPr lang="en-US" smtClean="0"/>
              <a:t>12</a:t>
            </a:fld>
            <a:endParaRPr lang="en-US"/>
          </a:p>
        </p:txBody>
      </p:sp>
    </p:spTree>
    <p:extLst>
      <p:ext uri="{BB962C8B-B14F-4D97-AF65-F5344CB8AC3E}">
        <p14:creationId xmlns:p14="http://schemas.microsoft.com/office/powerpoint/2010/main" val="260409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GB" sz="1200" b="1">
                <a:latin typeface="Arial" panose="020B0604020202020204" pitchFamily="34" charset="0"/>
                <a:cs typeface="Arial" panose="020B0604020202020204" pitchFamily="34" charset="0"/>
              </a:rPr>
              <a:t>INSTRUCTIONS</a:t>
            </a:r>
          </a:p>
          <a:p>
            <a:pPr marL="0" indent="0" algn="l">
              <a:buNone/>
            </a:pPr>
            <a:endParaRPr lang="en-GB" sz="1200" b="1">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Font should be set to Arial throughout the presentation.</a:t>
            </a:r>
          </a:p>
          <a:p>
            <a:pPr marL="0" indent="0" algn="l">
              <a:buNone/>
            </a:pPr>
            <a:endParaRPr lang="en-GB" sz="1200">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Content slide headings should be font size 36.</a:t>
            </a:r>
          </a:p>
          <a:p>
            <a:pPr marL="0" indent="0" algn="l">
              <a:buNone/>
            </a:pPr>
            <a:endParaRPr lang="en-GB" sz="1200">
              <a:latin typeface="Arial" panose="020B0604020202020204" pitchFamily="34" charset="0"/>
              <a:cs typeface="Arial" panose="020B0604020202020204" pitchFamily="34" charset="0"/>
            </a:endParaRPr>
          </a:p>
          <a:p>
            <a:pPr marL="0" indent="0" algn="l">
              <a:buNone/>
            </a:pPr>
            <a:r>
              <a:rPr lang="en-GB" sz="1200">
                <a:latin typeface="Arial" panose="020B0604020202020204" pitchFamily="34" charset="0"/>
                <a:cs typeface="Arial" panose="020B0604020202020204" pitchFamily="34" charset="0"/>
              </a:rPr>
              <a:t>Body text should be set to font size 18.</a:t>
            </a:r>
            <a:endParaRPr lang="en-GB" sz="1050">
              <a:latin typeface="Arial" panose="020B0604020202020204" pitchFamily="34" charset="0"/>
              <a:cs typeface="Arial" panose="020B0604020202020204" pitchFamily="34" charset="0"/>
            </a:endParaRPr>
          </a:p>
          <a:p>
            <a:pPr>
              <a:lnSpc>
                <a:spcPct val="120000"/>
              </a:lnSpc>
            </a:pPr>
            <a:endParaRPr lang="en-GB" sz="1050">
              <a:latin typeface="Arial" panose="020B0604020202020204" pitchFamily="34" charset="0"/>
              <a:cs typeface="Arial" panose="020B0604020202020204" pitchFamily="34" charset="0"/>
            </a:endParaRPr>
          </a:p>
          <a:p>
            <a:pPr>
              <a:lnSpc>
                <a:spcPct val="120000"/>
              </a:lnSpc>
            </a:pPr>
            <a:r>
              <a:rPr lang="en-GB" sz="1200">
                <a:latin typeface="Arial" panose="020B0604020202020204" pitchFamily="34" charset="0"/>
                <a:cs typeface="Arial" panose="020B0604020202020204" pitchFamily="34" charset="0"/>
              </a:rPr>
              <a:t>To add/remove or adjust the positioning of logos, go to ‘View’, then ‘Slide Master’ and edit here. Please note the changes made in the Slide Master will apply throughout the presentation. Ensure an original copy of the </a:t>
            </a:r>
            <a:r>
              <a:rPr lang="en-GB" sz="1200" err="1">
                <a:latin typeface="Arial" panose="020B0604020202020204" pitchFamily="34" charset="0"/>
                <a:cs typeface="Arial" panose="020B0604020202020204" pitchFamily="34" charset="0"/>
              </a:rPr>
              <a:t>Powerpoint</a:t>
            </a:r>
            <a:r>
              <a:rPr lang="en-GB" sz="1200">
                <a:latin typeface="Arial" panose="020B0604020202020204" pitchFamily="34" charset="0"/>
                <a:cs typeface="Arial" panose="020B0604020202020204" pitchFamily="34" charset="0"/>
              </a:rPr>
              <a:t> is kept safe.</a:t>
            </a:r>
          </a:p>
          <a:p>
            <a:endParaRPr lang="en-US"/>
          </a:p>
        </p:txBody>
      </p:sp>
      <p:sp>
        <p:nvSpPr>
          <p:cNvPr id="4" name="Slide Number Placeholder 3"/>
          <p:cNvSpPr>
            <a:spLocks noGrp="1"/>
          </p:cNvSpPr>
          <p:nvPr>
            <p:ph type="sldNum" sz="quarter" idx="5"/>
          </p:nvPr>
        </p:nvSpPr>
        <p:spPr/>
        <p:txBody>
          <a:bodyPr/>
          <a:lstStyle/>
          <a:p>
            <a:fld id="{A69A3398-5E2D-6343-87FA-7328F54EC780}" type="slidenum">
              <a:rPr lang="en-US" smtClean="0"/>
              <a:t>14</a:t>
            </a:fld>
            <a:endParaRPr lang="en-US"/>
          </a:p>
        </p:txBody>
      </p:sp>
    </p:spTree>
    <p:extLst>
      <p:ext uri="{BB962C8B-B14F-4D97-AF65-F5344CB8AC3E}">
        <p14:creationId xmlns:p14="http://schemas.microsoft.com/office/powerpoint/2010/main" val="2604098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and therefore health is in competition with those targets</a:t>
            </a:r>
          </a:p>
          <a:p>
            <a:endParaRPr lang="en-GB"/>
          </a:p>
        </p:txBody>
      </p:sp>
      <p:sp>
        <p:nvSpPr>
          <p:cNvPr id="4" name="Slide Number Placeholder 3"/>
          <p:cNvSpPr>
            <a:spLocks noGrp="1"/>
          </p:cNvSpPr>
          <p:nvPr>
            <p:ph type="sldNum" sz="quarter" idx="5"/>
          </p:nvPr>
        </p:nvSpPr>
        <p:spPr/>
        <p:txBody>
          <a:bodyPr/>
          <a:lstStyle/>
          <a:p>
            <a:fld id="{A69A3398-5E2D-6343-87FA-7328F54EC780}" type="slidenum">
              <a:rPr lang="en-US" smtClean="0"/>
              <a:t>17</a:t>
            </a:fld>
            <a:endParaRPr lang="en-US"/>
          </a:p>
        </p:txBody>
      </p:sp>
    </p:spTree>
    <p:extLst>
      <p:ext uri="{BB962C8B-B14F-4D97-AF65-F5344CB8AC3E}">
        <p14:creationId xmlns:p14="http://schemas.microsoft.com/office/powerpoint/2010/main" val="412254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Causally upstream factors (things in the outer ring) may be viewed as procedurally downstream. </a:t>
            </a:r>
            <a:r>
              <a:rPr lang="en-GB" err="1"/>
              <a:t>I.e</a:t>
            </a:r>
            <a:r>
              <a:rPr lang="en-GB"/>
              <a:t> things that happened on a previous experience can have an impact on the consideration of health moving forwards. </a:t>
            </a:r>
          </a:p>
          <a:p>
            <a:endParaRPr lang="en-GB"/>
          </a:p>
          <a:p>
            <a:r>
              <a:rPr lang="en-GB"/>
              <a:t>Assumption that higher quality consideration of health results in better health outcomes </a:t>
            </a:r>
          </a:p>
        </p:txBody>
      </p:sp>
      <p:sp>
        <p:nvSpPr>
          <p:cNvPr id="4" name="Slide Number Placeholder 3"/>
          <p:cNvSpPr>
            <a:spLocks noGrp="1"/>
          </p:cNvSpPr>
          <p:nvPr>
            <p:ph type="sldNum" sz="quarter" idx="5"/>
          </p:nvPr>
        </p:nvSpPr>
        <p:spPr/>
        <p:txBody>
          <a:bodyPr/>
          <a:lstStyle/>
          <a:p>
            <a:fld id="{A69A3398-5E2D-6343-87FA-7328F54EC780}" type="slidenum">
              <a:rPr lang="en-US" smtClean="0"/>
              <a:t>21</a:t>
            </a:fld>
            <a:endParaRPr lang="en-US"/>
          </a:p>
        </p:txBody>
      </p:sp>
    </p:spTree>
    <p:extLst>
      <p:ext uri="{BB962C8B-B14F-4D97-AF65-F5344CB8AC3E}">
        <p14:creationId xmlns:p14="http://schemas.microsoft.com/office/powerpoint/2010/main" val="13226626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image" Target="../media/image14.png"/><Relationship Id="rId16"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9.jpe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mrc.ukri.org/research/initiatives/prevention-research/ukprp/"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mrc.ukri.org/research/initiatives/prevention-research/ukprp/"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0F16E8A8-7ABA-3D46-8CAB-908B4CE0A7EC}"/>
              </a:ext>
            </a:extLst>
          </p:cNvPr>
          <p:cNvSpPr/>
          <p:nvPr userDrawn="1"/>
        </p:nvSpPr>
        <p:spPr>
          <a:xfrm>
            <a:off x="-1" y="0"/>
            <a:ext cx="8414491" cy="6868757"/>
          </a:xfrm>
          <a:custGeom>
            <a:avLst/>
            <a:gdLst>
              <a:gd name="connsiteX0" fmla="*/ 0 w 7991013"/>
              <a:gd name="connsiteY0" fmla="*/ 0 h 6858000"/>
              <a:gd name="connsiteX1" fmla="*/ 7991013 w 7991013"/>
              <a:gd name="connsiteY1" fmla="*/ 0 h 6858000"/>
              <a:gd name="connsiteX2" fmla="*/ 7991013 w 7991013"/>
              <a:gd name="connsiteY2" fmla="*/ 6858000 h 6858000"/>
              <a:gd name="connsiteX3" fmla="*/ 0 w 7991013"/>
              <a:gd name="connsiteY3" fmla="*/ 6858000 h 6858000"/>
              <a:gd name="connsiteX4" fmla="*/ 0 w 7991013"/>
              <a:gd name="connsiteY4" fmla="*/ 0 h 6858000"/>
              <a:gd name="connsiteX0" fmla="*/ 0 w 8195409"/>
              <a:gd name="connsiteY0" fmla="*/ 0 h 6868757"/>
              <a:gd name="connsiteX1" fmla="*/ 7991013 w 8195409"/>
              <a:gd name="connsiteY1" fmla="*/ 0 h 6868757"/>
              <a:gd name="connsiteX2" fmla="*/ 8195409 w 8195409"/>
              <a:gd name="connsiteY2" fmla="*/ 6868757 h 6868757"/>
              <a:gd name="connsiteX3" fmla="*/ 0 w 8195409"/>
              <a:gd name="connsiteY3" fmla="*/ 6858000 h 6868757"/>
              <a:gd name="connsiteX4" fmla="*/ 0 w 8195409"/>
              <a:gd name="connsiteY4" fmla="*/ 0 h 686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5409" h="6868757">
                <a:moveTo>
                  <a:pt x="0" y="0"/>
                </a:moveTo>
                <a:lnTo>
                  <a:pt x="7991013" y="0"/>
                </a:lnTo>
                <a:lnTo>
                  <a:pt x="8195409" y="6868757"/>
                </a:lnTo>
                <a:lnTo>
                  <a:pt x="0" y="685800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5B5A684-187C-E44C-89CA-C0F794D6DF5E}"/>
              </a:ext>
            </a:extLst>
          </p:cNvPr>
          <p:cNvPicPr>
            <a:picLocks noChangeAspect="1"/>
          </p:cNvPicPr>
          <p:nvPr userDrawn="1"/>
        </p:nvPicPr>
        <p:blipFill rotWithShape="1">
          <a:blip r:embed="rId2"/>
          <a:srcRect l="3706" t="15466" r="78810" b="39409"/>
          <a:stretch/>
        </p:blipFill>
        <p:spPr>
          <a:xfrm>
            <a:off x="9639964" y="740387"/>
            <a:ext cx="1308451" cy="815561"/>
          </a:xfrm>
          <a:prstGeom prst="rect">
            <a:avLst/>
          </a:prstGeom>
        </p:spPr>
      </p:pic>
      <p:pic>
        <p:nvPicPr>
          <p:cNvPr id="10" name="Picture 9">
            <a:extLst>
              <a:ext uri="{FF2B5EF4-FFF2-40B4-BE49-F238E27FC236}">
                <a16:creationId xmlns:a16="http://schemas.microsoft.com/office/drawing/2014/main" id="{F7F4E3F3-1B8A-BF41-A427-F567A38EAEA6}"/>
              </a:ext>
            </a:extLst>
          </p:cNvPr>
          <p:cNvPicPr>
            <a:picLocks noChangeAspect="1"/>
          </p:cNvPicPr>
          <p:nvPr userDrawn="1"/>
        </p:nvPicPr>
        <p:blipFill>
          <a:blip r:embed="rId3"/>
          <a:stretch>
            <a:fillRect/>
          </a:stretch>
        </p:blipFill>
        <p:spPr>
          <a:xfrm>
            <a:off x="8678676" y="3312804"/>
            <a:ext cx="3269099" cy="816661"/>
          </a:xfrm>
          <a:prstGeom prst="rect">
            <a:avLst/>
          </a:prstGeom>
        </p:spPr>
      </p:pic>
      <p:pic>
        <p:nvPicPr>
          <p:cNvPr id="11" name="Picture 10">
            <a:extLst>
              <a:ext uri="{FF2B5EF4-FFF2-40B4-BE49-F238E27FC236}">
                <a16:creationId xmlns:a16="http://schemas.microsoft.com/office/drawing/2014/main" id="{FF2EF781-551A-F84B-A36F-DAAF3A9D7127}"/>
              </a:ext>
            </a:extLst>
          </p:cNvPr>
          <p:cNvPicPr>
            <a:picLocks noChangeAspect="1"/>
          </p:cNvPicPr>
          <p:nvPr userDrawn="1"/>
        </p:nvPicPr>
        <p:blipFill>
          <a:blip r:embed="rId4"/>
          <a:stretch>
            <a:fillRect/>
          </a:stretch>
        </p:blipFill>
        <p:spPr>
          <a:xfrm>
            <a:off x="10516500" y="2410055"/>
            <a:ext cx="816486" cy="253111"/>
          </a:xfrm>
          <a:prstGeom prst="rect">
            <a:avLst/>
          </a:prstGeom>
        </p:spPr>
      </p:pic>
      <p:pic>
        <p:nvPicPr>
          <p:cNvPr id="12" name="Picture 11">
            <a:extLst>
              <a:ext uri="{FF2B5EF4-FFF2-40B4-BE49-F238E27FC236}">
                <a16:creationId xmlns:a16="http://schemas.microsoft.com/office/drawing/2014/main" id="{730FC16A-4B01-8E4C-9B4E-FCC5C02D9C2B}"/>
              </a:ext>
            </a:extLst>
          </p:cNvPr>
          <p:cNvPicPr>
            <a:picLocks noChangeAspect="1"/>
          </p:cNvPicPr>
          <p:nvPr userDrawn="1"/>
        </p:nvPicPr>
        <p:blipFill>
          <a:blip r:embed="rId5"/>
          <a:stretch>
            <a:fillRect/>
          </a:stretch>
        </p:blipFill>
        <p:spPr>
          <a:xfrm>
            <a:off x="11485451" y="2312252"/>
            <a:ext cx="455537" cy="441151"/>
          </a:xfrm>
          <a:prstGeom prst="rect">
            <a:avLst/>
          </a:prstGeom>
        </p:spPr>
      </p:pic>
      <p:pic>
        <p:nvPicPr>
          <p:cNvPr id="13" name="Picture 12">
            <a:extLst>
              <a:ext uri="{FF2B5EF4-FFF2-40B4-BE49-F238E27FC236}">
                <a16:creationId xmlns:a16="http://schemas.microsoft.com/office/drawing/2014/main" id="{429D6A3C-B5A0-9846-8F54-6F9D19CBB151}"/>
              </a:ext>
            </a:extLst>
          </p:cNvPr>
          <p:cNvPicPr>
            <a:picLocks noChangeAspect="1"/>
          </p:cNvPicPr>
          <p:nvPr userDrawn="1"/>
        </p:nvPicPr>
        <p:blipFill>
          <a:blip r:embed="rId6"/>
          <a:stretch>
            <a:fillRect/>
          </a:stretch>
        </p:blipFill>
        <p:spPr>
          <a:xfrm>
            <a:off x="8678676" y="2248577"/>
            <a:ext cx="1408302" cy="444359"/>
          </a:xfrm>
          <a:prstGeom prst="rect">
            <a:avLst/>
          </a:prstGeom>
        </p:spPr>
      </p:pic>
      <p:pic>
        <p:nvPicPr>
          <p:cNvPr id="16" name="Picture 15" descr="Text&#10;&#10;Description automatically generated">
            <a:extLst>
              <a:ext uri="{FF2B5EF4-FFF2-40B4-BE49-F238E27FC236}">
                <a16:creationId xmlns:a16="http://schemas.microsoft.com/office/drawing/2014/main" id="{EB7F297A-1B2D-0C4A-8726-6CD5ED570B58}"/>
              </a:ext>
            </a:extLst>
          </p:cNvPr>
          <p:cNvPicPr>
            <a:picLocks noChangeAspect="1"/>
          </p:cNvPicPr>
          <p:nvPr userDrawn="1"/>
        </p:nvPicPr>
        <p:blipFill>
          <a:blip r:embed="rId7"/>
          <a:stretch>
            <a:fillRect/>
          </a:stretch>
        </p:blipFill>
        <p:spPr>
          <a:xfrm>
            <a:off x="9763406" y="6035137"/>
            <a:ext cx="748338" cy="361779"/>
          </a:xfrm>
          <a:prstGeom prst="rect">
            <a:avLst/>
          </a:prstGeom>
        </p:spPr>
      </p:pic>
      <p:pic>
        <p:nvPicPr>
          <p:cNvPr id="17" name="Picture 16" descr="Chart, histogram&#10;&#10;Description automatically generated">
            <a:extLst>
              <a:ext uri="{FF2B5EF4-FFF2-40B4-BE49-F238E27FC236}">
                <a16:creationId xmlns:a16="http://schemas.microsoft.com/office/drawing/2014/main" id="{880F812F-27B2-3F42-858E-40F0BE0D3AED}"/>
              </a:ext>
            </a:extLst>
          </p:cNvPr>
          <p:cNvPicPr>
            <a:picLocks noChangeAspect="1"/>
          </p:cNvPicPr>
          <p:nvPr userDrawn="1"/>
        </p:nvPicPr>
        <p:blipFill>
          <a:blip r:embed="rId8"/>
          <a:stretch>
            <a:fillRect/>
          </a:stretch>
        </p:blipFill>
        <p:spPr>
          <a:xfrm>
            <a:off x="10691771" y="6079853"/>
            <a:ext cx="289164" cy="289164"/>
          </a:xfrm>
          <a:prstGeom prst="rect">
            <a:avLst/>
          </a:prstGeom>
        </p:spPr>
      </p:pic>
      <p:sp>
        <p:nvSpPr>
          <p:cNvPr id="18" name="TextBox 17">
            <a:extLst>
              <a:ext uri="{FF2B5EF4-FFF2-40B4-BE49-F238E27FC236}">
                <a16:creationId xmlns:a16="http://schemas.microsoft.com/office/drawing/2014/main" id="{D5942E43-44CC-DC4E-9E2D-780BE14A4528}"/>
              </a:ext>
            </a:extLst>
          </p:cNvPr>
          <p:cNvSpPr txBox="1"/>
          <p:nvPr userDrawn="1"/>
        </p:nvSpPr>
        <p:spPr>
          <a:xfrm>
            <a:off x="2398293" y="730482"/>
            <a:ext cx="2532184" cy="430887"/>
          </a:xfrm>
          <a:prstGeom prst="rect">
            <a:avLst/>
          </a:prstGeom>
          <a:noFill/>
        </p:spPr>
        <p:txBody>
          <a:bodyPr wrap="square" rtlCol="0">
            <a:spAutoFit/>
          </a:bodyPr>
          <a:lstStyle/>
          <a:p>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
        <p:nvSpPr>
          <p:cNvPr id="19" name="TextBox 18">
            <a:extLst>
              <a:ext uri="{FF2B5EF4-FFF2-40B4-BE49-F238E27FC236}">
                <a16:creationId xmlns:a16="http://schemas.microsoft.com/office/drawing/2014/main" id="{DFA2DB65-4D96-AE49-93C6-AC85DCE48F8A}"/>
              </a:ext>
            </a:extLst>
          </p:cNvPr>
          <p:cNvSpPr txBox="1"/>
          <p:nvPr userDrawn="1"/>
        </p:nvSpPr>
        <p:spPr>
          <a:xfrm>
            <a:off x="8467443" y="1878528"/>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University Consortium</a:t>
            </a:r>
          </a:p>
        </p:txBody>
      </p:sp>
      <p:sp>
        <p:nvSpPr>
          <p:cNvPr id="20" name="TextBox 19">
            <a:extLst>
              <a:ext uri="{FF2B5EF4-FFF2-40B4-BE49-F238E27FC236}">
                <a16:creationId xmlns:a16="http://schemas.microsoft.com/office/drawing/2014/main" id="{D4D9CB87-DAA1-8948-8984-99C8367B528E}"/>
              </a:ext>
            </a:extLst>
          </p:cNvPr>
          <p:cNvSpPr txBox="1"/>
          <p:nvPr userDrawn="1"/>
        </p:nvSpPr>
        <p:spPr>
          <a:xfrm>
            <a:off x="10578865" y="1878527"/>
            <a:ext cx="1172820" cy="33855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City/Combined Authority Partners</a:t>
            </a:r>
          </a:p>
        </p:txBody>
      </p:sp>
      <p:sp>
        <p:nvSpPr>
          <p:cNvPr id="21" name="TextBox 20">
            <a:extLst>
              <a:ext uri="{FF2B5EF4-FFF2-40B4-BE49-F238E27FC236}">
                <a16:creationId xmlns:a16="http://schemas.microsoft.com/office/drawing/2014/main" id="{7F29407B-10F8-6743-A53C-BFF7E6C202D4}"/>
              </a:ext>
            </a:extLst>
          </p:cNvPr>
          <p:cNvSpPr txBox="1"/>
          <p:nvPr userDrawn="1"/>
        </p:nvSpPr>
        <p:spPr>
          <a:xfrm>
            <a:off x="8623139" y="3059978"/>
            <a:ext cx="339469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Research Funders</a:t>
            </a:r>
          </a:p>
        </p:txBody>
      </p:sp>
      <p:sp>
        <p:nvSpPr>
          <p:cNvPr id="24" name="TextBox 23">
            <a:extLst>
              <a:ext uri="{FF2B5EF4-FFF2-40B4-BE49-F238E27FC236}">
                <a16:creationId xmlns:a16="http://schemas.microsoft.com/office/drawing/2014/main" id="{6C9E21AE-08D3-1248-A8D5-C8CC94133139}"/>
              </a:ext>
            </a:extLst>
          </p:cNvPr>
          <p:cNvSpPr txBox="1"/>
          <p:nvPr userDrawn="1"/>
        </p:nvSpPr>
        <p:spPr>
          <a:xfrm>
            <a:off x="9476450" y="5675802"/>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Creative Partners</a:t>
            </a:r>
          </a:p>
        </p:txBody>
      </p:sp>
      <p:pic>
        <p:nvPicPr>
          <p:cNvPr id="25" name="Picture 24" descr="Logo, company name&#10;&#10;Description automatically generated">
            <a:extLst>
              <a:ext uri="{FF2B5EF4-FFF2-40B4-BE49-F238E27FC236}">
                <a16:creationId xmlns:a16="http://schemas.microsoft.com/office/drawing/2014/main" id="{A34054D5-DB07-5D45-9202-B917347CAB0F}"/>
              </a:ext>
            </a:extLst>
          </p:cNvPr>
          <p:cNvPicPr>
            <a:picLocks noChangeAspect="1"/>
          </p:cNvPicPr>
          <p:nvPr userDrawn="1"/>
        </p:nvPicPr>
        <p:blipFill>
          <a:blip r:embed="rId9"/>
          <a:stretch>
            <a:fillRect/>
          </a:stretch>
        </p:blipFill>
        <p:spPr>
          <a:xfrm>
            <a:off x="801290" y="454710"/>
            <a:ext cx="1317351" cy="765711"/>
          </a:xfrm>
          <a:prstGeom prst="rect">
            <a:avLst/>
          </a:prstGeom>
        </p:spPr>
      </p:pic>
      <p:cxnSp>
        <p:nvCxnSpPr>
          <p:cNvPr id="26" name="Straight Connector 25">
            <a:extLst>
              <a:ext uri="{FF2B5EF4-FFF2-40B4-BE49-F238E27FC236}">
                <a16:creationId xmlns:a16="http://schemas.microsoft.com/office/drawing/2014/main" id="{BDE60225-AFB7-2540-98BB-6F359D649D90}"/>
              </a:ext>
            </a:extLst>
          </p:cNvPr>
          <p:cNvCxnSpPr>
            <a:cxnSpLocks/>
          </p:cNvCxnSpPr>
          <p:nvPr userDrawn="1"/>
        </p:nvCxnSpPr>
        <p:spPr>
          <a:xfrm>
            <a:off x="801290" y="5034998"/>
            <a:ext cx="62019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85F0BF1A-21F7-5D4B-8EF0-8333FB05511C}"/>
              </a:ext>
            </a:extLst>
          </p:cNvPr>
          <p:cNvSpPr>
            <a:spLocks noGrp="1"/>
          </p:cNvSpPr>
          <p:nvPr>
            <p:ph type="title"/>
          </p:nvPr>
        </p:nvSpPr>
        <p:spPr>
          <a:xfrm>
            <a:off x="821158" y="2395047"/>
            <a:ext cx="6230925" cy="2422990"/>
          </a:xfrm>
        </p:spPr>
        <p:txBody>
          <a:bodyPr anchor="b"/>
          <a:lstStyle>
            <a:lvl1pPr>
              <a:defRPr b="1">
                <a:solidFill>
                  <a:schemeClr val="bg1"/>
                </a:solidFill>
              </a:defRPr>
            </a:lvl1pPr>
          </a:lstStyle>
          <a:p>
            <a:r>
              <a:rPr lang="en-GB"/>
              <a:t>Click to edit Master title style</a:t>
            </a:r>
          </a:p>
        </p:txBody>
      </p:sp>
      <p:sp>
        <p:nvSpPr>
          <p:cNvPr id="28" name="Text Placeholder 56">
            <a:extLst>
              <a:ext uri="{FF2B5EF4-FFF2-40B4-BE49-F238E27FC236}">
                <a16:creationId xmlns:a16="http://schemas.microsoft.com/office/drawing/2014/main" id="{7BE713A9-6190-EF41-9EC7-75BABF8226A2}"/>
              </a:ext>
            </a:extLst>
          </p:cNvPr>
          <p:cNvSpPr>
            <a:spLocks noGrp="1"/>
          </p:cNvSpPr>
          <p:nvPr>
            <p:ph type="body" sz="quarter" idx="11"/>
          </p:nvPr>
        </p:nvSpPr>
        <p:spPr>
          <a:xfrm>
            <a:off x="820738" y="5317933"/>
            <a:ext cx="6230937" cy="525463"/>
          </a:xfrm>
        </p:spPr>
        <p:txBody>
          <a:bodyPr>
            <a:noAutofit/>
          </a:bodyPr>
          <a:lstStyle>
            <a:lvl1pPr marL="0" indent="0">
              <a:buFont typeface="Arial" panose="020B0604020202020204" pitchFamily="34" charset="0"/>
              <a:buNone/>
              <a:defRPr sz="1100">
                <a:solidFill>
                  <a:schemeClr val="bg1"/>
                </a:solidFill>
              </a:defRPr>
            </a:lvl1pPr>
            <a:lvl2pPr marL="457200" indent="0">
              <a:buFont typeface="Arial" panose="020B0604020202020204" pitchFamily="34" charset="0"/>
              <a:buNone/>
              <a:defRPr sz="1100">
                <a:solidFill>
                  <a:schemeClr val="bg1"/>
                </a:solidFill>
              </a:defRPr>
            </a:lvl2pPr>
            <a:lvl3pPr marL="914400" indent="0">
              <a:buFont typeface="Arial" panose="020B0604020202020204" pitchFamily="34" charset="0"/>
              <a:buNone/>
              <a:defRPr sz="1100">
                <a:solidFill>
                  <a:schemeClr val="bg1"/>
                </a:solidFill>
              </a:defRPr>
            </a:lvl3pPr>
            <a:lvl4pPr marL="1371600" indent="0">
              <a:buFont typeface="Arial" panose="020B0604020202020204" pitchFamily="34" charset="0"/>
              <a:buNone/>
              <a:defRPr sz="1100">
                <a:solidFill>
                  <a:schemeClr val="bg1"/>
                </a:solidFill>
              </a:defRPr>
            </a:lvl4pPr>
            <a:lvl5pPr marL="1828800" indent="0">
              <a:buFont typeface="Arial" panose="020B0604020202020204" pitchFamily="34" charset="0"/>
              <a:buNone/>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 name="TextBox 28">
            <a:extLst>
              <a:ext uri="{FF2B5EF4-FFF2-40B4-BE49-F238E27FC236}">
                <a16:creationId xmlns:a16="http://schemas.microsoft.com/office/drawing/2014/main" id="{DCB4E5B6-762A-604A-857C-4B00166D3566}"/>
              </a:ext>
            </a:extLst>
          </p:cNvPr>
          <p:cNvSpPr txBox="1"/>
          <p:nvPr userDrawn="1"/>
        </p:nvSpPr>
        <p:spPr>
          <a:xfrm>
            <a:off x="9052869" y="4412654"/>
            <a:ext cx="2562248"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Professional Membership Partners</a:t>
            </a:r>
          </a:p>
        </p:txBody>
      </p:sp>
      <p:pic>
        <p:nvPicPr>
          <p:cNvPr id="30" name="Picture 29" descr="Logo, company name&#10;&#10;Description automatically generated">
            <a:extLst>
              <a:ext uri="{FF2B5EF4-FFF2-40B4-BE49-F238E27FC236}">
                <a16:creationId xmlns:a16="http://schemas.microsoft.com/office/drawing/2014/main" id="{1A963F43-DA89-CC4B-91BD-4AB3D41D8CA4}"/>
              </a:ext>
            </a:extLst>
          </p:cNvPr>
          <p:cNvPicPr>
            <a:picLocks noChangeAspect="1"/>
          </p:cNvPicPr>
          <p:nvPr userDrawn="1"/>
        </p:nvPicPr>
        <p:blipFill rotWithShape="1">
          <a:blip r:embed="rId10"/>
          <a:srcRect l="4347" t="22140" r="3109" b="23400"/>
          <a:stretch/>
        </p:blipFill>
        <p:spPr>
          <a:xfrm>
            <a:off x="9639964" y="5137667"/>
            <a:ext cx="663453" cy="244010"/>
          </a:xfrm>
          <a:prstGeom prst="rect">
            <a:avLst/>
          </a:prstGeom>
        </p:spPr>
      </p:pic>
      <p:pic>
        <p:nvPicPr>
          <p:cNvPr id="31" name="Picture 30" descr="Graphical user interface, text, application&#10;&#10;Description automatically generated">
            <a:extLst>
              <a:ext uri="{FF2B5EF4-FFF2-40B4-BE49-F238E27FC236}">
                <a16:creationId xmlns:a16="http://schemas.microsoft.com/office/drawing/2014/main" id="{D7C95311-A159-F44C-8DBF-96AB5406C266}"/>
              </a:ext>
            </a:extLst>
          </p:cNvPr>
          <p:cNvPicPr>
            <a:picLocks noChangeAspect="1"/>
          </p:cNvPicPr>
          <p:nvPr userDrawn="1"/>
        </p:nvPicPr>
        <p:blipFill>
          <a:blip r:embed="rId11"/>
          <a:stretch>
            <a:fillRect/>
          </a:stretch>
        </p:blipFill>
        <p:spPr>
          <a:xfrm>
            <a:off x="10820737" y="4730923"/>
            <a:ext cx="458366" cy="320393"/>
          </a:xfrm>
          <a:prstGeom prst="rect">
            <a:avLst/>
          </a:prstGeom>
        </p:spPr>
      </p:pic>
      <p:pic>
        <p:nvPicPr>
          <p:cNvPr id="32" name="Picture 31" descr="Logo&#10;&#10;Description automatically generated with low confidence">
            <a:extLst>
              <a:ext uri="{FF2B5EF4-FFF2-40B4-BE49-F238E27FC236}">
                <a16:creationId xmlns:a16="http://schemas.microsoft.com/office/drawing/2014/main" id="{20F6DACA-69C8-8F4F-9C9B-474359ABCD59}"/>
              </a:ext>
            </a:extLst>
          </p:cNvPr>
          <p:cNvPicPr>
            <a:picLocks noChangeAspect="1"/>
          </p:cNvPicPr>
          <p:nvPr userDrawn="1"/>
        </p:nvPicPr>
        <p:blipFill>
          <a:blip r:embed="rId12"/>
          <a:stretch>
            <a:fillRect/>
          </a:stretch>
        </p:blipFill>
        <p:spPr>
          <a:xfrm>
            <a:off x="10223694" y="4719968"/>
            <a:ext cx="314797" cy="314797"/>
          </a:xfrm>
          <a:prstGeom prst="rect">
            <a:avLst/>
          </a:prstGeom>
        </p:spPr>
      </p:pic>
      <p:pic>
        <p:nvPicPr>
          <p:cNvPr id="33" name="Picture 32" descr="Logo, company name&#10;&#10;Description automatically generated">
            <a:extLst>
              <a:ext uri="{FF2B5EF4-FFF2-40B4-BE49-F238E27FC236}">
                <a16:creationId xmlns:a16="http://schemas.microsoft.com/office/drawing/2014/main" id="{C1401126-EFD5-7846-887F-7BAACD55E8FE}"/>
              </a:ext>
            </a:extLst>
          </p:cNvPr>
          <p:cNvPicPr>
            <a:picLocks noChangeAspect="1"/>
          </p:cNvPicPr>
          <p:nvPr userDrawn="1"/>
        </p:nvPicPr>
        <p:blipFill>
          <a:blip r:embed="rId13"/>
          <a:stretch>
            <a:fillRect/>
          </a:stretch>
        </p:blipFill>
        <p:spPr>
          <a:xfrm>
            <a:off x="9451029" y="4728958"/>
            <a:ext cx="567894" cy="322002"/>
          </a:xfrm>
          <a:prstGeom prst="rect">
            <a:avLst/>
          </a:prstGeom>
        </p:spPr>
      </p:pic>
      <p:pic>
        <p:nvPicPr>
          <p:cNvPr id="34" name="Picture 33" descr="A picture containing text, tableware, plate, dishware&#10;&#10;Description automatically generated">
            <a:extLst>
              <a:ext uri="{FF2B5EF4-FFF2-40B4-BE49-F238E27FC236}">
                <a16:creationId xmlns:a16="http://schemas.microsoft.com/office/drawing/2014/main" id="{44D88B57-75B9-4542-A8BF-F6A7705129ED}"/>
              </a:ext>
            </a:extLst>
          </p:cNvPr>
          <p:cNvPicPr>
            <a:picLocks noChangeAspect="1"/>
          </p:cNvPicPr>
          <p:nvPr userDrawn="1"/>
        </p:nvPicPr>
        <p:blipFill>
          <a:blip r:embed="rId14"/>
          <a:stretch>
            <a:fillRect/>
          </a:stretch>
        </p:blipFill>
        <p:spPr>
          <a:xfrm>
            <a:off x="10509510" y="5194081"/>
            <a:ext cx="560058" cy="159142"/>
          </a:xfrm>
          <a:prstGeom prst="rect">
            <a:avLst/>
          </a:prstGeom>
        </p:spPr>
      </p:pic>
    </p:spTree>
    <p:extLst>
      <p:ext uri="{BB962C8B-B14F-4D97-AF65-F5344CB8AC3E}">
        <p14:creationId xmlns:p14="http://schemas.microsoft.com/office/powerpoint/2010/main" val="215625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494400" y="365125"/>
            <a:ext cx="112032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494400" y="1825625"/>
            <a:ext cx="1120320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871E07B2-FC58-4AF6-8424-1CAF6ED2062A}" type="datetime1">
              <a:rPr lang="en-GB" smtClean="0"/>
              <a:t>29/04/2022</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a:xfrm>
            <a:off x="8954400" y="5814790"/>
            <a:ext cx="2743200" cy="365125"/>
          </a:xfrm>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170123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244F-AB7D-4A1B-B659-7C45DEE6D9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621212D-E935-40DA-A8C3-8B44174E606C}"/>
              </a:ext>
            </a:extLst>
          </p:cNvPr>
          <p:cNvSpPr>
            <a:spLocks noGrp="1"/>
          </p:cNvSpPr>
          <p:nvPr>
            <p:ph type="dt" sz="half" idx="10"/>
          </p:nvPr>
        </p:nvSpPr>
        <p:spPr/>
        <p:txBody>
          <a:bodyPr/>
          <a:lstStyle/>
          <a:p>
            <a:fld id="{AFD7D62D-32E3-4437-8C06-550057ABF207}" type="datetime1">
              <a:rPr lang="en-GB" smtClean="0"/>
              <a:t>29/04/2022</a:t>
            </a:fld>
            <a:endParaRPr lang="en-GB"/>
          </a:p>
        </p:txBody>
      </p:sp>
      <p:sp>
        <p:nvSpPr>
          <p:cNvPr id="4" name="Footer Placeholder 3">
            <a:extLst>
              <a:ext uri="{FF2B5EF4-FFF2-40B4-BE49-F238E27FC236}">
                <a16:creationId xmlns:a16="http://schemas.microsoft.com/office/drawing/2014/main" id="{32684AF7-63FF-4F17-8CEC-05F9D0F11F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C3E4AC-67E3-4249-9DF5-A4C70E5F12DF}"/>
              </a:ext>
            </a:extLst>
          </p:cNvPr>
          <p:cNvSpPr>
            <a:spLocks noGrp="1"/>
          </p:cNvSpPr>
          <p:nvPr>
            <p:ph type="sldNum" sz="quarter" idx="12"/>
          </p:nvPr>
        </p:nvSpPr>
        <p:spPr/>
        <p:txBody>
          <a:bodyPr/>
          <a:lstStyle/>
          <a:p>
            <a:fld id="{67DE1CF8-1877-4310-8670-A269E8016CAC}" type="slidenum">
              <a:rPr lang="en-GB" smtClean="0"/>
              <a:pPr/>
              <a:t>‹#›</a:t>
            </a:fld>
            <a:endParaRPr lang="en-GB"/>
          </a:p>
        </p:txBody>
      </p:sp>
    </p:spTree>
    <p:extLst>
      <p:ext uri="{BB962C8B-B14F-4D97-AF65-F5344CB8AC3E}">
        <p14:creationId xmlns:p14="http://schemas.microsoft.com/office/powerpoint/2010/main" val="282794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BF3BA786-F706-1443-832D-CA9B189571C1}"/>
              </a:ext>
            </a:extLst>
          </p:cNvPr>
          <p:cNvSpPr/>
          <p:nvPr userDrawn="1"/>
        </p:nvSpPr>
        <p:spPr>
          <a:xfrm>
            <a:off x="-1" y="0"/>
            <a:ext cx="8414491" cy="6868757"/>
          </a:xfrm>
          <a:custGeom>
            <a:avLst/>
            <a:gdLst>
              <a:gd name="connsiteX0" fmla="*/ 0 w 7991013"/>
              <a:gd name="connsiteY0" fmla="*/ 0 h 6858000"/>
              <a:gd name="connsiteX1" fmla="*/ 7991013 w 7991013"/>
              <a:gd name="connsiteY1" fmla="*/ 0 h 6858000"/>
              <a:gd name="connsiteX2" fmla="*/ 7991013 w 7991013"/>
              <a:gd name="connsiteY2" fmla="*/ 6858000 h 6858000"/>
              <a:gd name="connsiteX3" fmla="*/ 0 w 7991013"/>
              <a:gd name="connsiteY3" fmla="*/ 6858000 h 6858000"/>
              <a:gd name="connsiteX4" fmla="*/ 0 w 7991013"/>
              <a:gd name="connsiteY4" fmla="*/ 0 h 6858000"/>
              <a:gd name="connsiteX0" fmla="*/ 0 w 8195409"/>
              <a:gd name="connsiteY0" fmla="*/ 0 h 6868757"/>
              <a:gd name="connsiteX1" fmla="*/ 7991013 w 8195409"/>
              <a:gd name="connsiteY1" fmla="*/ 0 h 6868757"/>
              <a:gd name="connsiteX2" fmla="*/ 8195409 w 8195409"/>
              <a:gd name="connsiteY2" fmla="*/ 6868757 h 6868757"/>
              <a:gd name="connsiteX3" fmla="*/ 0 w 8195409"/>
              <a:gd name="connsiteY3" fmla="*/ 6858000 h 6868757"/>
              <a:gd name="connsiteX4" fmla="*/ 0 w 8195409"/>
              <a:gd name="connsiteY4" fmla="*/ 0 h 6868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5409" h="6868757">
                <a:moveTo>
                  <a:pt x="0" y="0"/>
                </a:moveTo>
                <a:lnTo>
                  <a:pt x="7991013" y="0"/>
                </a:lnTo>
                <a:lnTo>
                  <a:pt x="8195409" y="6868757"/>
                </a:lnTo>
                <a:lnTo>
                  <a:pt x="0" y="6858000"/>
                </a:lnTo>
                <a:lnTo>
                  <a:pt x="0" y="0"/>
                </a:lnTo>
                <a:close/>
              </a:path>
            </a:pathLst>
          </a:custGeom>
          <a:solidFill>
            <a:srgbClr val="F3F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B7194B3-4B54-3449-990D-7FB095FBD8DF}"/>
              </a:ext>
            </a:extLst>
          </p:cNvPr>
          <p:cNvSpPr txBox="1"/>
          <p:nvPr userDrawn="1"/>
        </p:nvSpPr>
        <p:spPr>
          <a:xfrm>
            <a:off x="2398293" y="730482"/>
            <a:ext cx="2532184" cy="430887"/>
          </a:xfrm>
          <a:prstGeom prst="rect">
            <a:avLst/>
          </a:prstGeom>
          <a:noFill/>
        </p:spPr>
        <p:txBody>
          <a:bodyPr wrap="square" rtlCol="0">
            <a:spAutoFit/>
          </a:bodyPr>
          <a:lstStyle/>
          <a:p>
            <a:r>
              <a:rPr lang="en-GB" sz="1100" b="1">
                <a:solidFill>
                  <a:srgbClr val="29235C"/>
                </a:solidFill>
                <a:latin typeface="Arial" panose="020B0604020202020204" pitchFamily="34" charset="0"/>
                <a:cs typeface="Arial" panose="020B0604020202020204" pitchFamily="34" charset="0"/>
              </a:rPr>
              <a:t>T</a:t>
            </a:r>
            <a:r>
              <a:rPr lang="en-GB" sz="1100">
                <a:solidFill>
                  <a:srgbClr val="29235C"/>
                </a:solidFill>
                <a:latin typeface="Arial" panose="020B0604020202020204" pitchFamily="34" charset="0"/>
                <a:cs typeface="Arial" panose="020B0604020202020204" pitchFamily="34" charset="0"/>
              </a:rPr>
              <a:t>ackling </a:t>
            </a:r>
            <a:r>
              <a:rPr lang="en-GB" sz="1100" b="1">
                <a:solidFill>
                  <a:srgbClr val="29235C"/>
                </a:solidFill>
                <a:latin typeface="Arial" panose="020B0604020202020204" pitchFamily="34" charset="0"/>
                <a:cs typeface="Arial" panose="020B0604020202020204" pitchFamily="34" charset="0"/>
              </a:rPr>
              <a:t>R</a:t>
            </a:r>
            <a:r>
              <a:rPr lang="en-GB" sz="1100">
                <a:solidFill>
                  <a:srgbClr val="29235C"/>
                </a:solidFill>
                <a:latin typeface="Arial" panose="020B0604020202020204" pitchFamily="34" charset="0"/>
                <a:cs typeface="Arial" panose="020B0604020202020204" pitchFamily="34" charset="0"/>
              </a:rPr>
              <a:t>oot causes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pstream of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nhealthy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rban </a:t>
            </a:r>
            <a:r>
              <a:rPr lang="en-GB" sz="1100" b="1">
                <a:solidFill>
                  <a:srgbClr val="29235C"/>
                </a:solidFill>
                <a:latin typeface="Arial" panose="020B0604020202020204" pitchFamily="34" charset="0"/>
                <a:cs typeface="Arial" panose="020B0604020202020204" pitchFamily="34" charset="0"/>
              </a:rPr>
              <a:t>D</a:t>
            </a:r>
            <a:r>
              <a:rPr lang="en-GB" sz="1100">
                <a:solidFill>
                  <a:srgbClr val="29235C"/>
                </a:solidFill>
                <a:latin typeface="Arial" panose="020B0604020202020204" pitchFamily="34" charset="0"/>
                <a:cs typeface="Arial" panose="020B0604020202020204" pitchFamily="34" charset="0"/>
              </a:rPr>
              <a:t>evelopment</a:t>
            </a:r>
          </a:p>
        </p:txBody>
      </p:sp>
      <p:cxnSp>
        <p:nvCxnSpPr>
          <p:cNvPr id="26" name="Straight Connector 25">
            <a:extLst>
              <a:ext uri="{FF2B5EF4-FFF2-40B4-BE49-F238E27FC236}">
                <a16:creationId xmlns:a16="http://schemas.microsoft.com/office/drawing/2014/main" id="{E3DAD891-7587-024E-B48C-6FE6933F09F7}"/>
              </a:ext>
            </a:extLst>
          </p:cNvPr>
          <p:cNvCxnSpPr>
            <a:cxnSpLocks/>
          </p:cNvCxnSpPr>
          <p:nvPr userDrawn="1"/>
        </p:nvCxnSpPr>
        <p:spPr>
          <a:xfrm>
            <a:off x="801290" y="5034998"/>
            <a:ext cx="6201938" cy="0"/>
          </a:xfrm>
          <a:prstGeom prst="line">
            <a:avLst/>
          </a:prstGeom>
          <a:ln w="38100">
            <a:solidFill>
              <a:srgbClr val="29235C"/>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B8460CE7-5BEF-FD46-BF83-7D48C9385666}"/>
              </a:ext>
            </a:extLst>
          </p:cNvPr>
          <p:cNvSpPr>
            <a:spLocks noGrp="1"/>
          </p:cNvSpPr>
          <p:nvPr>
            <p:ph type="title"/>
          </p:nvPr>
        </p:nvSpPr>
        <p:spPr>
          <a:xfrm>
            <a:off x="821158" y="2395047"/>
            <a:ext cx="6230925" cy="2422990"/>
          </a:xfrm>
        </p:spPr>
        <p:txBody>
          <a:bodyPr anchor="b"/>
          <a:lstStyle>
            <a:lvl1pPr>
              <a:defRPr b="1">
                <a:solidFill>
                  <a:srgbClr val="29235C"/>
                </a:solidFill>
              </a:defRPr>
            </a:lvl1pPr>
          </a:lstStyle>
          <a:p>
            <a:r>
              <a:rPr lang="en-GB"/>
              <a:t>Click to edit Master title style</a:t>
            </a:r>
          </a:p>
        </p:txBody>
      </p:sp>
      <p:sp>
        <p:nvSpPr>
          <p:cNvPr id="28" name="Text Placeholder 56">
            <a:extLst>
              <a:ext uri="{FF2B5EF4-FFF2-40B4-BE49-F238E27FC236}">
                <a16:creationId xmlns:a16="http://schemas.microsoft.com/office/drawing/2014/main" id="{EA9E5B34-4599-3D4E-B4AD-50EC98C777F2}"/>
              </a:ext>
            </a:extLst>
          </p:cNvPr>
          <p:cNvSpPr>
            <a:spLocks noGrp="1"/>
          </p:cNvSpPr>
          <p:nvPr>
            <p:ph type="body" sz="quarter" idx="11"/>
          </p:nvPr>
        </p:nvSpPr>
        <p:spPr>
          <a:xfrm>
            <a:off x="820738" y="5317933"/>
            <a:ext cx="6230937" cy="525463"/>
          </a:xfrm>
        </p:spPr>
        <p:txBody>
          <a:bodyPr>
            <a:noAutofit/>
          </a:bodyPr>
          <a:lstStyle>
            <a:lvl1pPr marL="0" indent="0">
              <a:buFont typeface="Arial" panose="020B0604020202020204" pitchFamily="34" charset="0"/>
              <a:buNone/>
              <a:defRPr sz="1100">
                <a:solidFill>
                  <a:srgbClr val="29235C"/>
                </a:solidFill>
              </a:defRPr>
            </a:lvl1pPr>
            <a:lvl2pPr marL="457200" indent="0">
              <a:buFont typeface="Arial" panose="020B0604020202020204" pitchFamily="34" charset="0"/>
              <a:buNone/>
              <a:defRPr sz="1100">
                <a:solidFill>
                  <a:srgbClr val="29235C"/>
                </a:solidFill>
              </a:defRPr>
            </a:lvl2pPr>
            <a:lvl3pPr marL="914400" indent="0">
              <a:buFont typeface="Arial" panose="020B0604020202020204" pitchFamily="34" charset="0"/>
              <a:buNone/>
              <a:defRPr sz="1100">
                <a:solidFill>
                  <a:srgbClr val="29235C"/>
                </a:solidFill>
              </a:defRPr>
            </a:lvl3pPr>
            <a:lvl4pPr marL="1371600" indent="0">
              <a:buFont typeface="Arial" panose="020B0604020202020204" pitchFamily="34" charset="0"/>
              <a:buNone/>
              <a:defRPr sz="1100">
                <a:solidFill>
                  <a:srgbClr val="29235C"/>
                </a:solidFill>
              </a:defRPr>
            </a:lvl4pPr>
            <a:lvl5pPr marL="1828800" indent="0">
              <a:buFont typeface="Arial" panose="020B0604020202020204" pitchFamily="34" charset="0"/>
              <a:buNone/>
              <a:defRPr sz="1100">
                <a:solidFill>
                  <a:srgbClr val="29235C"/>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0" name="Picture 29" descr="Logo&#10;&#10;Description automatically generated with medium confidence">
            <a:extLst>
              <a:ext uri="{FF2B5EF4-FFF2-40B4-BE49-F238E27FC236}">
                <a16:creationId xmlns:a16="http://schemas.microsoft.com/office/drawing/2014/main" id="{5D5137BA-9E0A-DB42-8337-D247D8B41E62}"/>
              </a:ext>
            </a:extLst>
          </p:cNvPr>
          <p:cNvPicPr>
            <a:picLocks noChangeAspect="1"/>
          </p:cNvPicPr>
          <p:nvPr userDrawn="1"/>
        </p:nvPicPr>
        <p:blipFill>
          <a:blip r:embed="rId2"/>
          <a:stretch>
            <a:fillRect/>
          </a:stretch>
        </p:blipFill>
        <p:spPr>
          <a:xfrm>
            <a:off x="801289" y="454710"/>
            <a:ext cx="1317353" cy="765711"/>
          </a:xfrm>
          <a:prstGeom prst="rect">
            <a:avLst/>
          </a:prstGeom>
        </p:spPr>
      </p:pic>
      <p:pic>
        <p:nvPicPr>
          <p:cNvPr id="25" name="Picture 24">
            <a:extLst>
              <a:ext uri="{FF2B5EF4-FFF2-40B4-BE49-F238E27FC236}">
                <a16:creationId xmlns:a16="http://schemas.microsoft.com/office/drawing/2014/main" id="{9A9DD120-3760-2249-A840-5AFD297DA48B}"/>
              </a:ext>
            </a:extLst>
          </p:cNvPr>
          <p:cNvPicPr>
            <a:picLocks noChangeAspect="1"/>
          </p:cNvPicPr>
          <p:nvPr userDrawn="1"/>
        </p:nvPicPr>
        <p:blipFill>
          <a:blip r:embed="rId3"/>
          <a:stretch>
            <a:fillRect/>
          </a:stretch>
        </p:blipFill>
        <p:spPr>
          <a:xfrm>
            <a:off x="10454003" y="1178522"/>
            <a:ext cx="1401257" cy="572928"/>
          </a:xfrm>
          <a:prstGeom prst="rect">
            <a:avLst/>
          </a:prstGeom>
        </p:spPr>
      </p:pic>
      <p:pic>
        <p:nvPicPr>
          <p:cNvPr id="29" name="Picture 28">
            <a:extLst>
              <a:ext uri="{FF2B5EF4-FFF2-40B4-BE49-F238E27FC236}">
                <a16:creationId xmlns:a16="http://schemas.microsoft.com/office/drawing/2014/main" id="{C423B56E-8F28-A542-8FCE-DA46B3194034}"/>
              </a:ext>
            </a:extLst>
          </p:cNvPr>
          <p:cNvPicPr>
            <a:picLocks noChangeAspect="1"/>
          </p:cNvPicPr>
          <p:nvPr userDrawn="1"/>
        </p:nvPicPr>
        <p:blipFill rotWithShape="1">
          <a:blip r:embed="rId4"/>
          <a:srcRect l="3706" t="15466" r="78810" b="39409"/>
          <a:stretch/>
        </p:blipFill>
        <p:spPr>
          <a:xfrm>
            <a:off x="8535221" y="1068449"/>
            <a:ext cx="1308451" cy="815561"/>
          </a:xfrm>
          <a:prstGeom prst="rect">
            <a:avLst/>
          </a:prstGeom>
        </p:spPr>
      </p:pic>
      <p:pic>
        <p:nvPicPr>
          <p:cNvPr id="31" name="Picture 30">
            <a:extLst>
              <a:ext uri="{FF2B5EF4-FFF2-40B4-BE49-F238E27FC236}">
                <a16:creationId xmlns:a16="http://schemas.microsoft.com/office/drawing/2014/main" id="{397207DA-63C2-B941-B305-0DD700E7C01C}"/>
              </a:ext>
            </a:extLst>
          </p:cNvPr>
          <p:cNvPicPr>
            <a:picLocks noChangeAspect="1"/>
          </p:cNvPicPr>
          <p:nvPr userDrawn="1"/>
        </p:nvPicPr>
        <p:blipFill>
          <a:blip r:embed="rId5"/>
          <a:stretch>
            <a:fillRect/>
          </a:stretch>
        </p:blipFill>
        <p:spPr>
          <a:xfrm>
            <a:off x="8678676" y="3545716"/>
            <a:ext cx="3269099" cy="816661"/>
          </a:xfrm>
          <a:prstGeom prst="rect">
            <a:avLst/>
          </a:prstGeom>
        </p:spPr>
      </p:pic>
      <p:pic>
        <p:nvPicPr>
          <p:cNvPr id="32" name="Picture 31">
            <a:extLst>
              <a:ext uri="{FF2B5EF4-FFF2-40B4-BE49-F238E27FC236}">
                <a16:creationId xmlns:a16="http://schemas.microsoft.com/office/drawing/2014/main" id="{FF5723B5-02E4-4F40-9C98-38E336B42E69}"/>
              </a:ext>
            </a:extLst>
          </p:cNvPr>
          <p:cNvPicPr>
            <a:picLocks noChangeAspect="1"/>
          </p:cNvPicPr>
          <p:nvPr userDrawn="1"/>
        </p:nvPicPr>
        <p:blipFill>
          <a:blip r:embed="rId6"/>
          <a:stretch>
            <a:fillRect/>
          </a:stretch>
        </p:blipFill>
        <p:spPr>
          <a:xfrm>
            <a:off x="10516500" y="2642967"/>
            <a:ext cx="816486" cy="253111"/>
          </a:xfrm>
          <a:prstGeom prst="rect">
            <a:avLst/>
          </a:prstGeom>
        </p:spPr>
      </p:pic>
      <p:pic>
        <p:nvPicPr>
          <p:cNvPr id="33" name="Picture 32">
            <a:extLst>
              <a:ext uri="{FF2B5EF4-FFF2-40B4-BE49-F238E27FC236}">
                <a16:creationId xmlns:a16="http://schemas.microsoft.com/office/drawing/2014/main" id="{FB4F7B86-E685-0E4B-8C17-0E1C1B820E74}"/>
              </a:ext>
            </a:extLst>
          </p:cNvPr>
          <p:cNvPicPr>
            <a:picLocks noChangeAspect="1"/>
          </p:cNvPicPr>
          <p:nvPr userDrawn="1"/>
        </p:nvPicPr>
        <p:blipFill>
          <a:blip r:embed="rId7"/>
          <a:stretch>
            <a:fillRect/>
          </a:stretch>
        </p:blipFill>
        <p:spPr>
          <a:xfrm>
            <a:off x="11485451" y="2545164"/>
            <a:ext cx="455537" cy="441151"/>
          </a:xfrm>
          <a:prstGeom prst="rect">
            <a:avLst/>
          </a:prstGeom>
        </p:spPr>
      </p:pic>
      <p:pic>
        <p:nvPicPr>
          <p:cNvPr id="34" name="Picture 33">
            <a:extLst>
              <a:ext uri="{FF2B5EF4-FFF2-40B4-BE49-F238E27FC236}">
                <a16:creationId xmlns:a16="http://schemas.microsoft.com/office/drawing/2014/main" id="{A72650DD-A5A0-4240-B101-465A17A3D48F}"/>
              </a:ext>
            </a:extLst>
          </p:cNvPr>
          <p:cNvPicPr>
            <a:picLocks noChangeAspect="1"/>
          </p:cNvPicPr>
          <p:nvPr userDrawn="1"/>
        </p:nvPicPr>
        <p:blipFill>
          <a:blip r:embed="rId8"/>
          <a:stretch>
            <a:fillRect/>
          </a:stretch>
        </p:blipFill>
        <p:spPr>
          <a:xfrm>
            <a:off x="8678676" y="2481489"/>
            <a:ext cx="1408302" cy="444359"/>
          </a:xfrm>
          <a:prstGeom prst="rect">
            <a:avLst/>
          </a:prstGeom>
        </p:spPr>
      </p:pic>
      <p:pic>
        <p:nvPicPr>
          <p:cNvPr id="37" name="Picture 36" descr="Text&#10;&#10;Description automatically generated">
            <a:extLst>
              <a:ext uri="{FF2B5EF4-FFF2-40B4-BE49-F238E27FC236}">
                <a16:creationId xmlns:a16="http://schemas.microsoft.com/office/drawing/2014/main" id="{674FAFEC-A142-1F40-BAC7-A106EC8F9F3E}"/>
              </a:ext>
            </a:extLst>
          </p:cNvPr>
          <p:cNvPicPr>
            <a:picLocks noChangeAspect="1"/>
          </p:cNvPicPr>
          <p:nvPr userDrawn="1"/>
        </p:nvPicPr>
        <p:blipFill>
          <a:blip r:embed="rId9"/>
          <a:stretch>
            <a:fillRect/>
          </a:stretch>
        </p:blipFill>
        <p:spPr>
          <a:xfrm>
            <a:off x="9712809" y="6071716"/>
            <a:ext cx="748338" cy="361779"/>
          </a:xfrm>
          <a:prstGeom prst="rect">
            <a:avLst/>
          </a:prstGeom>
        </p:spPr>
      </p:pic>
      <p:pic>
        <p:nvPicPr>
          <p:cNvPr id="38" name="Picture 37" descr="Chart, histogram&#10;&#10;Description automatically generated">
            <a:extLst>
              <a:ext uri="{FF2B5EF4-FFF2-40B4-BE49-F238E27FC236}">
                <a16:creationId xmlns:a16="http://schemas.microsoft.com/office/drawing/2014/main" id="{0D7987F2-B97C-DD4D-8340-17359EF5C356}"/>
              </a:ext>
            </a:extLst>
          </p:cNvPr>
          <p:cNvPicPr>
            <a:picLocks noChangeAspect="1"/>
          </p:cNvPicPr>
          <p:nvPr userDrawn="1"/>
        </p:nvPicPr>
        <p:blipFill>
          <a:blip r:embed="rId10"/>
          <a:stretch>
            <a:fillRect/>
          </a:stretch>
        </p:blipFill>
        <p:spPr>
          <a:xfrm>
            <a:off x="10641174" y="6116432"/>
            <a:ext cx="289164" cy="289164"/>
          </a:xfrm>
          <a:prstGeom prst="rect">
            <a:avLst/>
          </a:prstGeom>
        </p:spPr>
      </p:pic>
      <p:sp>
        <p:nvSpPr>
          <p:cNvPr id="39" name="TextBox 38">
            <a:extLst>
              <a:ext uri="{FF2B5EF4-FFF2-40B4-BE49-F238E27FC236}">
                <a16:creationId xmlns:a16="http://schemas.microsoft.com/office/drawing/2014/main" id="{52CAF87F-4394-C74B-A93B-943591AEF91E}"/>
              </a:ext>
            </a:extLst>
          </p:cNvPr>
          <p:cNvSpPr txBox="1"/>
          <p:nvPr userDrawn="1"/>
        </p:nvSpPr>
        <p:spPr>
          <a:xfrm>
            <a:off x="8467443" y="2111440"/>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University Consortium</a:t>
            </a:r>
          </a:p>
        </p:txBody>
      </p:sp>
      <p:sp>
        <p:nvSpPr>
          <p:cNvPr id="40" name="TextBox 39">
            <a:extLst>
              <a:ext uri="{FF2B5EF4-FFF2-40B4-BE49-F238E27FC236}">
                <a16:creationId xmlns:a16="http://schemas.microsoft.com/office/drawing/2014/main" id="{7E08BAFF-6134-B243-8603-AC78B3BF8EDB}"/>
              </a:ext>
            </a:extLst>
          </p:cNvPr>
          <p:cNvSpPr txBox="1"/>
          <p:nvPr userDrawn="1"/>
        </p:nvSpPr>
        <p:spPr>
          <a:xfrm>
            <a:off x="10578865" y="2111439"/>
            <a:ext cx="1172820" cy="33855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City/Combined Authority Partners</a:t>
            </a:r>
          </a:p>
        </p:txBody>
      </p:sp>
      <p:sp>
        <p:nvSpPr>
          <p:cNvPr id="41" name="TextBox 40">
            <a:extLst>
              <a:ext uri="{FF2B5EF4-FFF2-40B4-BE49-F238E27FC236}">
                <a16:creationId xmlns:a16="http://schemas.microsoft.com/office/drawing/2014/main" id="{90E7159D-1E7D-EF48-8B11-315A575CD0E3}"/>
              </a:ext>
            </a:extLst>
          </p:cNvPr>
          <p:cNvSpPr txBox="1"/>
          <p:nvPr userDrawn="1"/>
        </p:nvSpPr>
        <p:spPr>
          <a:xfrm>
            <a:off x="8623139" y="3292890"/>
            <a:ext cx="339469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Research Funders</a:t>
            </a:r>
          </a:p>
        </p:txBody>
      </p:sp>
      <p:pic>
        <p:nvPicPr>
          <p:cNvPr id="43" name="Picture 42">
            <a:extLst>
              <a:ext uri="{FF2B5EF4-FFF2-40B4-BE49-F238E27FC236}">
                <a16:creationId xmlns:a16="http://schemas.microsoft.com/office/drawing/2014/main" id="{FB5ABB59-D370-F24E-A97D-19B476C94379}"/>
              </a:ext>
            </a:extLst>
          </p:cNvPr>
          <p:cNvPicPr>
            <a:picLocks noChangeAspect="1"/>
          </p:cNvPicPr>
          <p:nvPr userDrawn="1"/>
        </p:nvPicPr>
        <p:blipFill>
          <a:blip r:embed="rId11"/>
          <a:stretch>
            <a:fillRect/>
          </a:stretch>
        </p:blipFill>
        <p:spPr>
          <a:xfrm>
            <a:off x="8566955" y="354703"/>
            <a:ext cx="3380043" cy="400238"/>
          </a:xfrm>
          <a:prstGeom prst="rect">
            <a:avLst/>
          </a:prstGeom>
        </p:spPr>
      </p:pic>
      <p:sp>
        <p:nvSpPr>
          <p:cNvPr id="44" name="TextBox 43">
            <a:extLst>
              <a:ext uri="{FF2B5EF4-FFF2-40B4-BE49-F238E27FC236}">
                <a16:creationId xmlns:a16="http://schemas.microsoft.com/office/drawing/2014/main" id="{E97AA5B9-4BE6-EE4C-BF2C-060ACC666AC8}"/>
              </a:ext>
            </a:extLst>
          </p:cNvPr>
          <p:cNvSpPr txBox="1"/>
          <p:nvPr userDrawn="1"/>
        </p:nvSpPr>
        <p:spPr>
          <a:xfrm>
            <a:off x="9451029" y="5812158"/>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Creative Partners</a:t>
            </a:r>
          </a:p>
        </p:txBody>
      </p:sp>
      <p:sp>
        <p:nvSpPr>
          <p:cNvPr id="45" name="TextBox 44">
            <a:extLst>
              <a:ext uri="{FF2B5EF4-FFF2-40B4-BE49-F238E27FC236}">
                <a16:creationId xmlns:a16="http://schemas.microsoft.com/office/drawing/2014/main" id="{61F0B1FD-046F-FD4B-847E-7A003A28A3B8}"/>
              </a:ext>
            </a:extLst>
          </p:cNvPr>
          <p:cNvSpPr txBox="1"/>
          <p:nvPr userDrawn="1"/>
        </p:nvSpPr>
        <p:spPr>
          <a:xfrm>
            <a:off x="9052869" y="4645566"/>
            <a:ext cx="2562248"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Professional Membership Partners</a:t>
            </a:r>
          </a:p>
        </p:txBody>
      </p:sp>
      <p:pic>
        <p:nvPicPr>
          <p:cNvPr id="46" name="Picture 45" descr="Logo, company name&#10;&#10;Description automatically generated">
            <a:extLst>
              <a:ext uri="{FF2B5EF4-FFF2-40B4-BE49-F238E27FC236}">
                <a16:creationId xmlns:a16="http://schemas.microsoft.com/office/drawing/2014/main" id="{6881665D-C99E-2E42-8317-D6FAC27AC9AA}"/>
              </a:ext>
            </a:extLst>
          </p:cNvPr>
          <p:cNvPicPr>
            <a:picLocks noChangeAspect="1"/>
          </p:cNvPicPr>
          <p:nvPr userDrawn="1"/>
        </p:nvPicPr>
        <p:blipFill rotWithShape="1">
          <a:blip r:embed="rId12"/>
          <a:srcRect l="4347" t="22140" r="3109" b="23400"/>
          <a:stretch/>
        </p:blipFill>
        <p:spPr>
          <a:xfrm>
            <a:off x="9639964" y="5370579"/>
            <a:ext cx="663453" cy="244010"/>
          </a:xfrm>
          <a:prstGeom prst="rect">
            <a:avLst/>
          </a:prstGeom>
        </p:spPr>
      </p:pic>
      <p:pic>
        <p:nvPicPr>
          <p:cNvPr id="47" name="Picture 46" descr="Graphical user interface, text, application&#10;&#10;Description automatically generated">
            <a:extLst>
              <a:ext uri="{FF2B5EF4-FFF2-40B4-BE49-F238E27FC236}">
                <a16:creationId xmlns:a16="http://schemas.microsoft.com/office/drawing/2014/main" id="{41196549-74DE-6642-BDA6-14A44A14F98E}"/>
              </a:ext>
            </a:extLst>
          </p:cNvPr>
          <p:cNvPicPr>
            <a:picLocks noChangeAspect="1"/>
          </p:cNvPicPr>
          <p:nvPr userDrawn="1"/>
        </p:nvPicPr>
        <p:blipFill>
          <a:blip r:embed="rId13"/>
          <a:stretch>
            <a:fillRect/>
          </a:stretch>
        </p:blipFill>
        <p:spPr>
          <a:xfrm>
            <a:off x="10820737" y="4963835"/>
            <a:ext cx="458366" cy="320393"/>
          </a:xfrm>
          <a:prstGeom prst="rect">
            <a:avLst/>
          </a:prstGeom>
        </p:spPr>
      </p:pic>
      <p:pic>
        <p:nvPicPr>
          <p:cNvPr id="48" name="Picture 47" descr="Logo&#10;&#10;Description automatically generated with low confidence">
            <a:extLst>
              <a:ext uri="{FF2B5EF4-FFF2-40B4-BE49-F238E27FC236}">
                <a16:creationId xmlns:a16="http://schemas.microsoft.com/office/drawing/2014/main" id="{9B989A51-C6D5-6C44-8D8F-3D8D3E5B2DB6}"/>
              </a:ext>
            </a:extLst>
          </p:cNvPr>
          <p:cNvPicPr>
            <a:picLocks noChangeAspect="1"/>
          </p:cNvPicPr>
          <p:nvPr userDrawn="1"/>
        </p:nvPicPr>
        <p:blipFill>
          <a:blip r:embed="rId14"/>
          <a:stretch>
            <a:fillRect/>
          </a:stretch>
        </p:blipFill>
        <p:spPr>
          <a:xfrm>
            <a:off x="10223694" y="4952880"/>
            <a:ext cx="314797" cy="314797"/>
          </a:xfrm>
          <a:prstGeom prst="rect">
            <a:avLst/>
          </a:prstGeom>
        </p:spPr>
      </p:pic>
      <p:pic>
        <p:nvPicPr>
          <p:cNvPr id="49" name="Picture 48" descr="Logo, company name&#10;&#10;Description automatically generated">
            <a:extLst>
              <a:ext uri="{FF2B5EF4-FFF2-40B4-BE49-F238E27FC236}">
                <a16:creationId xmlns:a16="http://schemas.microsoft.com/office/drawing/2014/main" id="{48F7B8DB-F22A-6340-8505-AD57D4DEE7B1}"/>
              </a:ext>
            </a:extLst>
          </p:cNvPr>
          <p:cNvPicPr>
            <a:picLocks noChangeAspect="1"/>
          </p:cNvPicPr>
          <p:nvPr userDrawn="1"/>
        </p:nvPicPr>
        <p:blipFill>
          <a:blip r:embed="rId15"/>
          <a:stretch>
            <a:fillRect/>
          </a:stretch>
        </p:blipFill>
        <p:spPr>
          <a:xfrm>
            <a:off x="9451029" y="4961870"/>
            <a:ext cx="567894" cy="322002"/>
          </a:xfrm>
          <a:prstGeom prst="rect">
            <a:avLst/>
          </a:prstGeom>
        </p:spPr>
      </p:pic>
      <p:pic>
        <p:nvPicPr>
          <p:cNvPr id="50" name="Picture 49" descr="A picture containing text, tableware, plate, dishware&#10;&#10;Description automatically generated">
            <a:extLst>
              <a:ext uri="{FF2B5EF4-FFF2-40B4-BE49-F238E27FC236}">
                <a16:creationId xmlns:a16="http://schemas.microsoft.com/office/drawing/2014/main" id="{ABA49D49-D937-0F49-944A-E731415CAC32}"/>
              </a:ext>
            </a:extLst>
          </p:cNvPr>
          <p:cNvPicPr>
            <a:picLocks noChangeAspect="1"/>
          </p:cNvPicPr>
          <p:nvPr userDrawn="1"/>
        </p:nvPicPr>
        <p:blipFill>
          <a:blip r:embed="rId16"/>
          <a:stretch>
            <a:fillRect/>
          </a:stretch>
        </p:blipFill>
        <p:spPr>
          <a:xfrm>
            <a:off x="10509510" y="5426993"/>
            <a:ext cx="560058" cy="159142"/>
          </a:xfrm>
          <a:prstGeom prst="rect">
            <a:avLst/>
          </a:prstGeom>
        </p:spPr>
      </p:pic>
    </p:spTree>
    <p:extLst>
      <p:ext uri="{BB962C8B-B14F-4D97-AF65-F5344CB8AC3E}">
        <p14:creationId xmlns:p14="http://schemas.microsoft.com/office/powerpoint/2010/main" val="368757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90DEFACB-B125-D841-B1C7-4A384EEA0C2B}"/>
              </a:ext>
            </a:extLst>
          </p:cNvPr>
          <p:cNvSpPr>
            <a:spLocks noGrp="1"/>
          </p:cNvSpPr>
          <p:nvPr>
            <p:ph type="title"/>
          </p:nvPr>
        </p:nvSpPr>
        <p:spPr>
          <a:xfrm>
            <a:off x="772302" y="1327330"/>
            <a:ext cx="4622340" cy="1105321"/>
          </a:xfrm>
        </p:spPr>
        <p:txBody>
          <a:bodyPr anchor="b">
            <a:normAutofit/>
          </a:bodyPr>
          <a:lstStyle>
            <a:lvl1pPr>
              <a:defRPr sz="3600" b="1">
                <a:solidFill>
                  <a:srgbClr val="29235C"/>
                </a:solidFill>
              </a:defRPr>
            </a:lvl1pPr>
          </a:lstStyle>
          <a:p>
            <a:r>
              <a:rPr lang="en-GB"/>
              <a:t>Click to edit Master title style</a:t>
            </a:r>
          </a:p>
        </p:txBody>
      </p:sp>
      <p:sp>
        <p:nvSpPr>
          <p:cNvPr id="58" name="Rectangle 57">
            <a:extLst>
              <a:ext uri="{FF2B5EF4-FFF2-40B4-BE49-F238E27FC236}">
                <a16:creationId xmlns:a16="http://schemas.microsoft.com/office/drawing/2014/main" id="{C1779958-A60B-A743-B690-89419D557B89}"/>
              </a:ext>
            </a:extLst>
          </p:cNvPr>
          <p:cNvSpPr/>
          <p:nvPr userDrawn="1"/>
        </p:nvSpPr>
        <p:spPr>
          <a:xfrm>
            <a:off x="6096000" y="0"/>
            <a:ext cx="6096000" cy="6857999"/>
          </a:xfrm>
          <a:prstGeom prst="rect">
            <a:avLst/>
          </a:prstGeom>
          <a:solidFill>
            <a:srgbClr val="F3F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EDC011F4-A30E-3A41-9187-96A5089F1121}"/>
              </a:ext>
            </a:extLst>
          </p:cNvPr>
          <p:cNvSpPr txBox="1"/>
          <p:nvPr userDrawn="1"/>
        </p:nvSpPr>
        <p:spPr>
          <a:xfrm>
            <a:off x="772303" y="2790497"/>
            <a:ext cx="5675794" cy="3643985"/>
          </a:xfrm>
          <a:prstGeom prst="rect">
            <a:avLst/>
          </a:prstGeom>
        </p:spPr>
        <p:txBody>
          <a:bodyPr vert="horz" wrap="squar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sp>
        <p:nvSpPr>
          <p:cNvPr id="62" name="Rectangle 11">
            <a:extLst>
              <a:ext uri="{FF2B5EF4-FFF2-40B4-BE49-F238E27FC236}">
                <a16:creationId xmlns:a16="http://schemas.microsoft.com/office/drawing/2014/main" id="{CDFB6B02-B22D-6E4B-8270-F24D97E94816}"/>
              </a:ext>
            </a:extLst>
          </p:cNvPr>
          <p:cNvSpPr/>
          <p:nvPr userDrawn="1"/>
        </p:nvSpPr>
        <p:spPr>
          <a:xfrm flipH="1">
            <a:off x="1" y="0"/>
            <a:ext cx="12192000" cy="1105319"/>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336430">
                <a:moveTo>
                  <a:pt x="0" y="0"/>
                </a:moveTo>
                <a:lnTo>
                  <a:pt x="12419763" y="0"/>
                </a:lnTo>
                <a:lnTo>
                  <a:pt x="12419763" y="1067117"/>
                </a:lnTo>
                <a:lnTo>
                  <a:pt x="0" y="133643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descr="Logo, company name&#10;&#10;Description automatically generated">
            <a:extLst>
              <a:ext uri="{FF2B5EF4-FFF2-40B4-BE49-F238E27FC236}">
                <a16:creationId xmlns:a16="http://schemas.microsoft.com/office/drawing/2014/main" id="{407CA2E9-ED96-234E-A62C-D1B36B78954B}"/>
              </a:ext>
            </a:extLst>
          </p:cNvPr>
          <p:cNvPicPr>
            <a:picLocks noChangeAspect="1"/>
          </p:cNvPicPr>
          <p:nvPr userDrawn="1"/>
        </p:nvPicPr>
        <p:blipFill>
          <a:blip r:embed="rId2"/>
          <a:stretch>
            <a:fillRect/>
          </a:stretch>
        </p:blipFill>
        <p:spPr>
          <a:xfrm>
            <a:off x="10812394" y="195822"/>
            <a:ext cx="1119326" cy="650609"/>
          </a:xfrm>
          <a:prstGeom prst="rect">
            <a:avLst/>
          </a:prstGeom>
        </p:spPr>
      </p:pic>
      <p:sp>
        <p:nvSpPr>
          <p:cNvPr id="65" name="TextBox 64">
            <a:extLst>
              <a:ext uri="{FF2B5EF4-FFF2-40B4-BE49-F238E27FC236}">
                <a16:creationId xmlns:a16="http://schemas.microsoft.com/office/drawing/2014/main" id="{8DDA52A5-1864-FB49-8038-955456E8EDAB}"/>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
        <p:nvSpPr>
          <p:cNvPr id="70" name="Text Placeholder 69">
            <a:extLst>
              <a:ext uri="{FF2B5EF4-FFF2-40B4-BE49-F238E27FC236}">
                <a16:creationId xmlns:a16="http://schemas.microsoft.com/office/drawing/2014/main" id="{950D53DB-99C4-9A40-9E3C-F0A2CD1E6736}"/>
              </a:ext>
            </a:extLst>
          </p:cNvPr>
          <p:cNvSpPr>
            <a:spLocks noGrp="1"/>
          </p:cNvSpPr>
          <p:nvPr>
            <p:ph type="body" sz="quarter" idx="10"/>
          </p:nvPr>
        </p:nvSpPr>
        <p:spPr>
          <a:xfrm>
            <a:off x="771985" y="2551588"/>
            <a:ext cx="4622339" cy="3882549"/>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1" name="Text Placeholder 69">
            <a:extLst>
              <a:ext uri="{FF2B5EF4-FFF2-40B4-BE49-F238E27FC236}">
                <a16:creationId xmlns:a16="http://schemas.microsoft.com/office/drawing/2014/main" id="{E84E31F0-2B70-6049-A474-3456150A7F9C}"/>
              </a:ext>
            </a:extLst>
          </p:cNvPr>
          <p:cNvSpPr>
            <a:spLocks noGrp="1"/>
          </p:cNvSpPr>
          <p:nvPr>
            <p:ph type="body" sz="quarter" idx="11"/>
          </p:nvPr>
        </p:nvSpPr>
        <p:spPr>
          <a:xfrm>
            <a:off x="6808574" y="1865871"/>
            <a:ext cx="4681750" cy="4568266"/>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6219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D0EB445B-758B-2B48-81B5-02D37BED231F}"/>
              </a:ext>
            </a:extLst>
          </p:cNvPr>
          <p:cNvSpPr/>
          <p:nvPr userDrawn="1"/>
        </p:nvSpPr>
        <p:spPr>
          <a:xfrm flipH="1">
            <a:off x="1" y="0"/>
            <a:ext cx="12192000" cy="1105319"/>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336430">
                <a:moveTo>
                  <a:pt x="0" y="0"/>
                </a:moveTo>
                <a:lnTo>
                  <a:pt x="12419763" y="0"/>
                </a:lnTo>
                <a:lnTo>
                  <a:pt x="12419763" y="1067117"/>
                </a:lnTo>
                <a:lnTo>
                  <a:pt x="0" y="133643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4D29ACD3-41B5-454B-BC5A-699E6C3AE052}"/>
              </a:ext>
            </a:extLst>
          </p:cNvPr>
          <p:cNvPicPr>
            <a:picLocks noChangeAspect="1"/>
          </p:cNvPicPr>
          <p:nvPr userDrawn="1"/>
        </p:nvPicPr>
        <p:blipFill>
          <a:blip r:embed="rId2"/>
          <a:stretch>
            <a:fillRect/>
          </a:stretch>
        </p:blipFill>
        <p:spPr>
          <a:xfrm>
            <a:off x="10812394" y="195822"/>
            <a:ext cx="1119326" cy="650609"/>
          </a:xfrm>
          <a:prstGeom prst="rect">
            <a:avLst/>
          </a:prstGeom>
        </p:spPr>
      </p:pic>
      <p:sp>
        <p:nvSpPr>
          <p:cNvPr id="9" name="TextBox 8">
            <a:extLst>
              <a:ext uri="{FF2B5EF4-FFF2-40B4-BE49-F238E27FC236}">
                <a16:creationId xmlns:a16="http://schemas.microsoft.com/office/drawing/2014/main" id="{2FB087D4-AB8A-544B-BC88-3137DD131ACA}"/>
              </a:ext>
            </a:extLst>
          </p:cNvPr>
          <p:cNvSpPr txBox="1"/>
          <p:nvPr userDrawn="1"/>
        </p:nvSpPr>
        <p:spPr>
          <a:xfrm>
            <a:off x="772303" y="2459422"/>
            <a:ext cx="3365938" cy="3815254"/>
          </a:xfrm>
          <a:prstGeom prst="rect">
            <a:avLst/>
          </a:prstGeom>
          <a:solidFill>
            <a:srgbClr val="F3FAED"/>
          </a:solidFill>
        </p:spPr>
        <p:txBody>
          <a:bodyPr vert="horz" wrap="square" lIns="180000" tIns="180000" rIns="180000" bIns="180000" rtlCol="0">
            <a:normAutofit/>
          </a:bodyPr>
          <a:lstStyle/>
          <a:p>
            <a:pPr marL="0" indent="0" algn="l">
              <a:buNone/>
            </a:pPr>
            <a:endParaRPr lang="en-GB">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395E7E-0D81-074D-BF0C-B1E5FCA98086}"/>
              </a:ext>
            </a:extLst>
          </p:cNvPr>
          <p:cNvSpPr txBox="1"/>
          <p:nvPr userDrawn="1"/>
        </p:nvSpPr>
        <p:spPr>
          <a:xfrm>
            <a:off x="4413031" y="2459422"/>
            <a:ext cx="3365938" cy="3815254"/>
          </a:xfrm>
          <a:prstGeom prst="rect">
            <a:avLst/>
          </a:prstGeom>
          <a:solidFill>
            <a:srgbClr val="F3FAED"/>
          </a:solidFill>
        </p:spPr>
        <p:txBody>
          <a:bodyPr vert="horz" wrap="square" lIns="180000" tIns="180000" rIns="180000" bIns="180000" rtlCol="0">
            <a:normAutofit/>
          </a:bodyPr>
          <a:lstStyle/>
          <a:p>
            <a:pPr marL="0" indent="0" algn="l">
              <a:buNone/>
            </a:pPr>
            <a:endParaRPr lang="en-GB">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B9DBDB8-20B2-1047-94A9-C674DCF4CF7C}"/>
              </a:ext>
            </a:extLst>
          </p:cNvPr>
          <p:cNvSpPr txBox="1"/>
          <p:nvPr userDrawn="1"/>
        </p:nvSpPr>
        <p:spPr>
          <a:xfrm>
            <a:off x="8053759" y="2459422"/>
            <a:ext cx="3365938" cy="3815254"/>
          </a:xfrm>
          <a:prstGeom prst="rect">
            <a:avLst/>
          </a:prstGeom>
          <a:solidFill>
            <a:srgbClr val="F3FAED"/>
          </a:solidFill>
        </p:spPr>
        <p:txBody>
          <a:bodyPr vert="horz" wrap="square" lIns="180000" tIns="180000" rIns="180000" bIns="180000" rtlCol="0">
            <a:normAutofit/>
          </a:bodyPr>
          <a:lstStyle/>
          <a:p>
            <a:pPr marL="0" indent="0" algn="l">
              <a:buNone/>
            </a:pPr>
            <a:endParaRPr lang="en-GB">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F36EF46-BEDF-2946-81CC-53D053382C19}"/>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
        <p:nvSpPr>
          <p:cNvPr id="13" name="Title 67">
            <a:extLst>
              <a:ext uri="{FF2B5EF4-FFF2-40B4-BE49-F238E27FC236}">
                <a16:creationId xmlns:a16="http://schemas.microsoft.com/office/drawing/2014/main" id="{6DACAFA2-0256-6641-919C-F08A1C8B4212}"/>
              </a:ext>
            </a:extLst>
          </p:cNvPr>
          <p:cNvSpPr>
            <a:spLocks noGrp="1"/>
          </p:cNvSpPr>
          <p:nvPr>
            <p:ph type="title"/>
          </p:nvPr>
        </p:nvSpPr>
        <p:spPr>
          <a:xfrm>
            <a:off x="772301" y="1327331"/>
            <a:ext cx="7963925" cy="600324"/>
          </a:xfrm>
        </p:spPr>
        <p:txBody>
          <a:bodyPr anchor="b">
            <a:normAutofit/>
          </a:bodyPr>
          <a:lstStyle>
            <a:lvl1pPr>
              <a:defRPr sz="3600" b="1">
                <a:solidFill>
                  <a:srgbClr val="29235C"/>
                </a:solidFill>
              </a:defRPr>
            </a:lvl1pPr>
          </a:lstStyle>
          <a:p>
            <a:r>
              <a:rPr lang="en-GB"/>
              <a:t>Click to edit Master title style</a:t>
            </a:r>
          </a:p>
        </p:txBody>
      </p:sp>
      <p:sp>
        <p:nvSpPr>
          <p:cNvPr id="15" name="Text Placeholder 69">
            <a:extLst>
              <a:ext uri="{FF2B5EF4-FFF2-40B4-BE49-F238E27FC236}">
                <a16:creationId xmlns:a16="http://schemas.microsoft.com/office/drawing/2014/main" id="{EFC7A8F5-4820-9F48-8EE4-3F6ED1553916}"/>
              </a:ext>
            </a:extLst>
          </p:cNvPr>
          <p:cNvSpPr>
            <a:spLocks noGrp="1"/>
          </p:cNvSpPr>
          <p:nvPr>
            <p:ph type="body" sz="quarter" idx="11"/>
          </p:nvPr>
        </p:nvSpPr>
        <p:spPr>
          <a:xfrm>
            <a:off x="988540" y="2644346"/>
            <a:ext cx="2977978" cy="3472248"/>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69">
            <a:extLst>
              <a:ext uri="{FF2B5EF4-FFF2-40B4-BE49-F238E27FC236}">
                <a16:creationId xmlns:a16="http://schemas.microsoft.com/office/drawing/2014/main" id="{ABD5AEBC-3188-7947-969C-272747CEAE7C}"/>
              </a:ext>
            </a:extLst>
          </p:cNvPr>
          <p:cNvSpPr>
            <a:spLocks noGrp="1"/>
          </p:cNvSpPr>
          <p:nvPr>
            <p:ph type="body" sz="quarter" idx="12"/>
          </p:nvPr>
        </p:nvSpPr>
        <p:spPr>
          <a:xfrm>
            <a:off x="4607011" y="2644346"/>
            <a:ext cx="2977978" cy="3472248"/>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Text Placeholder 69">
            <a:extLst>
              <a:ext uri="{FF2B5EF4-FFF2-40B4-BE49-F238E27FC236}">
                <a16:creationId xmlns:a16="http://schemas.microsoft.com/office/drawing/2014/main" id="{0AF96159-5DD7-3F42-87FA-E9F8A8B79174}"/>
              </a:ext>
            </a:extLst>
          </p:cNvPr>
          <p:cNvSpPr>
            <a:spLocks noGrp="1"/>
          </p:cNvSpPr>
          <p:nvPr>
            <p:ph type="body" sz="quarter" idx="13"/>
          </p:nvPr>
        </p:nvSpPr>
        <p:spPr>
          <a:xfrm>
            <a:off x="8247739" y="2644346"/>
            <a:ext cx="2977978" cy="3472248"/>
          </a:xfrm>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1467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Slide 1">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389509B1-B972-A646-8CB2-AFE29A0874DD}"/>
              </a:ext>
            </a:extLst>
          </p:cNvPr>
          <p:cNvSpPr/>
          <p:nvPr userDrawn="1"/>
        </p:nvSpPr>
        <p:spPr>
          <a:xfrm flipH="1">
            <a:off x="1" y="0"/>
            <a:ext cx="12192000" cy="1105319"/>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336430">
                <a:moveTo>
                  <a:pt x="0" y="0"/>
                </a:moveTo>
                <a:lnTo>
                  <a:pt x="12419763" y="0"/>
                </a:lnTo>
                <a:lnTo>
                  <a:pt x="12419763" y="1067117"/>
                </a:lnTo>
                <a:lnTo>
                  <a:pt x="0" y="133643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 company name&#10;&#10;Description automatically generated">
            <a:extLst>
              <a:ext uri="{FF2B5EF4-FFF2-40B4-BE49-F238E27FC236}">
                <a16:creationId xmlns:a16="http://schemas.microsoft.com/office/drawing/2014/main" id="{761FCDCD-CB4B-D749-8FD7-A920820EFA68}"/>
              </a:ext>
            </a:extLst>
          </p:cNvPr>
          <p:cNvPicPr>
            <a:picLocks noChangeAspect="1"/>
          </p:cNvPicPr>
          <p:nvPr userDrawn="1"/>
        </p:nvPicPr>
        <p:blipFill>
          <a:blip r:embed="rId2"/>
          <a:stretch>
            <a:fillRect/>
          </a:stretch>
        </p:blipFill>
        <p:spPr>
          <a:xfrm>
            <a:off x="10812394" y="195822"/>
            <a:ext cx="1119326" cy="650609"/>
          </a:xfrm>
          <a:prstGeom prst="rect">
            <a:avLst/>
          </a:prstGeom>
        </p:spPr>
      </p:pic>
      <p:sp>
        <p:nvSpPr>
          <p:cNvPr id="9" name="TextBox 8">
            <a:extLst>
              <a:ext uri="{FF2B5EF4-FFF2-40B4-BE49-F238E27FC236}">
                <a16:creationId xmlns:a16="http://schemas.microsoft.com/office/drawing/2014/main" id="{6259DDE8-9097-A945-A234-D2718FC8B9DC}"/>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Tree>
    <p:extLst>
      <p:ext uri="{BB962C8B-B14F-4D97-AF65-F5344CB8AC3E}">
        <p14:creationId xmlns:p14="http://schemas.microsoft.com/office/powerpoint/2010/main" val="87963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Slide 2">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4DE9AFBF-F0BE-BE4D-9865-BCE4472677E9}"/>
              </a:ext>
            </a:extLst>
          </p:cNvPr>
          <p:cNvPicPr>
            <a:picLocks noChangeAspect="1"/>
          </p:cNvPicPr>
          <p:nvPr userDrawn="1"/>
        </p:nvPicPr>
        <p:blipFill>
          <a:blip r:embed="rId2"/>
          <a:stretch>
            <a:fillRect/>
          </a:stretch>
        </p:blipFill>
        <p:spPr>
          <a:xfrm>
            <a:off x="10812391" y="195821"/>
            <a:ext cx="1119329" cy="650610"/>
          </a:xfrm>
          <a:prstGeom prst="rect">
            <a:avLst/>
          </a:prstGeom>
        </p:spPr>
      </p:pic>
      <p:sp>
        <p:nvSpPr>
          <p:cNvPr id="8" name="TextBox 7">
            <a:extLst>
              <a:ext uri="{FF2B5EF4-FFF2-40B4-BE49-F238E27FC236}">
                <a16:creationId xmlns:a16="http://schemas.microsoft.com/office/drawing/2014/main" id="{5E79B08D-427F-AD4B-A6DD-FA77BA89AC1C}"/>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rgbClr val="29235C"/>
                </a:solidFill>
                <a:latin typeface="Arial" panose="020B0604020202020204" pitchFamily="34" charset="0"/>
                <a:cs typeface="Arial" panose="020B0604020202020204" pitchFamily="34" charset="0"/>
              </a:rPr>
              <a:t>T</a:t>
            </a:r>
            <a:r>
              <a:rPr lang="en-GB" sz="1100">
                <a:solidFill>
                  <a:srgbClr val="29235C"/>
                </a:solidFill>
                <a:latin typeface="Arial" panose="020B0604020202020204" pitchFamily="34" charset="0"/>
                <a:cs typeface="Arial" panose="020B0604020202020204" pitchFamily="34" charset="0"/>
              </a:rPr>
              <a:t>ackling </a:t>
            </a:r>
            <a:r>
              <a:rPr lang="en-GB" sz="1100" b="1">
                <a:solidFill>
                  <a:srgbClr val="29235C"/>
                </a:solidFill>
                <a:latin typeface="Arial" panose="020B0604020202020204" pitchFamily="34" charset="0"/>
                <a:cs typeface="Arial" panose="020B0604020202020204" pitchFamily="34" charset="0"/>
              </a:rPr>
              <a:t>R</a:t>
            </a:r>
            <a:r>
              <a:rPr lang="en-GB" sz="1100">
                <a:solidFill>
                  <a:srgbClr val="29235C"/>
                </a:solidFill>
                <a:latin typeface="Arial" panose="020B0604020202020204" pitchFamily="34" charset="0"/>
                <a:cs typeface="Arial" panose="020B0604020202020204" pitchFamily="34" charset="0"/>
              </a:rPr>
              <a:t>oot causes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pstream of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nhealthy </a:t>
            </a:r>
            <a:r>
              <a:rPr lang="en-GB" sz="1100" b="1">
                <a:solidFill>
                  <a:srgbClr val="29235C"/>
                </a:solidFill>
                <a:latin typeface="Arial" panose="020B0604020202020204" pitchFamily="34" charset="0"/>
                <a:cs typeface="Arial" panose="020B0604020202020204" pitchFamily="34" charset="0"/>
              </a:rPr>
              <a:t>U</a:t>
            </a:r>
            <a:r>
              <a:rPr lang="en-GB" sz="1100">
                <a:solidFill>
                  <a:srgbClr val="29235C"/>
                </a:solidFill>
                <a:latin typeface="Arial" panose="020B0604020202020204" pitchFamily="34" charset="0"/>
                <a:cs typeface="Arial" panose="020B0604020202020204" pitchFamily="34" charset="0"/>
              </a:rPr>
              <a:t>rban </a:t>
            </a:r>
            <a:r>
              <a:rPr lang="en-GB" sz="1100" b="1">
                <a:solidFill>
                  <a:srgbClr val="29235C"/>
                </a:solidFill>
                <a:latin typeface="Arial" panose="020B0604020202020204" pitchFamily="34" charset="0"/>
                <a:cs typeface="Arial" panose="020B0604020202020204" pitchFamily="34" charset="0"/>
              </a:rPr>
              <a:t>D</a:t>
            </a:r>
            <a:r>
              <a:rPr lang="en-GB" sz="1100">
                <a:solidFill>
                  <a:srgbClr val="29235C"/>
                </a:solidFill>
                <a:latin typeface="Arial" panose="020B0604020202020204" pitchFamily="34" charset="0"/>
                <a:cs typeface="Arial" panose="020B0604020202020204" pitchFamily="34" charset="0"/>
              </a:rPr>
              <a:t>evelopment</a:t>
            </a:r>
          </a:p>
        </p:txBody>
      </p:sp>
    </p:spTree>
    <p:extLst>
      <p:ext uri="{BB962C8B-B14F-4D97-AF65-F5344CB8AC3E}">
        <p14:creationId xmlns:p14="http://schemas.microsoft.com/office/powerpoint/2010/main" val="423001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E7356979-8D12-D24F-A323-FA6B56799DBB}"/>
              </a:ext>
            </a:extLst>
          </p:cNvPr>
          <p:cNvSpPr/>
          <p:nvPr userDrawn="1"/>
        </p:nvSpPr>
        <p:spPr>
          <a:xfrm>
            <a:off x="0" y="0"/>
            <a:ext cx="12192000" cy="5642647"/>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 name="connsiteX0" fmla="*/ 0 w 12419763"/>
              <a:gd name="connsiteY0" fmla="*/ 0 h 1134928"/>
              <a:gd name="connsiteX1" fmla="*/ 12419763 w 12419763"/>
              <a:gd name="connsiteY1" fmla="*/ 0 h 1134928"/>
              <a:gd name="connsiteX2" fmla="*/ 12419763 w 12419763"/>
              <a:gd name="connsiteY2" fmla="*/ 1067117 h 1134928"/>
              <a:gd name="connsiteX3" fmla="*/ 10466 w 12419763"/>
              <a:gd name="connsiteY3" fmla="*/ 1134928 h 1134928"/>
              <a:gd name="connsiteX4" fmla="*/ 0 w 12419763"/>
              <a:gd name="connsiteY4" fmla="*/ 0 h 1134928"/>
              <a:gd name="connsiteX0" fmla="*/ 0 w 12419763"/>
              <a:gd name="connsiteY0" fmla="*/ 0 h 1087488"/>
              <a:gd name="connsiteX1" fmla="*/ 12419763 w 12419763"/>
              <a:gd name="connsiteY1" fmla="*/ 0 h 1087488"/>
              <a:gd name="connsiteX2" fmla="*/ 12419763 w 12419763"/>
              <a:gd name="connsiteY2" fmla="*/ 1067117 h 1087488"/>
              <a:gd name="connsiteX3" fmla="*/ 25251 w 12419763"/>
              <a:gd name="connsiteY3" fmla="*/ 1087488 h 1087488"/>
              <a:gd name="connsiteX4" fmla="*/ 0 w 12419763"/>
              <a:gd name="connsiteY4" fmla="*/ 0 h 1087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087488">
                <a:moveTo>
                  <a:pt x="0" y="0"/>
                </a:moveTo>
                <a:lnTo>
                  <a:pt x="12419763" y="0"/>
                </a:lnTo>
                <a:lnTo>
                  <a:pt x="12419763" y="1067117"/>
                </a:lnTo>
                <a:lnTo>
                  <a:pt x="25251" y="1087488"/>
                </a:lnTo>
                <a:cubicBezTo>
                  <a:pt x="21762" y="709179"/>
                  <a:pt x="3489" y="378309"/>
                  <a:pt x="0" y="0"/>
                </a:cubicBez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9235C"/>
              </a:solidFill>
            </a:endParaRPr>
          </a:p>
        </p:txBody>
      </p:sp>
      <p:grpSp>
        <p:nvGrpSpPr>
          <p:cNvPr id="7" name="Group 6">
            <a:extLst>
              <a:ext uri="{FF2B5EF4-FFF2-40B4-BE49-F238E27FC236}">
                <a16:creationId xmlns:a16="http://schemas.microsoft.com/office/drawing/2014/main" id="{70EFCB5A-94A7-2540-9F50-67D35297E3FD}"/>
              </a:ext>
            </a:extLst>
          </p:cNvPr>
          <p:cNvGrpSpPr/>
          <p:nvPr userDrawn="1"/>
        </p:nvGrpSpPr>
        <p:grpSpPr>
          <a:xfrm>
            <a:off x="4789781" y="4556167"/>
            <a:ext cx="3004461" cy="394147"/>
            <a:chOff x="4681576" y="4642034"/>
            <a:chExt cx="3004461" cy="394147"/>
          </a:xfrm>
        </p:grpSpPr>
        <p:sp>
          <p:nvSpPr>
            <p:cNvPr id="8" name="TextBox 7">
              <a:extLst>
                <a:ext uri="{FF2B5EF4-FFF2-40B4-BE49-F238E27FC236}">
                  <a16:creationId xmlns:a16="http://schemas.microsoft.com/office/drawing/2014/main" id="{3CF9ED56-4998-E443-88A2-5C992A55D693}"/>
                </a:ext>
              </a:extLst>
            </p:cNvPr>
            <p:cNvSpPr txBox="1"/>
            <p:nvPr/>
          </p:nvSpPr>
          <p:spPr>
            <a:xfrm>
              <a:off x="4681576" y="4642034"/>
              <a:ext cx="3004461" cy="394147"/>
            </a:xfrm>
            <a:prstGeom prst="rect">
              <a:avLst/>
            </a:prstGeom>
          </p:spPr>
          <p:txBody>
            <a:bodyPr vert="horz" wrap="square" lIns="91440" tIns="45720" rIns="91440" bIns="45720" rtlCol="0" anchor="t">
              <a:noAutofit/>
            </a:bodyPr>
            <a:lstStyle/>
            <a:p>
              <a:pPr algn="ctr"/>
              <a:r>
                <a:rPr lang="en-GB" sz="2000">
                  <a:solidFill>
                    <a:schemeClr val="bg1"/>
                  </a:solidFill>
                </a:rPr>
                <a:t>@</a:t>
              </a:r>
              <a:r>
                <a:rPr lang="en-GB" sz="2000" b="1" err="1">
                  <a:solidFill>
                    <a:schemeClr val="bg1"/>
                  </a:solidFill>
                </a:rPr>
                <a:t>ResearchTruud</a:t>
              </a:r>
              <a:endParaRPr lang="en-GB" sz="2000" b="1">
                <a:solidFill>
                  <a:schemeClr val="bg1"/>
                </a:solidFill>
              </a:endParaRPr>
            </a:p>
          </p:txBody>
        </p:sp>
        <p:pic>
          <p:nvPicPr>
            <p:cNvPr id="9" name="Picture 8" descr="A picture containing ax, vector graphics, tool&#10;&#10;Description automatically generated">
              <a:extLst>
                <a:ext uri="{FF2B5EF4-FFF2-40B4-BE49-F238E27FC236}">
                  <a16:creationId xmlns:a16="http://schemas.microsoft.com/office/drawing/2014/main" id="{A7655CC1-A041-2C44-BE5E-A241560C6A47}"/>
                </a:ext>
              </a:extLst>
            </p:cNvPr>
            <p:cNvPicPr>
              <a:picLocks noChangeAspect="1"/>
            </p:cNvPicPr>
            <p:nvPr/>
          </p:nvPicPr>
          <p:blipFill>
            <a:blip r:embed="rId2"/>
            <a:stretch>
              <a:fillRect/>
            </a:stretch>
          </p:blipFill>
          <p:spPr>
            <a:xfrm>
              <a:off x="4784030" y="4725794"/>
              <a:ext cx="281074" cy="228136"/>
            </a:xfrm>
            <a:prstGeom prst="rect">
              <a:avLst/>
            </a:prstGeom>
          </p:spPr>
        </p:pic>
      </p:grpSp>
      <p:pic>
        <p:nvPicPr>
          <p:cNvPr id="10" name="Picture 9" descr="Logo, company name&#10;&#10;Description automatically generated">
            <a:extLst>
              <a:ext uri="{FF2B5EF4-FFF2-40B4-BE49-F238E27FC236}">
                <a16:creationId xmlns:a16="http://schemas.microsoft.com/office/drawing/2014/main" id="{589F489C-5EC5-8242-B565-46BE3E63145B}"/>
              </a:ext>
            </a:extLst>
          </p:cNvPr>
          <p:cNvPicPr>
            <a:picLocks noChangeAspect="1"/>
          </p:cNvPicPr>
          <p:nvPr userDrawn="1"/>
        </p:nvPicPr>
        <p:blipFill>
          <a:blip r:embed="rId3"/>
          <a:stretch>
            <a:fillRect/>
          </a:stretch>
        </p:blipFill>
        <p:spPr>
          <a:xfrm>
            <a:off x="10812394" y="195822"/>
            <a:ext cx="1119326" cy="650609"/>
          </a:xfrm>
          <a:prstGeom prst="rect">
            <a:avLst/>
          </a:prstGeom>
        </p:spPr>
      </p:pic>
      <p:sp>
        <p:nvSpPr>
          <p:cNvPr id="11" name="TextBox 10">
            <a:extLst>
              <a:ext uri="{FF2B5EF4-FFF2-40B4-BE49-F238E27FC236}">
                <a16:creationId xmlns:a16="http://schemas.microsoft.com/office/drawing/2014/main" id="{0A37E8F9-0E72-B14C-B8F8-B3635283D67B}"/>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
        <p:nvSpPr>
          <p:cNvPr id="12" name="TextBox 11">
            <a:extLst>
              <a:ext uri="{FF2B5EF4-FFF2-40B4-BE49-F238E27FC236}">
                <a16:creationId xmlns:a16="http://schemas.microsoft.com/office/drawing/2014/main" id="{82B73DC2-231C-694B-94E6-69F32DE31F18}"/>
              </a:ext>
            </a:extLst>
          </p:cNvPr>
          <p:cNvSpPr txBox="1"/>
          <p:nvPr userDrawn="1"/>
        </p:nvSpPr>
        <p:spPr>
          <a:xfrm>
            <a:off x="6852863" y="5609690"/>
            <a:ext cx="0" cy="0"/>
          </a:xfrm>
          <a:prstGeom prst="rect">
            <a:avLst/>
          </a:prstGeom>
        </p:spPr>
        <p:txBody>
          <a:bodyPr vert="horz" wrap="none" lIns="91440" tIns="45720" rIns="91440" bIns="45720" rtlCol="0">
            <a:normAutofit fontScale="25000" lnSpcReduction="20000"/>
          </a:bodyPr>
          <a:lstStyle/>
          <a:p>
            <a:pPr marL="0" indent="0" algn="l">
              <a:buNone/>
            </a:pPr>
            <a:endParaRPr lang="en-GB" err="1">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96333491-F81F-0C48-9CC2-CB9A830D5816}"/>
              </a:ext>
            </a:extLst>
          </p:cNvPr>
          <p:cNvPicPr>
            <a:picLocks noChangeAspect="1"/>
          </p:cNvPicPr>
          <p:nvPr userDrawn="1"/>
        </p:nvPicPr>
        <p:blipFill rotWithShape="1">
          <a:blip r:embed="rId4"/>
          <a:srcRect l="3706" t="15466" r="78810" b="39409"/>
          <a:stretch/>
        </p:blipFill>
        <p:spPr>
          <a:xfrm>
            <a:off x="7608967" y="5944073"/>
            <a:ext cx="1052371" cy="655946"/>
          </a:xfrm>
          <a:prstGeom prst="rect">
            <a:avLst/>
          </a:prstGeom>
        </p:spPr>
      </p:pic>
      <p:pic>
        <p:nvPicPr>
          <p:cNvPr id="15" name="Picture 14">
            <a:extLst>
              <a:ext uri="{FF2B5EF4-FFF2-40B4-BE49-F238E27FC236}">
                <a16:creationId xmlns:a16="http://schemas.microsoft.com/office/drawing/2014/main" id="{50A5DB7C-BEA2-6B48-B287-DC2DD75C884D}"/>
              </a:ext>
            </a:extLst>
          </p:cNvPr>
          <p:cNvPicPr>
            <a:picLocks noChangeAspect="1"/>
          </p:cNvPicPr>
          <p:nvPr userDrawn="1"/>
        </p:nvPicPr>
        <p:blipFill>
          <a:blip r:embed="rId5"/>
          <a:stretch>
            <a:fillRect/>
          </a:stretch>
        </p:blipFill>
        <p:spPr>
          <a:xfrm>
            <a:off x="8811844" y="5960234"/>
            <a:ext cx="3153399" cy="787758"/>
          </a:xfrm>
          <a:prstGeom prst="rect">
            <a:avLst/>
          </a:prstGeom>
        </p:spPr>
      </p:pic>
      <p:pic>
        <p:nvPicPr>
          <p:cNvPr id="16" name="Picture 15">
            <a:extLst>
              <a:ext uri="{FF2B5EF4-FFF2-40B4-BE49-F238E27FC236}">
                <a16:creationId xmlns:a16="http://schemas.microsoft.com/office/drawing/2014/main" id="{5EAC1EC7-7471-C544-A9C4-9AB34833EE0E}"/>
              </a:ext>
            </a:extLst>
          </p:cNvPr>
          <p:cNvPicPr>
            <a:picLocks noChangeAspect="1"/>
          </p:cNvPicPr>
          <p:nvPr userDrawn="1"/>
        </p:nvPicPr>
        <p:blipFill>
          <a:blip r:embed="rId6"/>
          <a:stretch>
            <a:fillRect/>
          </a:stretch>
        </p:blipFill>
        <p:spPr>
          <a:xfrm>
            <a:off x="2127048" y="6279373"/>
            <a:ext cx="816486" cy="253111"/>
          </a:xfrm>
          <a:prstGeom prst="rect">
            <a:avLst/>
          </a:prstGeom>
        </p:spPr>
      </p:pic>
      <p:pic>
        <p:nvPicPr>
          <p:cNvPr id="17" name="Picture 16">
            <a:extLst>
              <a:ext uri="{FF2B5EF4-FFF2-40B4-BE49-F238E27FC236}">
                <a16:creationId xmlns:a16="http://schemas.microsoft.com/office/drawing/2014/main" id="{D7E3753C-5EDD-7247-B5CA-EE64117157A9}"/>
              </a:ext>
            </a:extLst>
          </p:cNvPr>
          <p:cNvPicPr>
            <a:picLocks noChangeAspect="1"/>
          </p:cNvPicPr>
          <p:nvPr userDrawn="1"/>
        </p:nvPicPr>
        <p:blipFill>
          <a:blip r:embed="rId7"/>
          <a:stretch>
            <a:fillRect/>
          </a:stretch>
        </p:blipFill>
        <p:spPr>
          <a:xfrm>
            <a:off x="3095999" y="6181570"/>
            <a:ext cx="455537" cy="441151"/>
          </a:xfrm>
          <a:prstGeom prst="rect">
            <a:avLst/>
          </a:prstGeom>
        </p:spPr>
      </p:pic>
      <p:pic>
        <p:nvPicPr>
          <p:cNvPr id="18" name="Picture 17">
            <a:extLst>
              <a:ext uri="{FF2B5EF4-FFF2-40B4-BE49-F238E27FC236}">
                <a16:creationId xmlns:a16="http://schemas.microsoft.com/office/drawing/2014/main" id="{AE2239D5-159A-CC46-B90E-C865442036E6}"/>
              </a:ext>
            </a:extLst>
          </p:cNvPr>
          <p:cNvPicPr>
            <a:picLocks noChangeAspect="1"/>
          </p:cNvPicPr>
          <p:nvPr userDrawn="1"/>
        </p:nvPicPr>
        <p:blipFill>
          <a:blip r:embed="rId8"/>
          <a:stretch>
            <a:fillRect/>
          </a:stretch>
        </p:blipFill>
        <p:spPr>
          <a:xfrm>
            <a:off x="339135" y="6182623"/>
            <a:ext cx="1408302" cy="444359"/>
          </a:xfrm>
          <a:prstGeom prst="rect">
            <a:avLst/>
          </a:prstGeom>
        </p:spPr>
      </p:pic>
      <p:pic>
        <p:nvPicPr>
          <p:cNvPr id="19" name="Picture 18" descr="Text&#10;&#10;Description automatically generated">
            <a:extLst>
              <a:ext uri="{FF2B5EF4-FFF2-40B4-BE49-F238E27FC236}">
                <a16:creationId xmlns:a16="http://schemas.microsoft.com/office/drawing/2014/main" id="{544A4962-B12E-4240-A08E-7DF0BAF264E7}"/>
              </a:ext>
            </a:extLst>
          </p:cNvPr>
          <p:cNvPicPr>
            <a:picLocks noChangeAspect="1"/>
          </p:cNvPicPr>
          <p:nvPr userDrawn="1"/>
        </p:nvPicPr>
        <p:blipFill>
          <a:blip r:embed="rId9"/>
          <a:stretch>
            <a:fillRect/>
          </a:stretch>
        </p:blipFill>
        <p:spPr>
          <a:xfrm>
            <a:off x="3928421" y="6200481"/>
            <a:ext cx="748338" cy="361779"/>
          </a:xfrm>
          <a:prstGeom prst="rect">
            <a:avLst/>
          </a:prstGeom>
        </p:spPr>
      </p:pic>
      <p:pic>
        <p:nvPicPr>
          <p:cNvPr id="20" name="Picture 19" descr="Chart, histogram&#10;&#10;Description automatically generated">
            <a:extLst>
              <a:ext uri="{FF2B5EF4-FFF2-40B4-BE49-F238E27FC236}">
                <a16:creationId xmlns:a16="http://schemas.microsoft.com/office/drawing/2014/main" id="{D0058323-62F5-D942-8694-20D4C89FE2EF}"/>
              </a:ext>
            </a:extLst>
          </p:cNvPr>
          <p:cNvPicPr>
            <a:picLocks noChangeAspect="1"/>
          </p:cNvPicPr>
          <p:nvPr userDrawn="1"/>
        </p:nvPicPr>
        <p:blipFill>
          <a:blip r:embed="rId10"/>
          <a:stretch>
            <a:fillRect/>
          </a:stretch>
        </p:blipFill>
        <p:spPr>
          <a:xfrm>
            <a:off x="4856786" y="6245197"/>
            <a:ext cx="289164" cy="289164"/>
          </a:xfrm>
          <a:prstGeom prst="rect">
            <a:avLst/>
          </a:prstGeom>
        </p:spPr>
      </p:pic>
      <p:sp>
        <p:nvSpPr>
          <p:cNvPr id="21" name="TextBox 20">
            <a:extLst>
              <a:ext uri="{FF2B5EF4-FFF2-40B4-BE49-F238E27FC236}">
                <a16:creationId xmlns:a16="http://schemas.microsoft.com/office/drawing/2014/main" id="{45CC2FF8-64EC-DE47-A5A2-21F8EB2700B1}"/>
              </a:ext>
            </a:extLst>
          </p:cNvPr>
          <p:cNvSpPr txBox="1"/>
          <p:nvPr userDrawn="1"/>
        </p:nvSpPr>
        <p:spPr>
          <a:xfrm>
            <a:off x="168096" y="5766428"/>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University Consortium</a:t>
            </a:r>
          </a:p>
        </p:txBody>
      </p:sp>
      <p:sp>
        <p:nvSpPr>
          <p:cNvPr id="22" name="TextBox 21">
            <a:extLst>
              <a:ext uri="{FF2B5EF4-FFF2-40B4-BE49-F238E27FC236}">
                <a16:creationId xmlns:a16="http://schemas.microsoft.com/office/drawing/2014/main" id="{8F27D5AF-6466-F647-BFF4-4A844909DB4E}"/>
              </a:ext>
            </a:extLst>
          </p:cNvPr>
          <p:cNvSpPr txBox="1"/>
          <p:nvPr userDrawn="1"/>
        </p:nvSpPr>
        <p:spPr>
          <a:xfrm>
            <a:off x="2247484" y="5766428"/>
            <a:ext cx="1172820" cy="33855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City/Combined Authority Partners</a:t>
            </a:r>
          </a:p>
        </p:txBody>
      </p:sp>
      <p:sp>
        <p:nvSpPr>
          <p:cNvPr id="23" name="TextBox 22">
            <a:extLst>
              <a:ext uri="{FF2B5EF4-FFF2-40B4-BE49-F238E27FC236}">
                <a16:creationId xmlns:a16="http://schemas.microsoft.com/office/drawing/2014/main" id="{B6068AB7-60FB-DD42-9DF0-A62816DB8C23}"/>
              </a:ext>
            </a:extLst>
          </p:cNvPr>
          <p:cNvSpPr txBox="1"/>
          <p:nvPr userDrawn="1"/>
        </p:nvSpPr>
        <p:spPr>
          <a:xfrm>
            <a:off x="8811843" y="5764467"/>
            <a:ext cx="3153399"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Research Funders</a:t>
            </a:r>
          </a:p>
        </p:txBody>
      </p:sp>
      <p:sp>
        <p:nvSpPr>
          <p:cNvPr id="24" name="TextBox 23">
            <a:extLst>
              <a:ext uri="{FF2B5EF4-FFF2-40B4-BE49-F238E27FC236}">
                <a16:creationId xmlns:a16="http://schemas.microsoft.com/office/drawing/2014/main" id="{CDEA6A2C-D0C7-1245-B933-8769197D1DEE}"/>
              </a:ext>
            </a:extLst>
          </p:cNvPr>
          <p:cNvSpPr txBox="1"/>
          <p:nvPr userDrawn="1"/>
        </p:nvSpPr>
        <p:spPr>
          <a:xfrm>
            <a:off x="3673286" y="5749995"/>
            <a:ext cx="1743560"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Creative Partners</a:t>
            </a:r>
          </a:p>
        </p:txBody>
      </p:sp>
      <p:sp>
        <p:nvSpPr>
          <p:cNvPr id="25" name="TextBox 24">
            <a:extLst>
              <a:ext uri="{FF2B5EF4-FFF2-40B4-BE49-F238E27FC236}">
                <a16:creationId xmlns:a16="http://schemas.microsoft.com/office/drawing/2014/main" id="{B5FF0120-D805-6645-9B3B-131544699831}"/>
              </a:ext>
            </a:extLst>
          </p:cNvPr>
          <p:cNvSpPr txBox="1"/>
          <p:nvPr userDrawn="1"/>
        </p:nvSpPr>
        <p:spPr>
          <a:xfrm>
            <a:off x="2709704" y="1571396"/>
            <a:ext cx="6772587" cy="844062"/>
          </a:xfrm>
          <a:prstGeom prst="rect">
            <a:avLst/>
          </a:prstGeom>
        </p:spPr>
        <p:txBody>
          <a:bodyPr vert="horz" wrap="square" lIns="91440" tIns="45720" rIns="91440" bIns="45720" rtlCol="0">
            <a:normAutofit/>
          </a:bodyPr>
          <a:lstStyle/>
          <a:p>
            <a:pPr algn="ctr">
              <a:lnSpc>
                <a:spcPct val="120000"/>
              </a:lnSpc>
            </a:pPr>
            <a:r>
              <a:rPr lang="en-GB" sz="4000" b="1">
                <a:solidFill>
                  <a:schemeClr val="bg1"/>
                </a:solidFill>
                <a:latin typeface="Arial" panose="020B0604020202020204" pitchFamily="34" charset="0"/>
                <a:cs typeface="Arial" panose="020B0604020202020204" pitchFamily="34" charset="0"/>
              </a:rPr>
              <a:t>Contact</a:t>
            </a:r>
            <a:endParaRPr lang="en-GB" sz="4400" b="1">
              <a:solidFill>
                <a:schemeClr val="bg1"/>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B3F64FEF-4279-FF45-BD87-2DF2DA56A14D}"/>
              </a:ext>
            </a:extLst>
          </p:cNvPr>
          <p:cNvCxnSpPr>
            <a:cxnSpLocks/>
          </p:cNvCxnSpPr>
          <p:nvPr userDrawn="1"/>
        </p:nvCxnSpPr>
        <p:spPr>
          <a:xfrm>
            <a:off x="3131733" y="2498356"/>
            <a:ext cx="59285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FE274EF-AA70-A747-974D-FBA01F2D5FF4}"/>
              </a:ext>
            </a:extLst>
          </p:cNvPr>
          <p:cNvSpPr/>
          <p:nvPr userDrawn="1"/>
        </p:nvSpPr>
        <p:spPr>
          <a:xfrm>
            <a:off x="5065104" y="3054846"/>
            <a:ext cx="2061783" cy="523220"/>
          </a:xfrm>
          <a:prstGeom prst="rect">
            <a:avLst/>
          </a:prstGeom>
        </p:spPr>
        <p:txBody>
          <a:bodyPr wrap="none" anchor="t">
            <a:spAutoFit/>
          </a:bodyPr>
          <a:lstStyle/>
          <a:p>
            <a:pPr algn="ctr"/>
            <a:r>
              <a:rPr lang="en-GB" sz="2800" b="1" err="1">
                <a:solidFill>
                  <a:schemeClr val="bg1"/>
                </a:solidFill>
                <a:latin typeface="Arial" panose="020B0604020202020204" pitchFamily="34" charset="0"/>
                <a:cs typeface="Arial" panose="020B0604020202020204" pitchFamily="34" charset="0"/>
              </a:rPr>
              <a:t>truud</a:t>
            </a:r>
            <a:r>
              <a:rPr lang="en-GB" sz="2800" err="1">
                <a:solidFill>
                  <a:schemeClr val="bg1"/>
                </a:solidFill>
                <a:latin typeface="Arial" panose="020B0604020202020204" pitchFamily="34" charset="0"/>
                <a:cs typeface="Arial" panose="020B0604020202020204" pitchFamily="34" charset="0"/>
              </a:rPr>
              <a:t>.ac.uk</a:t>
            </a:r>
            <a:endParaRPr lang="en-GB" sz="2800">
              <a:solidFill>
                <a:schemeClr val="bg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6471A4F-2504-9041-941F-679DDC088151}"/>
              </a:ext>
            </a:extLst>
          </p:cNvPr>
          <p:cNvSpPr/>
          <p:nvPr userDrawn="1"/>
        </p:nvSpPr>
        <p:spPr>
          <a:xfrm>
            <a:off x="4404667" y="3852258"/>
            <a:ext cx="3382657" cy="400110"/>
          </a:xfrm>
          <a:prstGeom prst="rect">
            <a:avLst/>
          </a:prstGeom>
        </p:spPr>
        <p:txBody>
          <a:bodyPr wrap="none" anchor="t">
            <a:spAutoFit/>
          </a:bodyPr>
          <a:lstStyle/>
          <a:p>
            <a:pPr algn="ctr"/>
            <a:r>
              <a:rPr lang="en-GB" sz="2000">
                <a:solidFill>
                  <a:schemeClr val="bg1"/>
                </a:solidFill>
                <a:latin typeface="Arial" panose="020B0604020202020204" pitchFamily="34" charset="0"/>
                <a:cs typeface="Arial" panose="020B0604020202020204" pitchFamily="34" charset="0"/>
              </a:rPr>
              <a:t>Email: </a:t>
            </a:r>
            <a:r>
              <a:rPr lang="en-GB" sz="2000" b="1" err="1">
                <a:solidFill>
                  <a:schemeClr val="bg1"/>
                </a:solidFill>
                <a:latin typeface="Arial" panose="020B0604020202020204" pitchFamily="34" charset="0"/>
                <a:cs typeface="Arial" panose="020B0604020202020204" pitchFamily="34" charset="0"/>
              </a:rPr>
              <a:t>truud@bristol.ac.uk</a:t>
            </a:r>
            <a:endParaRPr lang="en-GB" sz="2000" b="1">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E653F27-B659-2943-866F-A3D7D79A48E4}"/>
              </a:ext>
            </a:extLst>
          </p:cNvPr>
          <p:cNvSpPr txBox="1"/>
          <p:nvPr userDrawn="1"/>
        </p:nvSpPr>
        <p:spPr>
          <a:xfrm>
            <a:off x="5470351" y="5749995"/>
            <a:ext cx="1806434" cy="215444"/>
          </a:xfrm>
          <a:prstGeom prst="rect">
            <a:avLst/>
          </a:prstGeom>
          <a:noFill/>
        </p:spPr>
        <p:txBody>
          <a:bodyPr wrap="square" rtlCol="0">
            <a:spAutoFit/>
          </a:bodyPr>
          <a:lstStyle/>
          <a:p>
            <a:pPr algn="ctr"/>
            <a:r>
              <a:rPr lang="en-GB" sz="800">
                <a:solidFill>
                  <a:srgbClr val="29235C"/>
                </a:solidFill>
                <a:latin typeface="Arial" panose="020B0604020202020204" pitchFamily="34" charset="0"/>
                <a:cs typeface="Arial" panose="020B0604020202020204" pitchFamily="34" charset="0"/>
              </a:rPr>
              <a:t>Professional Membership Partners</a:t>
            </a:r>
          </a:p>
        </p:txBody>
      </p:sp>
      <p:pic>
        <p:nvPicPr>
          <p:cNvPr id="30" name="Picture 29" descr="Logo, company name&#10;&#10;Description automatically generated">
            <a:extLst>
              <a:ext uri="{FF2B5EF4-FFF2-40B4-BE49-F238E27FC236}">
                <a16:creationId xmlns:a16="http://schemas.microsoft.com/office/drawing/2014/main" id="{6CA70251-381B-CB48-9F8D-50F5630C1AF9}"/>
              </a:ext>
            </a:extLst>
          </p:cNvPr>
          <p:cNvPicPr>
            <a:picLocks noChangeAspect="1"/>
          </p:cNvPicPr>
          <p:nvPr userDrawn="1"/>
        </p:nvPicPr>
        <p:blipFill rotWithShape="1">
          <a:blip r:embed="rId11"/>
          <a:srcRect l="4347" t="22140" r="3109" b="23400"/>
          <a:stretch/>
        </p:blipFill>
        <p:spPr>
          <a:xfrm>
            <a:off x="5815881" y="6412439"/>
            <a:ext cx="573594" cy="210961"/>
          </a:xfrm>
          <a:prstGeom prst="rect">
            <a:avLst/>
          </a:prstGeom>
        </p:spPr>
      </p:pic>
      <p:pic>
        <p:nvPicPr>
          <p:cNvPr id="31" name="Picture 30" descr="Graphical user interface, text, application&#10;&#10;Description automatically generated">
            <a:extLst>
              <a:ext uri="{FF2B5EF4-FFF2-40B4-BE49-F238E27FC236}">
                <a16:creationId xmlns:a16="http://schemas.microsoft.com/office/drawing/2014/main" id="{B5AAC6E5-B3C4-A340-8514-DBACFE9677D6}"/>
              </a:ext>
            </a:extLst>
          </p:cNvPr>
          <p:cNvPicPr>
            <a:picLocks noChangeAspect="1"/>
          </p:cNvPicPr>
          <p:nvPr userDrawn="1"/>
        </p:nvPicPr>
        <p:blipFill>
          <a:blip r:embed="rId12"/>
          <a:stretch>
            <a:fillRect/>
          </a:stretch>
        </p:blipFill>
        <p:spPr>
          <a:xfrm>
            <a:off x="6729994" y="6069713"/>
            <a:ext cx="396285" cy="276999"/>
          </a:xfrm>
          <a:prstGeom prst="rect">
            <a:avLst/>
          </a:prstGeom>
        </p:spPr>
      </p:pic>
      <p:pic>
        <p:nvPicPr>
          <p:cNvPr id="32" name="Picture 31" descr="Logo&#10;&#10;Description automatically generated with low confidence">
            <a:extLst>
              <a:ext uri="{FF2B5EF4-FFF2-40B4-BE49-F238E27FC236}">
                <a16:creationId xmlns:a16="http://schemas.microsoft.com/office/drawing/2014/main" id="{234D5B31-9A23-7946-93B8-798255BE5348}"/>
              </a:ext>
            </a:extLst>
          </p:cNvPr>
          <p:cNvPicPr>
            <a:picLocks noChangeAspect="1"/>
          </p:cNvPicPr>
          <p:nvPr userDrawn="1"/>
        </p:nvPicPr>
        <p:blipFill>
          <a:blip r:embed="rId13"/>
          <a:stretch>
            <a:fillRect/>
          </a:stretch>
        </p:blipFill>
        <p:spPr>
          <a:xfrm>
            <a:off x="6317027" y="6058000"/>
            <a:ext cx="272161" cy="272161"/>
          </a:xfrm>
          <a:prstGeom prst="rect">
            <a:avLst/>
          </a:prstGeom>
        </p:spPr>
      </p:pic>
      <p:pic>
        <p:nvPicPr>
          <p:cNvPr id="33" name="Picture 32" descr="Logo, company name&#10;&#10;Description automatically generated">
            <a:extLst>
              <a:ext uri="{FF2B5EF4-FFF2-40B4-BE49-F238E27FC236}">
                <a16:creationId xmlns:a16="http://schemas.microsoft.com/office/drawing/2014/main" id="{07406E41-9494-644D-A9BB-D319309D98E0}"/>
              </a:ext>
            </a:extLst>
          </p:cNvPr>
          <p:cNvPicPr>
            <a:picLocks noChangeAspect="1"/>
          </p:cNvPicPr>
          <p:nvPr userDrawn="1"/>
        </p:nvPicPr>
        <p:blipFill>
          <a:blip r:embed="rId14"/>
          <a:stretch>
            <a:fillRect/>
          </a:stretch>
        </p:blipFill>
        <p:spPr>
          <a:xfrm>
            <a:off x="5693730" y="6067966"/>
            <a:ext cx="490978" cy="278390"/>
          </a:xfrm>
          <a:prstGeom prst="rect">
            <a:avLst/>
          </a:prstGeom>
        </p:spPr>
      </p:pic>
      <p:pic>
        <p:nvPicPr>
          <p:cNvPr id="34" name="Picture 33" descr="A picture containing text, tableware, plate, dishware&#10;&#10;Description automatically generated">
            <a:extLst>
              <a:ext uri="{FF2B5EF4-FFF2-40B4-BE49-F238E27FC236}">
                <a16:creationId xmlns:a16="http://schemas.microsoft.com/office/drawing/2014/main" id="{E98A65E8-F7C4-7840-82FA-493738E19413}"/>
              </a:ext>
            </a:extLst>
          </p:cNvPr>
          <p:cNvPicPr>
            <a:picLocks noChangeAspect="1"/>
          </p:cNvPicPr>
          <p:nvPr userDrawn="1"/>
        </p:nvPicPr>
        <p:blipFill>
          <a:blip r:embed="rId15"/>
          <a:stretch>
            <a:fillRect/>
          </a:stretch>
        </p:blipFill>
        <p:spPr>
          <a:xfrm>
            <a:off x="6512585" y="6441773"/>
            <a:ext cx="484204" cy="137588"/>
          </a:xfrm>
          <a:prstGeom prst="rect">
            <a:avLst/>
          </a:prstGeom>
        </p:spPr>
      </p:pic>
    </p:spTree>
    <p:extLst>
      <p:ext uri="{BB962C8B-B14F-4D97-AF65-F5344CB8AC3E}">
        <p14:creationId xmlns:p14="http://schemas.microsoft.com/office/powerpoint/2010/main" val="384138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ments + Cont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FAFB91-E9FB-AF43-8E07-D63BAEC7EBCE}"/>
              </a:ext>
            </a:extLst>
          </p:cNvPr>
          <p:cNvSpPr/>
          <p:nvPr userDrawn="1"/>
        </p:nvSpPr>
        <p:spPr>
          <a:xfrm>
            <a:off x="0" y="6197600"/>
            <a:ext cx="12192000" cy="660399"/>
          </a:xfrm>
          <a:prstGeom prst="rect">
            <a:avLst/>
          </a:prstGeom>
          <a:solidFill>
            <a:srgbClr val="F3F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E12265A-C4E4-174C-A946-23142E99CD3B}"/>
              </a:ext>
            </a:extLst>
          </p:cNvPr>
          <p:cNvPicPr>
            <a:picLocks noChangeAspect="1"/>
          </p:cNvPicPr>
          <p:nvPr userDrawn="1"/>
        </p:nvPicPr>
        <p:blipFill>
          <a:blip r:embed="rId2"/>
          <a:stretch>
            <a:fillRect/>
          </a:stretch>
        </p:blipFill>
        <p:spPr>
          <a:xfrm>
            <a:off x="3249115" y="4421809"/>
            <a:ext cx="5693761" cy="1375109"/>
          </a:xfrm>
          <a:prstGeom prst="rect">
            <a:avLst/>
          </a:prstGeom>
        </p:spPr>
      </p:pic>
      <p:sp>
        <p:nvSpPr>
          <p:cNvPr id="8" name="TextBox 7">
            <a:extLst>
              <a:ext uri="{FF2B5EF4-FFF2-40B4-BE49-F238E27FC236}">
                <a16:creationId xmlns:a16="http://schemas.microsoft.com/office/drawing/2014/main" id="{BF6A064E-C653-FD45-9A2E-37ECC5CC449D}"/>
              </a:ext>
            </a:extLst>
          </p:cNvPr>
          <p:cNvSpPr txBox="1"/>
          <p:nvPr userDrawn="1"/>
        </p:nvSpPr>
        <p:spPr>
          <a:xfrm>
            <a:off x="2709704" y="1776735"/>
            <a:ext cx="6772587" cy="844062"/>
          </a:xfrm>
          <a:prstGeom prst="rect">
            <a:avLst/>
          </a:prstGeom>
        </p:spPr>
        <p:txBody>
          <a:bodyPr vert="horz" wrap="square" lIns="91440" tIns="45720" rIns="91440" bIns="45720" rtlCol="0">
            <a:normAutofit/>
          </a:bodyPr>
          <a:lstStyle/>
          <a:p>
            <a:pPr algn="ctr">
              <a:lnSpc>
                <a:spcPct val="120000"/>
              </a:lnSpc>
            </a:pPr>
            <a:r>
              <a:rPr lang="en-GB" sz="4000" b="1">
                <a:solidFill>
                  <a:srgbClr val="29235C"/>
                </a:solidFill>
                <a:latin typeface="Arial" panose="020B0604020202020204" pitchFamily="34" charset="0"/>
                <a:cs typeface="Arial" panose="020B0604020202020204" pitchFamily="34" charset="0"/>
              </a:rPr>
              <a:t>Acknowledgements</a:t>
            </a:r>
            <a:endParaRPr lang="en-GB" sz="4400" b="1">
              <a:solidFill>
                <a:srgbClr val="29235C"/>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3E7917-4B0D-D84F-AD23-E2FE5017367A}"/>
              </a:ext>
            </a:extLst>
          </p:cNvPr>
          <p:cNvSpPr txBox="1"/>
          <p:nvPr userDrawn="1"/>
        </p:nvSpPr>
        <p:spPr>
          <a:xfrm>
            <a:off x="2401552" y="3037803"/>
            <a:ext cx="7388890" cy="1105319"/>
          </a:xfrm>
          <a:prstGeom prst="rect">
            <a:avLst/>
          </a:prstGeom>
        </p:spPr>
        <p:txBody>
          <a:bodyPr vert="horz" wrap="square" lIns="91440" tIns="45720" rIns="91440" bIns="45720" rtlCol="0">
            <a:normAutofit/>
          </a:bodyPr>
          <a:lstStyle/>
          <a:p>
            <a:pPr algn="ctr">
              <a:lnSpc>
                <a:spcPct val="120000"/>
              </a:lnSpc>
            </a:pPr>
            <a:r>
              <a:rPr lang="en-GB" sz="1400">
                <a:latin typeface="Arial" panose="020B0604020202020204" pitchFamily="34" charset="0"/>
                <a:cs typeface="Arial" panose="020B0604020202020204" pitchFamily="34" charset="0"/>
              </a:rPr>
              <a:t>This work was supported by the UK Prevention Research Partnership, an initiative funded by UK Research and Innovation Councils, the Department of Health and Social Care (England) and the UK devolved administrations, and leading health research charities. </a:t>
            </a:r>
          </a:p>
          <a:p>
            <a:pPr algn="ctr">
              <a:lnSpc>
                <a:spcPct val="120000"/>
              </a:lnSpc>
            </a:pPr>
            <a:r>
              <a:rPr lang="en-GB" sz="1400">
                <a:latin typeface="Arial" panose="020B0604020202020204" pitchFamily="34" charset="0"/>
                <a:cs typeface="Arial" panose="020B0604020202020204" pitchFamily="34" charset="0"/>
              </a:rPr>
              <a:t>Weblink: </a:t>
            </a:r>
            <a:r>
              <a:rPr lang="en-GB" sz="1400" u="sng">
                <a:latin typeface="Arial" panose="020B0604020202020204" pitchFamily="34" charset="0"/>
                <a:cs typeface="Arial" panose="020B0604020202020204" pitchFamily="34" charset="0"/>
                <a:hlinkClick r:id="rId3"/>
              </a:rPr>
              <a:t>https://mrc.ukri.org/research/initiatives/prevention-research/ukprp/</a:t>
            </a:r>
            <a:r>
              <a:rPr lang="en-GB" sz="1400">
                <a:latin typeface="Arial" panose="020B0604020202020204" pitchFamily="34" charset="0"/>
                <a:cs typeface="Arial" panose="020B0604020202020204" pitchFamily="34" charset="0"/>
              </a:rPr>
              <a:t>  </a:t>
            </a:r>
          </a:p>
        </p:txBody>
      </p:sp>
      <p:cxnSp>
        <p:nvCxnSpPr>
          <p:cNvPr id="10" name="Straight Connector 9">
            <a:extLst>
              <a:ext uri="{FF2B5EF4-FFF2-40B4-BE49-F238E27FC236}">
                <a16:creationId xmlns:a16="http://schemas.microsoft.com/office/drawing/2014/main" id="{06A420D9-1C5D-4245-9617-F63A1EEF2AA2}"/>
              </a:ext>
            </a:extLst>
          </p:cNvPr>
          <p:cNvCxnSpPr>
            <a:cxnSpLocks/>
          </p:cNvCxnSpPr>
          <p:nvPr userDrawn="1"/>
        </p:nvCxnSpPr>
        <p:spPr>
          <a:xfrm>
            <a:off x="3131733" y="2703695"/>
            <a:ext cx="5928527" cy="0"/>
          </a:xfrm>
          <a:prstGeom prst="line">
            <a:avLst/>
          </a:prstGeom>
          <a:ln w="38100">
            <a:solidFill>
              <a:srgbClr val="29235C"/>
            </a:solidFill>
          </a:ln>
        </p:spPr>
        <p:style>
          <a:lnRef idx="1">
            <a:schemeClr val="accent1"/>
          </a:lnRef>
          <a:fillRef idx="0">
            <a:schemeClr val="accent1"/>
          </a:fillRef>
          <a:effectRef idx="0">
            <a:schemeClr val="accent1"/>
          </a:effectRef>
          <a:fontRef idx="minor">
            <a:schemeClr val="tx1"/>
          </a:fontRef>
        </p:style>
      </p:cxnSp>
      <p:sp>
        <p:nvSpPr>
          <p:cNvPr id="11" name="Rectangle 11">
            <a:extLst>
              <a:ext uri="{FF2B5EF4-FFF2-40B4-BE49-F238E27FC236}">
                <a16:creationId xmlns:a16="http://schemas.microsoft.com/office/drawing/2014/main" id="{FD7B51E2-D479-4B47-AB6B-6E49043ABCF8}"/>
              </a:ext>
            </a:extLst>
          </p:cNvPr>
          <p:cNvSpPr/>
          <p:nvPr userDrawn="1"/>
        </p:nvSpPr>
        <p:spPr>
          <a:xfrm flipH="1">
            <a:off x="1" y="0"/>
            <a:ext cx="12192000" cy="1105319"/>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336430">
                <a:moveTo>
                  <a:pt x="0" y="0"/>
                </a:moveTo>
                <a:lnTo>
                  <a:pt x="12419763" y="0"/>
                </a:lnTo>
                <a:lnTo>
                  <a:pt x="12419763" y="1067117"/>
                </a:lnTo>
                <a:lnTo>
                  <a:pt x="0" y="133643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29235C"/>
              </a:solidFill>
            </a:endParaRPr>
          </a:p>
        </p:txBody>
      </p:sp>
      <p:pic>
        <p:nvPicPr>
          <p:cNvPr id="12" name="Picture 11" descr="Logo, company name&#10;&#10;Description automatically generated">
            <a:extLst>
              <a:ext uri="{FF2B5EF4-FFF2-40B4-BE49-F238E27FC236}">
                <a16:creationId xmlns:a16="http://schemas.microsoft.com/office/drawing/2014/main" id="{22F067D6-0910-1840-8021-52A29227B996}"/>
              </a:ext>
            </a:extLst>
          </p:cNvPr>
          <p:cNvPicPr>
            <a:picLocks noChangeAspect="1"/>
          </p:cNvPicPr>
          <p:nvPr userDrawn="1"/>
        </p:nvPicPr>
        <p:blipFill>
          <a:blip r:embed="rId4"/>
          <a:stretch>
            <a:fillRect/>
          </a:stretch>
        </p:blipFill>
        <p:spPr>
          <a:xfrm>
            <a:off x="10812394" y="195822"/>
            <a:ext cx="1119326" cy="650609"/>
          </a:xfrm>
          <a:prstGeom prst="rect">
            <a:avLst/>
          </a:prstGeom>
        </p:spPr>
      </p:pic>
      <p:sp>
        <p:nvSpPr>
          <p:cNvPr id="13" name="TextBox 12">
            <a:extLst>
              <a:ext uri="{FF2B5EF4-FFF2-40B4-BE49-F238E27FC236}">
                <a16:creationId xmlns:a16="http://schemas.microsoft.com/office/drawing/2014/main" id="{A58128B9-38BB-0A46-AFE8-2C3752A8B7D7}"/>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
        <p:nvSpPr>
          <p:cNvPr id="14" name="Rectangle 13">
            <a:extLst>
              <a:ext uri="{FF2B5EF4-FFF2-40B4-BE49-F238E27FC236}">
                <a16:creationId xmlns:a16="http://schemas.microsoft.com/office/drawing/2014/main" id="{337F094A-3F3F-D54E-88DE-8FBAEC06036B}"/>
              </a:ext>
            </a:extLst>
          </p:cNvPr>
          <p:cNvSpPr/>
          <p:nvPr userDrawn="1"/>
        </p:nvSpPr>
        <p:spPr>
          <a:xfrm>
            <a:off x="1737470" y="6318298"/>
            <a:ext cx="1290738" cy="360612"/>
          </a:xfrm>
          <a:prstGeom prst="rect">
            <a:avLst/>
          </a:prstGeom>
        </p:spPr>
        <p:txBody>
          <a:bodyPr wrap="none">
            <a:spAutoFit/>
          </a:bodyPr>
          <a:lstStyle/>
          <a:p>
            <a:pPr algn="ctr">
              <a:lnSpc>
                <a:spcPct val="120000"/>
              </a:lnSpc>
            </a:pPr>
            <a:r>
              <a:rPr lang="en-GB" sz="1600" b="1" err="1">
                <a:solidFill>
                  <a:srgbClr val="29235C"/>
                </a:solidFill>
                <a:latin typeface="Arial" panose="020B0604020202020204" pitchFamily="34" charset="0"/>
                <a:cs typeface="Arial" panose="020B0604020202020204" pitchFamily="34" charset="0"/>
              </a:rPr>
              <a:t>truud</a:t>
            </a:r>
            <a:r>
              <a:rPr lang="en-GB" sz="1600" err="1">
                <a:solidFill>
                  <a:srgbClr val="29235C"/>
                </a:solidFill>
                <a:latin typeface="Arial" panose="020B0604020202020204" pitchFamily="34" charset="0"/>
                <a:cs typeface="Arial" panose="020B0604020202020204" pitchFamily="34" charset="0"/>
              </a:rPr>
              <a:t>.ac.uk</a:t>
            </a:r>
            <a:endParaRPr lang="en-GB" sz="1600">
              <a:solidFill>
                <a:srgbClr val="29235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D6027A4-F7FB-2F4F-BA7C-120FF277A102}"/>
              </a:ext>
            </a:extLst>
          </p:cNvPr>
          <p:cNvSpPr/>
          <p:nvPr userDrawn="1"/>
        </p:nvSpPr>
        <p:spPr>
          <a:xfrm>
            <a:off x="4503645" y="6319679"/>
            <a:ext cx="2746266" cy="360612"/>
          </a:xfrm>
          <a:prstGeom prst="rect">
            <a:avLst/>
          </a:prstGeom>
        </p:spPr>
        <p:txBody>
          <a:bodyPr wrap="none">
            <a:spAutoFit/>
          </a:bodyPr>
          <a:lstStyle/>
          <a:p>
            <a:pPr algn="ctr">
              <a:lnSpc>
                <a:spcPct val="120000"/>
              </a:lnSpc>
            </a:pPr>
            <a:r>
              <a:rPr lang="en-GB" sz="1600">
                <a:solidFill>
                  <a:srgbClr val="29235C"/>
                </a:solidFill>
                <a:latin typeface="Arial" panose="020B0604020202020204" pitchFamily="34" charset="0"/>
                <a:cs typeface="Arial" panose="020B0604020202020204" pitchFamily="34" charset="0"/>
              </a:rPr>
              <a:t>Email: </a:t>
            </a:r>
            <a:r>
              <a:rPr lang="en-GB" sz="1600" b="1" err="1">
                <a:solidFill>
                  <a:srgbClr val="29235C"/>
                </a:solidFill>
                <a:latin typeface="Arial" panose="020B0604020202020204" pitchFamily="34" charset="0"/>
                <a:cs typeface="Arial" panose="020B0604020202020204" pitchFamily="34" charset="0"/>
              </a:rPr>
              <a:t>truud@bristol.ac.uk</a:t>
            </a:r>
            <a:endParaRPr lang="en-GB" sz="1600" b="1">
              <a:solidFill>
                <a:srgbClr val="29235C"/>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8BF235A-E876-5343-A5F6-CBD62AE63375}"/>
              </a:ext>
            </a:extLst>
          </p:cNvPr>
          <p:cNvGrpSpPr/>
          <p:nvPr userDrawn="1"/>
        </p:nvGrpSpPr>
        <p:grpSpPr>
          <a:xfrm>
            <a:off x="8133445" y="6326087"/>
            <a:ext cx="3004461" cy="394147"/>
            <a:chOff x="4083032" y="6149846"/>
            <a:chExt cx="3004461" cy="394147"/>
          </a:xfrm>
        </p:grpSpPr>
        <p:sp>
          <p:nvSpPr>
            <p:cNvPr id="17" name="TextBox 16">
              <a:extLst>
                <a:ext uri="{FF2B5EF4-FFF2-40B4-BE49-F238E27FC236}">
                  <a16:creationId xmlns:a16="http://schemas.microsoft.com/office/drawing/2014/main" id="{D22F9E61-0F00-8942-BC39-022D3C1B0F47}"/>
                </a:ext>
              </a:extLst>
            </p:cNvPr>
            <p:cNvSpPr txBox="1"/>
            <p:nvPr/>
          </p:nvSpPr>
          <p:spPr>
            <a:xfrm>
              <a:off x="4083032" y="6149846"/>
              <a:ext cx="3004461" cy="394147"/>
            </a:xfrm>
            <a:prstGeom prst="rect">
              <a:avLst/>
            </a:prstGeom>
          </p:spPr>
          <p:txBody>
            <a:bodyPr vert="horz" wrap="square" lIns="91440" tIns="45720" rIns="91440" bIns="45720" rtlCol="0">
              <a:normAutofit/>
            </a:bodyPr>
            <a:lstStyle/>
            <a:p>
              <a:pPr algn="ctr">
                <a:lnSpc>
                  <a:spcPct val="120000"/>
                </a:lnSpc>
              </a:pPr>
              <a:r>
                <a:rPr lang="en-GB" sz="1600">
                  <a:solidFill>
                    <a:srgbClr val="29235C"/>
                  </a:solidFill>
                </a:rPr>
                <a:t>@</a:t>
              </a:r>
              <a:r>
                <a:rPr lang="en-GB" sz="1600" b="1" err="1">
                  <a:solidFill>
                    <a:srgbClr val="29235C"/>
                  </a:solidFill>
                </a:rPr>
                <a:t>ResearchTruud</a:t>
              </a:r>
              <a:endParaRPr lang="en-GB" sz="1600" b="1">
                <a:solidFill>
                  <a:srgbClr val="29235C"/>
                </a:solidFill>
              </a:endParaRPr>
            </a:p>
          </p:txBody>
        </p:sp>
        <p:pic>
          <p:nvPicPr>
            <p:cNvPr id="18" name="Picture 17" descr="A picture containing text, ax, vector graphics&#10;&#10;Description automatically generated">
              <a:extLst>
                <a:ext uri="{FF2B5EF4-FFF2-40B4-BE49-F238E27FC236}">
                  <a16:creationId xmlns:a16="http://schemas.microsoft.com/office/drawing/2014/main" id="{5C01D01D-94D7-1547-A0AF-EB168830D665}"/>
                </a:ext>
              </a:extLst>
            </p:cNvPr>
            <p:cNvPicPr>
              <a:picLocks noChangeAspect="1"/>
            </p:cNvPicPr>
            <p:nvPr/>
          </p:nvPicPr>
          <p:blipFill>
            <a:blip r:embed="rId5"/>
            <a:stretch>
              <a:fillRect/>
            </a:stretch>
          </p:blipFill>
          <p:spPr>
            <a:xfrm>
              <a:off x="4504843" y="6265785"/>
              <a:ext cx="226046" cy="183473"/>
            </a:xfrm>
            <a:prstGeom prst="rect">
              <a:avLst/>
            </a:prstGeom>
          </p:spPr>
        </p:pic>
      </p:grpSp>
    </p:spTree>
    <p:extLst>
      <p:ext uri="{BB962C8B-B14F-4D97-AF65-F5344CB8AC3E}">
        <p14:creationId xmlns:p14="http://schemas.microsoft.com/office/powerpoint/2010/main" val="109296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B08FB-E77F-B34F-8950-15EDB6568222}"/>
              </a:ext>
            </a:extLst>
          </p:cNvPr>
          <p:cNvPicPr>
            <a:picLocks noChangeAspect="1"/>
          </p:cNvPicPr>
          <p:nvPr userDrawn="1"/>
        </p:nvPicPr>
        <p:blipFill>
          <a:blip r:embed="rId2"/>
          <a:stretch>
            <a:fillRect/>
          </a:stretch>
        </p:blipFill>
        <p:spPr>
          <a:xfrm>
            <a:off x="3028208" y="5168842"/>
            <a:ext cx="6135584" cy="1481814"/>
          </a:xfrm>
          <a:prstGeom prst="rect">
            <a:avLst/>
          </a:prstGeom>
        </p:spPr>
      </p:pic>
      <p:sp>
        <p:nvSpPr>
          <p:cNvPr id="7" name="TextBox 6">
            <a:extLst>
              <a:ext uri="{FF2B5EF4-FFF2-40B4-BE49-F238E27FC236}">
                <a16:creationId xmlns:a16="http://schemas.microsoft.com/office/drawing/2014/main" id="{6F3C27AB-ED1E-1D40-BF96-897F899129C0}"/>
              </a:ext>
            </a:extLst>
          </p:cNvPr>
          <p:cNvSpPr txBox="1"/>
          <p:nvPr userDrawn="1"/>
        </p:nvSpPr>
        <p:spPr>
          <a:xfrm>
            <a:off x="2709704" y="1997110"/>
            <a:ext cx="6772587" cy="844062"/>
          </a:xfrm>
          <a:prstGeom prst="rect">
            <a:avLst/>
          </a:prstGeom>
        </p:spPr>
        <p:txBody>
          <a:bodyPr vert="horz" wrap="square" lIns="91440" tIns="45720" rIns="91440" bIns="45720" rtlCol="0">
            <a:normAutofit/>
          </a:bodyPr>
          <a:lstStyle/>
          <a:p>
            <a:pPr algn="ctr">
              <a:lnSpc>
                <a:spcPct val="120000"/>
              </a:lnSpc>
            </a:pPr>
            <a:r>
              <a:rPr lang="en-GB" sz="4000" b="1">
                <a:solidFill>
                  <a:srgbClr val="29235C"/>
                </a:solidFill>
                <a:latin typeface="Arial" panose="020B0604020202020204" pitchFamily="34" charset="0"/>
                <a:cs typeface="Arial" panose="020B0604020202020204" pitchFamily="34" charset="0"/>
              </a:rPr>
              <a:t>Acknowledgements</a:t>
            </a:r>
            <a:endParaRPr lang="en-GB" sz="4400" b="1">
              <a:solidFill>
                <a:srgbClr val="29235C"/>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0D5955F-2358-AD4A-871B-D73056453683}"/>
              </a:ext>
            </a:extLst>
          </p:cNvPr>
          <p:cNvSpPr txBox="1"/>
          <p:nvPr userDrawn="1"/>
        </p:nvSpPr>
        <p:spPr>
          <a:xfrm>
            <a:off x="2401552" y="3429000"/>
            <a:ext cx="7388890" cy="1105319"/>
          </a:xfrm>
          <a:prstGeom prst="rect">
            <a:avLst/>
          </a:prstGeom>
        </p:spPr>
        <p:txBody>
          <a:bodyPr vert="horz" wrap="square" lIns="91440" tIns="45720" rIns="91440" bIns="45720" rtlCol="0">
            <a:normAutofit/>
          </a:bodyPr>
          <a:lstStyle/>
          <a:p>
            <a:pPr algn="ctr">
              <a:lnSpc>
                <a:spcPct val="120000"/>
              </a:lnSpc>
            </a:pPr>
            <a:r>
              <a:rPr lang="en-GB" sz="1400">
                <a:latin typeface="Arial" panose="020B0604020202020204" pitchFamily="34" charset="0"/>
                <a:cs typeface="Arial" panose="020B0604020202020204" pitchFamily="34" charset="0"/>
              </a:rPr>
              <a:t>This work was supported by the UK Prevention Research Partnership, an initiative funded by UK Research and Innovation Councils, the Department of Health and Social Care (England) and the UK devolved administrations, and leading health research charities. </a:t>
            </a:r>
          </a:p>
          <a:p>
            <a:pPr algn="ctr">
              <a:lnSpc>
                <a:spcPct val="120000"/>
              </a:lnSpc>
            </a:pPr>
            <a:r>
              <a:rPr lang="en-GB" sz="1400">
                <a:latin typeface="Arial" panose="020B0604020202020204" pitchFamily="34" charset="0"/>
                <a:cs typeface="Arial" panose="020B0604020202020204" pitchFamily="34" charset="0"/>
              </a:rPr>
              <a:t>Weblink: </a:t>
            </a:r>
            <a:r>
              <a:rPr lang="en-GB" sz="1400" u="sng">
                <a:latin typeface="Arial" panose="020B0604020202020204" pitchFamily="34" charset="0"/>
                <a:cs typeface="Arial" panose="020B0604020202020204" pitchFamily="34" charset="0"/>
                <a:hlinkClick r:id="rId3"/>
              </a:rPr>
              <a:t>https://mrc.ukri.org/research/initiatives/prevention-research/ukprp/</a:t>
            </a:r>
            <a:r>
              <a:rPr lang="en-GB" sz="1400">
                <a:latin typeface="Arial" panose="020B0604020202020204" pitchFamily="34" charset="0"/>
                <a:cs typeface="Arial" panose="020B0604020202020204" pitchFamily="34" charset="0"/>
              </a:rPr>
              <a:t>  </a:t>
            </a:r>
          </a:p>
        </p:txBody>
      </p:sp>
      <p:cxnSp>
        <p:nvCxnSpPr>
          <p:cNvPr id="9" name="Straight Connector 8">
            <a:extLst>
              <a:ext uri="{FF2B5EF4-FFF2-40B4-BE49-F238E27FC236}">
                <a16:creationId xmlns:a16="http://schemas.microsoft.com/office/drawing/2014/main" id="{5052BECF-AF2C-A047-AC9A-74B40209276F}"/>
              </a:ext>
            </a:extLst>
          </p:cNvPr>
          <p:cNvCxnSpPr>
            <a:cxnSpLocks/>
          </p:cNvCxnSpPr>
          <p:nvPr userDrawn="1"/>
        </p:nvCxnSpPr>
        <p:spPr>
          <a:xfrm>
            <a:off x="3131733" y="2924070"/>
            <a:ext cx="5928527" cy="0"/>
          </a:xfrm>
          <a:prstGeom prst="line">
            <a:avLst/>
          </a:prstGeom>
          <a:ln w="38100">
            <a:solidFill>
              <a:srgbClr val="29235C"/>
            </a:solidFill>
          </a:ln>
        </p:spPr>
        <p:style>
          <a:lnRef idx="1">
            <a:schemeClr val="accent1"/>
          </a:lnRef>
          <a:fillRef idx="0">
            <a:schemeClr val="accent1"/>
          </a:fillRef>
          <a:effectRef idx="0">
            <a:schemeClr val="accent1"/>
          </a:effectRef>
          <a:fontRef idx="minor">
            <a:schemeClr val="tx1"/>
          </a:fontRef>
        </p:style>
      </p:cxnSp>
      <p:sp>
        <p:nvSpPr>
          <p:cNvPr id="10" name="Rectangle 11">
            <a:extLst>
              <a:ext uri="{FF2B5EF4-FFF2-40B4-BE49-F238E27FC236}">
                <a16:creationId xmlns:a16="http://schemas.microsoft.com/office/drawing/2014/main" id="{2C071B49-5CBF-A140-B7D0-7886655538E1}"/>
              </a:ext>
            </a:extLst>
          </p:cNvPr>
          <p:cNvSpPr/>
          <p:nvPr userDrawn="1"/>
        </p:nvSpPr>
        <p:spPr>
          <a:xfrm flipH="1">
            <a:off x="1" y="0"/>
            <a:ext cx="12192000" cy="1105319"/>
          </a:xfrm>
          <a:custGeom>
            <a:avLst/>
            <a:gdLst>
              <a:gd name="connsiteX0" fmla="*/ 0 w 12419763"/>
              <a:gd name="connsiteY0" fmla="*/ 0 h 1336430"/>
              <a:gd name="connsiteX1" fmla="*/ 12419763 w 12419763"/>
              <a:gd name="connsiteY1" fmla="*/ 0 h 1336430"/>
              <a:gd name="connsiteX2" fmla="*/ 12419763 w 12419763"/>
              <a:gd name="connsiteY2" fmla="*/ 1336430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894303 h 1336430"/>
              <a:gd name="connsiteX3" fmla="*/ 0 w 12419763"/>
              <a:gd name="connsiteY3" fmla="*/ 1336430 h 1336430"/>
              <a:gd name="connsiteX4" fmla="*/ 0 w 12419763"/>
              <a:gd name="connsiteY4" fmla="*/ 0 h 1336430"/>
              <a:gd name="connsiteX0" fmla="*/ 0 w 12419763"/>
              <a:gd name="connsiteY0" fmla="*/ 0 h 1336430"/>
              <a:gd name="connsiteX1" fmla="*/ 12419763 w 12419763"/>
              <a:gd name="connsiteY1" fmla="*/ 0 h 1336430"/>
              <a:gd name="connsiteX2" fmla="*/ 12419763 w 12419763"/>
              <a:gd name="connsiteY2" fmla="*/ 1067117 h 1336430"/>
              <a:gd name="connsiteX3" fmla="*/ 0 w 12419763"/>
              <a:gd name="connsiteY3" fmla="*/ 1336430 h 1336430"/>
              <a:gd name="connsiteX4" fmla="*/ 0 w 12419763"/>
              <a:gd name="connsiteY4" fmla="*/ 0 h 1336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63" h="1336430">
                <a:moveTo>
                  <a:pt x="0" y="0"/>
                </a:moveTo>
                <a:lnTo>
                  <a:pt x="12419763" y="0"/>
                </a:lnTo>
                <a:lnTo>
                  <a:pt x="12419763" y="1067117"/>
                </a:lnTo>
                <a:lnTo>
                  <a:pt x="0" y="1336430"/>
                </a:lnTo>
                <a:lnTo>
                  <a:pt x="0" y="0"/>
                </a:lnTo>
                <a:close/>
              </a:path>
            </a:pathLst>
          </a:cu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Logo, company name&#10;&#10;Description automatically generated">
            <a:extLst>
              <a:ext uri="{FF2B5EF4-FFF2-40B4-BE49-F238E27FC236}">
                <a16:creationId xmlns:a16="http://schemas.microsoft.com/office/drawing/2014/main" id="{58A8A506-D31B-3F4C-A4D9-CC665B8FB89F}"/>
              </a:ext>
            </a:extLst>
          </p:cNvPr>
          <p:cNvPicPr>
            <a:picLocks noChangeAspect="1"/>
          </p:cNvPicPr>
          <p:nvPr userDrawn="1"/>
        </p:nvPicPr>
        <p:blipFill>
          <a:blip r:embed="rId4"/>
          <a:stretch>
            <a:fillRect/>
          </a:stretch>
        </p:blipFill>
        <p:spPr>
          <a:xfrm>
            <a:off x="10812394" y="195822"/>
            <a:ext cx="1119326" cy="650609"/>
          </a:xfrm>
          <a:prstGeom prst="rect">
            <a:avLst/>
          </a:prstGeom>
        </p:spPr>
      </p:pic>
      <p:sp>
        <p:nvSpPr>
          <p:cNvPr id="12" name="TextBox 11">
            <a:extLst>
              <a:ext uri="{FF2B5EF4-FFF2-40B4-BE49-F238E27FC236}">
                <a16:creationId xmlns:a16="http://schemas.microsoft.com/office/drawing/2014/main" id="{218D11A1-E66F-544F-9860-A077957CB53D}"/>
              </a:ext>
            </a:extLst>
          </p:cNvPr>
          <p:cNvSpPr txBox="1"/>
          <p:nvPr userDrawn="1"/>
        </p:nvSpPr>
        <p:spPr>
          <a:xfrm>
            <a:off x="8133445" y="337215"/>
            <a:ext cx="2532184" cy="430887"/>
          </a:xfrm>
          <a:prstGeom prst="rect">
            <a:avLst/>
          </a:prstGeom>
          <a:noFill/>
        </p:spPr>
        <p:txBody>
          <a:bodyPr wrap="square" rtlCol="0">
            <a:spAutoFit/>
          </a:bodyPr>
          <a:lstStyle/>
          <a:p>
            <a:pPr algn="r"/>
            <a:r>
              <a:rPr lang="en-GB" sz="1100" b="1">
                <a:solidFill>
                  <a:schemeClr val="bg1"/>
                </a:solidFill>
                <a:latin typeface="Arial" panose="020B0604020202020204" pitchFamily="34" charset="0"/>
                <a:cs typeface="Arial" panose="020B0604020202020204" pitchFamily="34" charset="0"/>
              </a:rPr>
              <a:t>T</a:t>
            </a:r>
            <a:r>
              <a:rPr lang="en-GB" sz="1100">
                <a:solidFill>
                  <a:schemeClr val="bg1"/>
                </a:solidFill>
                <a:latin typeface="Arial" panose="020B0604020202020204" pitchFamily="34" charset="0"/>
                <a:cs typeface="Arial" panose="020B0604020202020204" pitchFamily="34" charset="0"/>
              </a:rPr>
              <a:t>ackling </a:t>
            </a:r>
            <a:r>
              <a:rPr lang="en-GB" sz="1100" b="1">
                <a:solidFill>
                  <a:schemeClr val="bg1"/>
                </a:solidFill>
                <a:latin typeface="Arial" panose="020B0604020202020204" pitchFamily="34" charset="0"/>
                <a:cs typeface="Arial" panose="020B0604020202020204" pitchFamily="34" charset="0"/>
              </a:rPr>
              <a:t>R</a:t>
            </a:r>
            <a:r>
              <a:rPr lang="en-GB" sz="1100">
                <a:solidFill>
                  <a:schemeClr val="bg1"/>
                </a:solidFill>
                <a:latin typeface="Arial" panose="020B0604020202020204" pitchFamily="34" charset="0"/>
                <a:cs typeface="Arial" panose="020B0604020202020204" pitchFamily="34" charset="0"/>
              </a:rPr>
              <a:t>oot causes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pstream of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nhealthy </a:t>
            </a:r>
            <a:r>
              <a:rPr lang="en-GB" sz="1100" b="1">
                <a:solidFill>
                  <a:schemeClr val="bg1"/>
                </a:solidFill>
                <a:latin typeface="Arial" panose="020B0604020202020204" pitchFamily="34" charset="0"/>
                <a:cs typeface="Arial" panose="020B0604020202020204" pitchFamily="34" charset="0"/>
              </a:rPr>
              <a:t>U</a:t>
            </a:r>
            <a:r>
              <a:rPr lang="en-GB" sz="1100">
                <a:solidFill>
                  <a:schemeClr val="bg1"/>
                </a:solidFill>
                <a:latin typeface="Arial" panose="020B0604020202020204" pitchFamily="34" charset="0"/>
                <a:cs typeface="Arial" panose="020B0604020202020204" pitchFamily="34" charset="0"/>
              </a:rPr>
              <a:t>rban </a:t>
            </a:r>
            <a:r>
              <a:rPr lang="en-GB" sz="1100" b="1">
                <a:solidFill>
                  <a:schemeClr val="bg1"/>
                </a:solidFill>
                <a:latin typeface="Arial" panose="020B0604020202020204" pitchFamily="34" charset="0"/>
                <a:cs typeface="Arial" panose="020B0604020202020204" pitchFamily="34" charset="0"/>
              </a:rPr>
              <a:t>D</a:t>
            </a:r>
            <a:r>
              <a:rPr lang="en-GB" sz="1100">
                <a:solidFill>
                  <a:schemeClr val="bg1"/>
                </a:solidFill>
                <a:latin typeface="Arial" panose="020B0604020202020204" pitchFamily="34" charset="0"/>
                <a:cs typeface="Arial" panose="020B0604020202020204" pitchFamily="34" charset="0"/>
              </a:rPr>
              <a:t>evelopment</a:t>
            </a:r>
          </a:p>
        </p:txBody>
      </p:sp>
    </p:spTree>
    <p:extLst>
      <p:ext uri="{BB962C8B-B14F-4D97-AF65-F5344CB8AC3E}">
        <p14:creationId xmlns:p14="http://schemas.microsoft.com/office/powerpoint/2010/main" val="61732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A069D-FF04-B248-A484-6B3D7D49A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40A263A-CB56-9340-9269-B4363C86B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CA952D-DB14-324C-A474-F28A9BE1C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A9E91-6337-724A-8CDC-52FA94119AF1}" type="datetimeFigureOut">
              <a:rPr lang="en-GB" smtClean="0"/>
              <a:t>29/04/2022</a:t>
            </a:fld>
            <a:endParaRPr lang="en-GB"/>
          </a:p>
        </p:txBody>
      </p:sp>
      <p:sp>
        <p:nvSpPr>
          <p:cNvPr id="5" name="Footer Placeholder 4">
            <a:extLst>
              <a:ext uri="{FF2B5EF4-FFF2-40B4-BE49-F238E27FC236}">
                <a16:creationId xmlns:a16="http://schemas.microsoft.com/office/drawing/2014/main" id="{D4F2E730-9522-FD4D-952B-F67D0A952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76272D-1641-B142-9A03-D362A3AD8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9A583-1B0D-714E-A20B-000B1CCF11E3}" type="slidenum">
              <a:rPr lang="en-GB" smtClean="0"/>
              <a:t>‹#›</a:t>
            </a:fld>
            <a:endParaRPr lang="en-GB"/>
          </a:p>
        </p:txBody>
      </p:sp>
    </p:spTree>
    <p:extLst>
      <p:ext uri="{BB962C8B-B14F-4D97-AF65-F5344CB8AC3E}">
        <p14:creationId xmlns:p14="http://schemas.microsoft.com/office/powerpoint/2010/main" val="2170634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gif"/></Relationships>
</file>

<file path=ppt/slides/_rels/slide3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18BA-3F3B-4B7F-A44C-96F92DA417F7}"/>
              </a:ext>
            </a:extLst>
          </p:cNvPr>
          <p:cNvSpPr>
            <a:spLocks noGrp="1"/>
          </p:cNvSpPr>
          <p:nvPr>
            <p:ph type="title"/>
          </p:nvPr>
        </p:nvSpPr>
        <p:spPr/>
        <p:txBody>
          <a:bodyPr/>
          <a:lstStyle/>
          <a:p>
            <a:r>
              <a:rPr lang="en-GB"/>
              <a:t>System Workshop Findings</a:t>
            </a:r>
          </a:p>
        </p:txBody>
      </p:sp>
      <p:sp>
        <p:nvSpPr>
          <p:cNvPr id="3" name="Text Placeholder 2">
            <a:extLst>
              <a:ext uri="{FF2B5EF4-FFF2-40B4-BE49-F238E27FC236}">
                <a16:creationId xmlns:a16="http://schemas.microsoft.com/office/drawing/2014/main" id="{AC60F32A-BF18-4388-B92E-872F72BE6A1C}"/>
              </a:ext>
            </a:extLst>
          </p:cNvPr>
          <p:cNvSpPr>
            <a:spLocks noGrp="1"/>
          </p:cNvSpPr>
          <p:nvPr>
            <p:ph type="body" sz="quarter" idx="11"/>
          </p:nvPr>
        </p:nvSpPr>
        <p:spPr>
          <a:xfrm>
            <a:off x="821146" y="5089333"/>
            <a:ext cx="6230937" cy="525463"/>
          </a:xfrm>
        </p:spPr>
        <p:txBody>
          <a:bodyPr/>
          <a:lstStyle/>
          <a:p>
            <a:r>
              <a:rPr lang="en-GB"/>
              <a:t>Neil Carhart </a:t>
            </a:r>
          </a:p>
          <a:p>
            <a:r>
              <a:rPr lang="en-GB"/>
              <a:t>Pablo Newberry</a:t>
            </a:r>
          </a:p>
          <a:p>
            <a:endParaRPr lang="en-GB"/>
          </a:p>
          <a:p>
            <a:r>
              <a:rPr lang="en-GB"/>
              <a:t>Thanks to Ges and Rosalie for Workshop Facilitation Support</a:t>
            </a:r>
          </a:p>
          <a:p>
            <a:r>
              <a:rPr lang="en-GB"/>
              <a:t>Thanks to Andy, Jo and Anna for leading on Community Engagement Workshop</a:t>
            </a:r>
          </a:p>
          <a:p>
            <a:r>
              <a:rPr lang="en-GB"/>
              <a:t>Thanks to Kathy and Rain for support on methods</a:t>
            </a:r>
          </a:p>
        </p:txBody>
      </p:sp>
    </p:spTree>
    <p:extLst>
      <p:ext uri="{BB962C8B-B14F-4D97-AF65-F5344CB8AC3E}">
        <p14:creationId xmlns:p14="http://schemas.microsoft.com/office/powerpoint/2010/main" val="288268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95028-0D85-4016-81AE-CF5D6DEA00F7}"/>
              </a:ext>
            </a:extLst>
          </p:cNvPr>
          <p:cNvSpPr txBox="1"/>
          <p:nvPr/>
        </p:nvSpPr>
        <p:spPr>
          <a:xfrm>
            <a:off x="193153" y="1490967"/>
            <a:ext cx="2085813" cy="4555093"/>
          </a:xfrm>
          <a:prstGeom prst="rect">
            <a:avLst/>
          </a:prstGeom>
          <a:noFill/>
        </p:spPr>
        <p:txBody>
          <a:bodyPr wrap="square" rtlCol="0">
            <a:spAutoFit/>
          </a:bodyPr>
          <a:lstStyle/>
          <a:p>
            <a:r>
              <a:rPr lang="en-GB" sz="1000" i="1"/>
              <a:t>As an icebreaker participants were asked to place a post-it note identifying things they considered to be more important and less important to consider then health when making decisions regarding urban development.</a:t>
            </a:r>
          </a:p>
          <a:p>
            <a:endParaRPr lang="en-GB" sz="1000" i="1"/>
          </a:p>
          <a:p>
            <a:r>
              <a:rPr lang="en-GB" sz="1000" i="1"/>
              <a:t>There was no scale or suggestion that further from the central axis had any specific meaning, but some may have interpreted it this way so their interpretation is loosely preserved but should be taken with this caveat. </a:t>
            </a:r>
          </a:p>
          <a:p>
            <a:endParaRPr lang="en-GB" sz="1000" i="1"/>
          </a:p>
          <a:p>
            <a:r>
              <a:rPr lang="en-GB" sz="1000" i="1"/>
              <a:t>Unambiguous duplication has been removed except where the same terms were used on both sides. These are highlighted in red. Otherwise the wording of the participants has been preserved. </a:t>
            </a:r>
          </a:p>
          <a:p>
            <a:endParaRPr lang="en-GB" sz="1000" i="1"/>
          </a:p>
          <a:p>
            <a:r>
              <a:rPr lang="en-GB" sz="1000" i="1"/>
              <a:t>Orange cells represent distinct contributions from the industry roundtable.</a:t>
            </a:r>
          </a:p>
          <a:p>
            <a:endParaRPr lang="en-GB" sz="1000" i="1"/>
          </a:p>
          <a:p>
            <a:r>
              <a:rPr lang="en-GB" sz="1000" i="1"/>
              <a:t>What does “Equal” mean in this context? </a:t>
            </a:r>
          </a:p>
        </p:txBody>
      </p:sp>
      <p:graphicFrame>
        <p:nvGraphicFramePr>
          <p:cNvPr id="4" name="Table 15">
            <a:extLst>
              <a:ext uri="{FF2B5EF4-FFF2-40B4-BE49-F238E27FC236}">
                <a16:creationId xmlns:a16="http://schemas.microsoft.com/office/drawing/2014/main" id="{77BA8349-CC54-4527-9543-91630F2E5443}"/>
              </a:ext>
            </a:extLst>
          </p:cNvPr>
          <p:cNvGraphicFramePr>
            <a:graphicFrameLocks noGrp="1"/>
          </p:cNvGraphicFramePr>
          <p:nvPr/>
        </p:nvGraphicFramePr>
        <p:xfrm>
          <a:off x="2530849" y="1481360"/>
          <a:ext cx="9467998" cy="5263072"/>
        </p:xfrm>
        <a:graphic>
          <a:graphicData uri="http://schemas.openxmlformats.org/drawingml/2006/table">
            <a:tbl>
              <a:tblPr firstRow="1" bandRow="1">
                <a:tableStyleId>{5C22544A-7EE6-4342-B048-85BDC9FD1C3A}</a:tableStyleId>
              </a:tblPr>
              <a:tblGrid>
                <a:gridCol w="1463770">
                  <a:extLst>
                    <a:ext uri="{9D8B030D-6E8A-4147-A177-3AD203B41FA5}">
                      <a16:colId xmlns:a16="http://schemas.microsoft.com/office/drawing/2014/main" val="3565405896"/>
                    </a:ext>
                  </a:extLst>
                </a:gridCol>
                <a:gridCol w="1463770">
                  <a:extLst>
                    <a:ext uri="{9D8B030D-6E8A-4147-A177-3AD203B41FA5}">
                      <a16:colId xmlns:a16="http://schemas.microsoft.com/office/drawing/2014/main" val="1650420411"/>
                    </a:ext>
                  </a:extLst>
                </a:gridCol>
                <a:gridCol w="1463770">
                  <a:extLst>
                    <a:ext uri="{9D8B030D-6E8A-4147-A177-3AD203B41FA5}">
                      <a16:colId xmlns:a16="http://schemas.microsoft.com/office/drawing/2014/main" val="273900745"/>
                    </a:ext>
                  </a:extLst>
                </a:gridCol>
                <a:gridCol w="685378">
                  <a:extLst>
                    <a:ext uri="{9D8B030D-6E8A-4147-A177-3AD203B41FA5}">
                      <a16:colId xmlns:a16="http://schemas.microsoft.com/office/drawing/2014/main" val="3538605101"/>
                    </a:ext>
                  </a:extLst>
                </a:gridCol>
                <a:gridCol w="1463770">
                  <a:extLst>
                    <a:ext uri="{9D8B030D-6E8A-4147-A177-3AD203B41FA5}">
                      <a16:colId xmlns:a16="http://schemas.microsoft.com/office/drawing/2014/main" val="1747490315"/>
                    </a:ext>
                  </a:extLst>
                </a:gridCol>
                <a:gridCol w="1463770">
                  <a:extLst>
                    <a:ext uri="{9D8B030D-6E8A-4147-A177-3AD203B41FA5}">
                      <a16:colId xmlns:a16="http://schemas.microsoft.com/office/drawing/2014/main" val="1040360974"/>
                    </a:ext>
                  </a:extLst>
                </a:gridCol>
                <a:gridCol w="1463770">
                  <a:extLst>
                    <a:ext uri="{9D8B030D-6E8A-4147-A177-3AD203B41FA5}">
                      <a16:colId xmlns:a16="http://schemas.microsoft.com/office/drawing/2014/main" val="3147530072"/>
                    </a:ext>
                  </a:extLst>
                </a:gridCol>
              </a:tblGrid>
              <a:tr h="574911">
                <a:tc gridSpan="3">
                  <a:txBody>
                    <a:bodyPr/>
                    <a:lstStyle/>
                    <a:p>
                      <a:r>
                        <a:rPr lang="en-GB" sz="1600"/>
                        <a:t>…what (if anything) do you think is less important than considering health impacts?</a:t>
                      </a:r>
                    </a:p>
                  </a:txBody>
                  <a:tcPr/>
                </a:tc>
                <a:tc hMerge="1">
                  <a:txBody>
                    <a:bodyPr/>
                    <a:lstStyle/>
                    <a:p>
                      <a:endParaRPr lang="en-GB"/>
                    </a:p>
                  </a:txBody>
                  <a:tcPr/>
                </a:tc>
                <a:tc hMerge="1">
                  <a:txBody>
                    <a:bodyPr/>
                    <a:lstStyle/>
                    <a:p>
                      <a:endParaRPr lang="en-GB"/>
                    </a:p>
                  </a:txBody>
                  <a:tcPr/>
                </a:tc>
                <a:tc rowSpan="9">
                  <a:txBody>
                    <a:bodyPr/>
                    <a:lstStyle/>
                    <a:p>
                      <a:pPr algn="ctr"/>
                      <a:r>
                        <a:rPr lang="en-GB"/>
                        <a:t>HEALTH</a:t>
                      </a:r>
                    </a:p>
                  </a:txBody>
                  <a:tcPr vert="vert270" anchor="ctr"/>
                </a:tc>
                <a:tc gridSpan="3">
                  <a:txBody>
                    <a:bodyPr/>
                    <a:lstStyle/>
                    <a:p>
                      <a:r>
                        <a:rPr lang="en-GB" sz="1600"/>
                        <a:t>…what (if anything) do you think is more important than considering health impacts?</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37491895"/>
                  </a:ext>
                </a:extLst>
              </a:tr>
              <a:tr h="555868">
                <a:tc>
                  <a:txBody>
                    <a:bodyPr/>
                    <a:lstStyle/>
                    <a:p>
                      <a:pPr algn="ctr"/>
                      <a:r>
                        <a:rPr lang="en-GB" sz="1200"/>
                        <a:t>Access to private car ownership</a:t>
                      </a:r>
                    </a:p>
                  </a:txBody>
                  <a:tcPr marL="45720" marR="45720" anchor="ctr"/>
                </a:tc>
                <a:tc>
                  <a:txBody>
                    <a:bodyPr/>
                    <a:lstStyle/>
                    <a:p>
                      <a:pPr algn="ctr"/>
                      <a:r>
                        <a:rPr lang="en-GB" sz="1200"/>
                        <a:t>Value of Land</a:t>
                      </a:r>
                    </a:p>
                  </a:txBody>
                  <a:tcPr marL="45720" marR="45720" anchor="ctr"/>
                </a:tc>
                <a:tc>
                  <a:txBody>
                    <a:bodyPr/>
                    <a:lstStyle/>
                    <a:p>
                      <a:pPr algn="ctr"/>
                      <a:r>
                        <a:rPr lang="en-GB" sz="1200"/>
                        <a:t>Pure Economics</a:t>
                      </a:r>
                    </a:p>
                  </a:txBody>
                  <a:tcPr marL="45720" marR="45720" anchor="ctr"/>
                </a:tc>
                <a:tc vMerge="1">
                  <a:txBody>
                    <a:bodyPr/>
                    <a:lstStyle/>
                    <a:p>
                      <a:endParaRPr lang="en-GB"/>
                    </a:p>
                  </a:txBody>
                  <a:tcPr/>
                </a:tc>
                <a:tc>
                  <a:txBody>
                    <a:bodyPr/>
                    <a:lstStyle/>
                    <a:p>
                      <a:pPr algn="ctr"/>
                      <a:r>
                        <a:rPr lang="en-GB" sz="1200" b="1">
                          <a:solidFill>
                            <a:srgbClr val="C00000"/>
                          </a:solidFill>
                        </a:rPr>
                        <a:t>Profitability</a:t>
                      </a:r>
                    </a:p>
                  </a:txBody>
                  <a:tcPr marL="45720" marR="45720" anchor="ctr"/>
                </a:tc>
                <a:tc>
                  <a:txBody>
                    <a:bodyPr/>
                    <a:lstStyle/>
                    <a:p>
                      <a:pPr algn="ctr"/>
                      <a:r>
                        <a:rPr lang="en-GB" sz="1200"/>
                        <a:t>Housing targets</a:t>
                      </a:r>
                    </a:p>
                  </a:txBody>
                  <a:tcPr marL="45720" marR="45720" anchor="ctr"/>
                </a:tc>
                <a:tc>
                  <a:txBody>
                    <a:bodyPr/>
                    <a:lstStyle/>
                    <a:p>
                      <a:pPr algn="ctr"/>
                      <a:r>
                        <a:rPr lang="en-GB" sz="1200"/>
                        <a:t>Employment land needs</a:t>
                      </a:r>
                    </a:p>
                  </a:txBody>
                  <a:tcPr marL="45720" marR="45720" anchor="ctr"/>
                </a:tc>
                <a:extLst>
                  <a:ext uri="{0D108BD9-81ED-4DB2-BD59-A6C34878D82A}">
                    <a16:rowId xmlns:a16="http://schemas.microsoft.com/office/drawing/2014/main" val="319657002"/>
                  </a:ext>
                </a:extLst>
              </a:tr>
              <a:tr h="612000">
                <a:tc>
                  <a:txBody>
                    <a:bodyPr/>
                    <a:lstStyle/>
                    <a:p>
                      <a:pPr algn="ctr"/>
                      <a:r>
                        <a:rPr lang="en-GB" sz="1200"/>
                        <a:t>Maintaining road space for parking</a:t>
                      </a:r>
                    </a:p>
                  </a:txBody>
                  <a:tcPr marL="45720" marR="45720" anchor="ctr"/>
                </a:tc>
                <a:tc>
                  <a:txBody>
                    <a:bodyPr/>
                    <a:lstStyle/>
                    <a:p>
                      <a:pPr algn="ctr"/>
                      <a:r>
                        <a:rPr lang="en-GB" sz="1200"/>
                        <a:t>Most things!</a:t>
                      </a:r>
                    </a:p>
                  </a:txBody>
                  <a:tcPr marL="45720" marR="45720" anchor="ctr"/>
                </a:tc>
                <a:tc>
                  <a:txBody>
                    <a:bodyPr/>
                    <a:lstStyle/>
                    <a:p>
                      <a:pPr algn="ctr"/>
                      <a:r>
                        <a:rPr lang="en-GB" sz="1100"/>
                        <a:t>Sustainability at the cost of health/energy saving</a:t>
                      </a:r>
                    </a:p>
                  </a:txBody>
                  <a:tcPr marL="45720" marR="45720" anchor="ctr">
                    <a:solidFill>
                      <a:schemeClr val="accent2">
                        <a:lumMod val="20000"/>
                        <a:lumOff val="80000"/>
                      </a:schemeClr>
                    </a:solidFill>
                  </a:tcPr>
                </a:tc>
                <a:tc vMerge="1">
                  <a:txBody>
                    <a:bodyPr/>
                    <a:lstStyle/>
                    <a:p>
                      <a:endParaRPr lang="en-GB"/>
                    </a:p>
                  </a:txBody>
                  <a:tcPr/>
                </a:tc>
                <a:tc>
                  <a:txBody>
                    <a:bodyPr/>
                    <a:lstStyle/>
                    <a:p>
                      <a:pPr algn="ctr"/>
                      <a:r>
                        <a:rPr lang="en-GB" sz="1200" b="1">
                          <a:solidFill>
                            <a:schemeClr val="accent6">
                              <a:lumMod val="50000"/>
                            </a:schemeClr>
                          </a:solidFill>
                        </a:rPr>
                        <a:t>Ecological impacts</a:t>
                      </a:r>
                    </a:p>
                  </a:txBody>
                  <a:tcPr marL="45720" marR="45720" anchor="ctr"/>
                </a:tc>
                <a:tc>
                  <a:txBody>
                    <a:bodyPr/>
                    <a:lstStyle/>
                    <a:p>
                      <a:pPr algn="ctr"/>
                      <a:r>
                        <a:rPr lang="en-GB" sz="1200"/>
                        <a:t>Politicians getting re-elected</a:t>
                      </a:r>
                    </a:p>
                  </a:txBody>
                  <a:tcPr marL="45720" marR="45720" anchor="ctr"/>
                </a:tc>
                <a:tc>
                  <a:txBody>
                    <a:bodyPr/>
                    <a:lstStyle/>
                    <a:p>
                      <a:pPr algn="ctr"/>
                      <a:r>
                        <a:rPr lang="en-GB" sz="1200" b="1">
                          <a:solidFill>
                            <a:schemeClr val="accent6">
                              <a:lumMod val="50000"/>
                            </a:schemeClr>
                          </a:solidFill>
                        </a:rPr>
                        <a:t>Responding to climate change</a:t>
                      </a:r>
                    </a:p>
                  </a:txBody>
                  <a:tcPr marL="45720" marR="45720" anchor="ctr"/>
                </a:tc>
                <a:extLst>
                  <a:ext uri="{0D108BD9-81ED-4DB2-BD59-A6C34878D82A}">
                    <a16:rowId xmlns:a16="http://schemas.microsoft.com/office/drawing/2014/main" val="250859354"/>
                  </a:ext>
                </a:extLst>
              </a:tr>
              <a:tr h="5202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srgbClr val="C00000"/>
                          </a:solidFill>
                        </a:rPr>
                        <a:t>Profitability</a:t>
                      </a:r>
                    </a:p>
                  </a:txBody>
                  <a:tcPr marL="45720" marR="45720" anchor="ctr"/>
                </a:tc>
                <a:tc>
                  <a:txBody>
                    <a:bodyPr/>
                    <a:lstStyle/>
                    <a:p>
                      <a:pPr algn="ctr"/>
                      <a:r>
                        <a:rPr lang="en-GB" sz="1200" b="1">
                          <a:solidFill>
                            <a:srgbClr val="C00000"/>
                          </a:solidFill>
                        </a:rPr>
                        <a:t>Cost</a:t>
                      </a:r>
                    </a:p>
                  </a:txBody>
                  <a:tcPr marL="45720" marR="45720" anchor="ctr">
                    <a:solidFill>
                      <a:schemeClr val="accent2">
                        <a:lumMod val="20000"/>
                        <a:lumOff val="80000"/>
                      </a:schemeClr>
                    </a:solidFill>
                  </a:tcPr>
                </a:tc>
                <a:tc>
                  <a:txBody>
                    <a:bodyPr/>
                    <a:lstStyle/>
                    <a:p>
                      <a:pPr algn="ctr"/>
                      <a:endParaRPr lang="en-GB" sz="1200"/>
                    </a:p>
                  </a:txBody>
                  <a:tcPr marL="45720" marR="45720" anchor="ctr">
                    <a:solidFill>
                      <a:schemeClr val="bg1">
                        <a:lumMod val="95000"/>
                      </a:schemeClr>
                    </a:solidFill>
                  </a:tcPr>
                </a:tc>
                <a:tc vMerge="1">
                  <a:txBody>
                    <a:bodyPr/>
                    <a:lstStyle/>
                    <a:p>
                      <a:endParaRPr lang="en-GB"/>
                    </a:p>
                  </a:txBody>
                  <a:tcPr/>
                </a:tc>
                <a:tc>
                  <a:txBody>
                    <a:bodyPr/>
                    <a:lstStyle/>
                    <a:p>
                      <a:pPr algn="ctr"/>
                      <a:r>
                        <a:rPr lang="en-GB" sz="1200"/>
                        <a:t>S123</a:t>
                      </a:r>
                    </a:p>
                  </a:txBody>
                  <a:tcPr marL="45720" marR="45720" anchor="ctr">
                    <a:solidFill>
                      <a:schemeClr val="accent2">
                        <a:lumMod val="20000"/>
                        <a:lumOff val="80000"/>
                      </a:schemeClr>
                    </a:solidFill>
                  </a:tcPr>
                </a:tc>
                <a:tc>
                  <a:txBody>
                    <a:bodyPr/>
                    <a:lstStyle/>
                    <a:p>
                      <a:pPr algn="ctr"/>
                      <a:r>
                        <a:rPr lang="en-GB" sz="1200"/>
                        <a:t>Whole place sustainability</a:t>
                      </a:r>
                    </a:p>
                  </a:txBody>
                  <a:tcPr marL="45720" marR="45720" anchor="ctr"/>
                </a:tc>
                <a:tc>
                  <a:txBody>
                    <a:bodyPr/>
                    <a:lstStyle/>
                    <a:p>
                      <a:pPr algn="ctr"/>
                      <a:r>
                        <a:rPr lang="en-GB" sz="1200"/>
                        <a:t>Resilience</a:t>
                      </a:r>
                    </a:p>
                  </a:txBody>
                  <a:tcPr marL="45720" marR="45720" anchor="ctr"/>
                </a:tc>
                <a:extLst>
                  <a:ext uri="{0D108BD9-81ED-4DB2-BD59-A6C34878D82A}">
                    <a16:rowId xmlns:a16="http://schemas.microsoft.com/office/drawing/2014/main" val="2478451855"/>
                  </a:ext>
                </a:extLst>
              </a:tr>
              <a:tr h="635428">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vMerge="1">
                  <a:txBody>
                    <a:bodyPr/>
                    <a:lstStyle/>
                    <a:p>
                      <a:endParaRPr lang="en-GB"/>
                    </a:p>
                  </a:txBody>
                  <a:tcPr/>
                </a:tc>
                <a:tc>
                  <a:txBody>
                    <a:bodyPr/>
                    <a:lstStyle/>
                    <a:p>
                      <a:pPr algn="ctr"/>
                      <a:r>
                        <a:rPr lang="en-GB" sz="1200"/>
                        <a:t>Affordable Homes</a:t>
                      </a:r>
                    </a:p>
                  </a:txBody>
                  <a:tcPr marL="45720" marR="45720" anchor="ctr">
                    <a:solidFill>
                      <a:schemeClr val="accent2">
                        <a:lumMod val="20000"/>
                        <a:lumOff val="80000"/>
                      </a:schemeClr>
                    </a:solidFill>
                  </a:tcPr>
                </a:tc>
                <a:tc>
                  <a:txBody>
                    <a:bodyPr/>
                    <a:lstStyle/>
                    <a:p>
                      <a:pPr algn="ctr"/>
                      <a:r>
                        <a:rPr lang="en-GB" sz="1100" b="1">
                          <a:solidFill>
                            <a:schemeClr val="accent6">
                              <a:lumMod val="50000"/>
                            </a:schemeClr>
                          </a:solidFill>
                        </a:rPr>
                        <a:t>Climate, biodiversity, equity</a:t>
                      </a:r>
                    </a:p>
                  </a:txBody>
                  <a:tcPr marL="45720" marR="45720" anchor="ctr"/>
                </a:tc>
                <a:tc>
                  <a:txBody>
                    <a:bodyPr/>
                    <a:lstStyle/>
                    <a:p>
                      <a:pPr algn="ctr"/>
                      <a:r>
                        <a:rPr lang="en-GB" sz="1200"/>
                        <a:t>Limitations of resources</a:t>
                      </a:r>
                    </a:p>
                  </a:txBody>
                  <a:tcPr marL="45720" marR="45720" anchor="ctr"/>
                </a:tc>
                <a:extLst>
                  <a:ext uri="{0D108BD9-81ED-4DB2-BD59-A6C34878D82A}">
                    <a16:rowId xmlns:a16="http://schemas.microsoft.com/office/drawing/2014/main" val="3701935344"/>
                  </a:ext>
                </a:extLst>
              </a:tr>
              <a:tr h="520237">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vMerge="1">
                  <a:txBody>
                    <a:bodyPr/>
                    <a:lstStyle/>
                    <a:p>
                      <a:pPr algn="ctr"/>
                      <a:endParaRPr lang="en-GB"/>
                    </a:p>
                  </a:txBody>
                  <a:tcPr vert="vert270" anchor="ctr"/>
                </a:tc>
                <a:tc>
                  <a:txBody>
                    <a:bodyPr/>
                    <a:lstStyle/>
                    <a:p>
                      <a:pPr algn="ctr"/>
                      <a:endParaRPr lang="en-GB" sz="1200"/>
                    </a:p>
                  </a:txBody>
                  <a:tcPr marL="45720" marR="45720" anchor="ctr">
                    <a:solidFill>
                      <a:schemeClr val="bg1">
                        <a:lumMod val="95000"/>
                      </a:schemeClr>
                    </a:solidFill>
                  </a:tcPr>
                </a:tc>
                <a:tc>
                  <a:txBody>
                    <a:bodyPr/>
                    <a:lstStyle/>
                    <a:p>
                      <a:pPr algn="ctr"/>
                      <a:r>
                        <a:rPr lang="en-GB" sz="1200" b="1">
                          <a:solidFill>
                            <a:srgbClr val="C00000"/>
                          </a:solidFill>
                        </a:rPr>
                        <a:t>Cost</a:t>
                      </a:r>
                    </a:p>
                  </a:txBody>
                  <a:tcPr marL="45720" marR="45720" anchor="ctr">
                    <a:solidFill>
                      <a:schemeClr val="accent2">
                        <a:lumMod val="20000"/>
                        <a:lumOff val="80000"/>
                      </a:schemeClr>
                    </a:solidFill>
                  </a:tcPr>
                </a:tc>
                <a:tc>
                  <a:txBody>
                    <a:bodyPr/>
                    <a:lstStyle/>
                    <a:p>
                      <a:pPr algn="ctr"/>
                      <a:r>
                        <a:rPr lang="en-GB" sz="1200"/>
                        <a:t>Equal</a:t>
                      </a:r>
                    </a:p>
                  </a:txBody>
                  <a:tcPr marL="45720" marR="45720" anchor="ctr"/>
                </a:tc>
                <a:extLst>
                  <a:ext uri="{0D108BD9-81ED-4DB2-BD59-A6C34878D82A}">
                    <a16:rowId xmlns:a16="http://schemas.microsoft.com/office/drawing/2014/main" val="2574125649"/>
                  </a:ext>
                </a:extLst>
              </a:tr>
              <a:tr h="555868">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vMerge="1">
                  <a:txBody>
                    <a:bodyPr/>
                    <a:lstStyle/>
                    <a:p>
                      <a:pPr algn="ctr"/>
                      <a:endParaRPr lang="en-GB"/>
                    </a:p>
                  </a:txBody>
                  <a:tcPr vert="vert270" anchor="ctr"/>
                </a:tc>
                <a:tc>
                  <a:txBody>
                    <a:bodyPr/>
                    <a:lstStyle/>
                    <a:p>
                      <a:pPr algn="ctr"/>
                      <a:endParaRPr lang="en-GB" sz="1200"/>
                    </a:p>
                  </a:txBody>
                  <a:tcPr marL="45720" marR="45720" anchor="ctr">
                    <a:solidFill>
                      <a:schemeClr val="bg1">
                        <a:lumMod val="95000"/>
                      </a:schemeClr>
                    </a:solidFill>
                  </a:tcPr>
                </a:tc>
                <a:tc>
                  <a:txBody>
                    <a:bodyPr/>
                    <a:lstStyle/>
                    <a:p>
                      <a:pPr algn="ctr"/>
                      <a:r>
                        <a:rPr lang="en-GB" sz="1200"/>
                        <a:t>Community Views</a:t>
                      </a:r>
                    </a:p>
                  </a:txBody>
                  <a:tcPr marL="45720" marR="45720" anchor="ctr">
                    <a:solidFill>
                      <a:schemeClr val="accent2">
                        <a:lumMod val="20000"/>
                        <a:lumOff val="80000"/>
                      </a:schemeClr>
                    </a:solidFill>
                  </a:tcPr>
                </a:tc>
                <a:tc>
                  <a:txBody>
                    <a:bodyPr/>
                    <a:lstStyle/>
                    <a:p>
                      <a:pPr algn="ctr"/>
                      <a:r>
                        <a:rPr lang="en-GB" sz="1200"/>
                        <a:t>Social Value</a:t>
                      </a:r>
                    </a:p>
                  </a:txBody>
                  <a:tcPr marL="45720" marR="45720" anchor="ctr">
                    <a:solidFill>
                      <a:schemeClr val="accent2">
                        <a:lumMod val="20000"/>
                        <a:lumOff val="80000"/>
                      </a:schemeClr>
                    </a:solidFill>
                  </a:tcPr>
                </a:tc>
                <a:extLst>
                  <a:ext uri="{0D108BD9-81ED-4DB2-BD59-A6C34878D82A}">
                    <a16:rowId xmlns:a16="http://schemas.microsoft.com/office/drawing/2014/main" val="157051183"/>
                  </a:ext>
                </a:extLst>
              </a:tr>
              <a:tr h="520237">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vMerge="1">
                  <a:txBody>
                    <a:bodyPr/>
                    <a:lstStyle/>
                    <a:p>
                      <a:pPr algn="ctr"/>
                      <a:endParaRPr lang="en-GB"/>
                    </a:p>
                  </a:txBody>
                  <a:tcPr vert="vert270" anchor="ctr"/>
                </a:tc>
                <a:tc>
                  <a:txBody>
                    <a:bodyPr/>
                    <a:lstStyle/>
                    <a:p>
                      <a:pPr algn="ctr"/>
                      <a:endParaRPr lang="en-GB" sz="1200"/>
                    </a:p>
                  </a:txBody>
                  <a:tcPr marL="45720" marR="45720" anchor="ctr">
                    <a:solidFill>
                      <a:schemeClr val="bg1">
                        <a:lumMod val="95000"/>
                      </a:schemeClr>
                    </a:solidFill>
                  </a:tcPr>
                </a:tc>
                <a:tc>
                  <a:txBody>
                    <a:bodyPr/>
                    <a:lstStyle/>
                    <a:p>
                      <a:pPr algn="ctr"/>
                      <a:endParaRPr lang="en-GB" sz="1200"/>
                    </a:p>
                  </a:txBody>
                  <a:tcPr marL="45720" marR="45720" anchor="ctr">
                    <a:solidFill>
                      <a:schemeClr val="bg1">
                        <a:lumMod val="95000"/>
                      </a:schemeClr>
                    </a:solidFill>
                  </a:tcPr>
                </a:tc>
                <a:tc>
                  <a:txBody>
                    <a:bodyPr/>
                    <a:lstStyle/>
                    <a:p>
                      <a:pPr algn="ctr"/>
                      <a:r>
                        <a:rPr lang="en-GB" sz="1200"/>
                        <a:t>Affordability</a:t>
                      </a:r>
                    </a:p>
                  </a:txBody>
                  <a:tcPr marL="45720" marR="45720" anchor="ctr">
                    <a:solidFill>
                      <a:schemeClr val="accent2">
                        <a:lumMod val="20000"/>
                        <a:lumOff val="80000"/>
                      </a:schemeClr>
                    </a:solidFill>
                  </a:tcPr>
                </a:tc>
                <a:extLst>
                  <a:ext uri="{0D108BD9-81ED-4DB2-BD59-A6C34878D82A}">
                    <a16:rowId xmlns:a16="http://schemas.microsoft.com/office/drawing/2014/main" val="2542078168"/>
                  </a:ext>
                </a:extLst>
              </a:tr>
              <a:tr h="520237">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a:txBody>
                    <a:bodyPr/>
                    <a:lstStyle/>
                    <a:p>
                      <a:endParaRPr lang="en-GB" sz="1000"/>
                    </a:p>
                  </a:txBody>
                  <a:tcPr>
                    <a:solidFill>
                      <a:schemeClr val="bg1">
                        <a:lumMod val="95000"/>
                      </a:schemeClr>
                    </a:solidFill>
                  </a:tcPr>
                </a:tc>
                <a:tc vMerge="1">
                  <a:txBody>
                    <a:bodyPr/>
                    <a:lstStyle/>
                    <a:p>
                      <a:pPr algn="ctr"/>
                      <a:endParaRPr lang="en-GB"/>
                    </a:p>
                  </a:txBody>
                  <a:tcPr vert="vert270" anchor="ctr"/>
                </a:tc>
                <a:tc>
                  <a:txBody>
                    <a:bodyPr/>
                    <a:lstStyle/>
                    <a:p>
                      <a:pPr algn="ctr"/>
                      <a:endParaRPr lang="en-GB" sz="1200"/>
                    </a:p>
                  </a:txBody>
                  <a:tcPr marL="45720" marR="45720" anchor="ctr">
                    <a:solidFill>
                      <a:schemeClr val="bg1">
                        <a:lumMod val="95000"/>
                      </a:schemeClr>
                    </a:solidFill>
                  </a:tcPr>
                </a:tc>
                <a:tc>
                  <a:txBody>
                    <a:bodyPr/>
                    <a:lstStyle/>
                    <a:p>
                      <a:pPr algn="ctr"/>
                      <a:endParaRPr lang="en-GB" sz="1200"/>
                    </a:p>
                  </a:txBody>
                  <a:tcPr marL="45720" marR="45720" anchor="ctr">
                    <a:solidFill>
                      <a:schemeClr val="bg1">
                        <a:lumMod val="95000"/>
                      </a:schemeClr>
                    </a:solidFill>
                  </a:tcPr>
                </a:tc>
                <a:tc>
                  <a:txBody>
                    <a:bodyPr/>
                    <a:lstStyle/>
                    <a:p>
                      <a:pPr algn="ctr"/>
                      <a:r>
                        <a:rPr lang="en-GB" sz="1200"/>
                        <a:t>Sustainable location</a:t>
                      </a:r>
                    </a:p>
                  </a:txBody>
                  <a:tcPr marL="45720" marR="45720" anchor="ctr">
                    <a:solidFill>
                      <a:schemeClr val="accent2">
                        <a:lumMod val="20000"/>
                        <a:lumOff val="80000"/>
                      </a:schemeClr>
                    </a:solidFill>
                  </a:tcPr>
                </a:tc>
                <a:extLst>
                  <a:ext uri="{0D108BD9-81ED-4DB2-BD59-A6C34878D82A}">
                    <a16:rowId xmlns:a16="http://schemas.microsoft.com/office/drawing/2014/main" val="3755475293"/>
                  </a:ext>
                </a:extLst>
              </a:tr>
            </a:tbl>
          </a:graphicData>
        </a:graphic>
      </p:graphicFrame>
      <p:sp>
        <p:nvSpPr>
          <p:cNvPr id="5" name="TextBox 4">
            <a:extLst>
              <a:ext uri="{FF2B5EF4-FFF2-40B4-BE49-F238E27FC236}">
                <a16:creationId xmlns:a16="http://schemas.microsoft.com/office/drawing/2014/main" id="{9422957B-4F5D-421A-849B-D2D7537896C0}"/>
              </a:ext>
            </a:extLst>
          </p:cNvPr>
          <p:cNvSpPr txBox="1"/>
          <p:nvPr/>
        </p:nvSpPr>
        <p:spPr>
          <a:xfrm>
            <a:off x="4367260" y="1135022"/>
            <a:ext cx="5795176" cy="338554"/>
          </a:xfrm>
          <a:prstGeom prst="rect">
            <a:avLst/>
          </a:prstGeom>
          <a:noFill/>
        </p:spPr>
        <p:txBody>
          <a:bodyPr wrap="none" rtlCol="0">
            <a:spAutoFit/>
          </a:bodyPr>
          <a:lstStyle/>
          <a:p>
            <a:r>
              <a:rPr lang="en-GB" sz="1600"/>
              <a:t>With regards to making decisions about urban development…</a:t>
            </a:r>
          </a:p>
        </p:txBody>
      </p:sp>
    </p:spTree>
    <p:extLst>
      <p:ext uri="{BB962C8B-B14F-4D97-AF65-F5344CB8AC3E}">
        <p14:creationId xmlns:p14="http://schemas.microsoft.com/office/powerpoint/2010/main" val="148433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paper money&#10;&#10;Description automatically generated with low confidence">
            <a:extLst>
              <a:ext uri="{FF2B5EF4-FFF2-40B4-BE49-F238E27FC236}">
                <a16:creationId xmlns:a16="http://schemas.microsoft.com/office/drawing/2014/main" id="{32582DF9-9545-4A0B-B4FC-749F5214BE88}"/>
              </a:ext>
            </a:extLst>
          </p:cNvPr>
          <p:cNvPicPr>
            <a:picLocks noChangeAspect="1"/>
          </p:cNvPicPr>
          <p:nvPr/>
        </p:nvPicPr>
        <p:blipFill rotWithShape="1">
          <a:blip r:embed="rId3"/>
          <a:srcRect t="4673" b="10952"/>
          <a:stretch/>
        </p:blipFill>
        <p:spPr>
          <a:xfrm>
            <a:off x="0" y="0"/>
            <a:ext cx="12192000" cy="6858001"/>
          </a:xfrm>
          <a:prstGeom prst="rect">
            <a:avLst/>
          </a:prstGeom>
        </p:spPr>
      </p:pic>
      <p:sp>
        <p:nvSpPr>
          <p:cNvPr id="4" name="TextBox 3">
            <a:extLst>
              <a:ext uri="{FF2B5EF4-FFF2-40B4-BE49-F238E27FC236}">
                <a16:creationId xmlns:a16="http://schemas.microsoft.com/office/drawing/2014/main" id="{4C7FD717-421E-43EC-8FA8-C2A595468074}"/>
              </a:ext>
            </a:extLst>
          </p:cNvPr>
          <p:cNvSpPr txBox="1"/>
          <p:nvPr/>
        </p:nvSpPr>
        <p:spPr>
          <a:xfrm>
            <a:off x="790072" y="1134934"/>
            <a:ext cx="10611856" cy="5390148"/>
          </a:xfrm>
          <a:prstGeom prst="rect">
            <a:avLst/>
          </a:prstGeom>
        </p:spPr>
        <p:txBody>
          <a:bodyPr vert="horz" wrap="square" lIns="91440" tIns="45720" rIns="91440" bIns="45720" rtlCol="0">
            <a:normAutofit fontScale="92500" lnSpcReduction="20000"/>
          </a:bodyPr>
          <a:lstStyle/>
          <a:p>
            <a:pPr marL="541338" indent="-541338" algn="l"/>
            <a:r>
              <a:rPr lang="en-GB" sz="4000">
                <a:highlight>
                  <a:srgbClr val="FFFF00"/>
                </a:highlight>
                <a:latin typeface="Arial" panose="020B0604020202020204" pitchFamily="34" charset="0"/>
                <a:cs typeface="Arial" panose="020B0604020202020204" pitchFamily="34" charset="0"/>
              </a:rPr>
              <a:t>1. Meeting affordable housing targets are viewed as a more important consideration than health.</a:t>
            </a:r>
          </a:p>
          <a:p>
            <a:pPr marL="541338" indent="-541338" algn="l"/>
            <a:r>
              <a:rPr lang="en-GB" sz="4000">
                <a:highlight>
                  <a:srgbClr val="FFFF00"/>
                </a:highlight>
                <a:latin typeface="Arial" panose="020B0604020202020204" pitchFamily="34" charset="0"/>
                <a:cs typeface="Arial" panose="020B0604020202020204" pitchFamily="34" charset="0"/>
              </a:rPr>
              <a:t>  </a:t>
            </a:r>
          </a:p>
          <a:p>
            <a:pPr marL="541338" indent="-541338" algn="l"/>
            <a:r>
              <a:rPr lang="en-GB" sz="4000">
                <a:highlight>
                  <a:srgbClr val="FFFF00"/>
                </a:highlight>
                <a:latin typeface="Arial" panose="020B0604020202020204" pitchFamily="34" charset="0"/>
                <a:cs typeface="Arial" panose="020B0604020202020204" pitchFamily="34" charset="0"/>
              </a:rPr>
              <a:t>2. Addressing sustainability and climate change issues are viewed as a more important consideration than health.</a:t>
            </a:r>
          </a:p>
          <a:p>
            <a:pPr marL="541338" indent="-541338" algn="l"/>
            <a:endParaRPr lang="en-GB" sz="4000">
              <a:highlight>
                <a:srgbClr val="FFFF00"/>
              </a:highlight>
              <a:latin typeface="Arial" panose="020B0604020202020204" pitchFamily="34" charset="0"/>
              <a:cs typeface="Arial" panose="020B0604020202020204" pitchFamily="34" charset="0"/>
            </a:endParaRPr>
          </a:p>
          <a:p>
            <a:pPr marL="541338" indent="-541338" algn="l"/>
            <a:r>
              <a:rPr lang="en-GB" sz="4000">
                <a:highlight>
                  <a:srgbClr val="FFFF00"/>
                </a:highlight>
                <a:latin typeface="Arial" panose="020B0604020202020204" pitchFamily="34" charset="0"/>
                <a:cs typeface="Arial" panose="020B0604020202020204" pitchFamily="34" charset="0"/>
              </a:rPr>
              <a:t>3. There is disagreement over whether cost and profitability are more important considerations than health</a:t>
            </a:r>
          </a:p>
          <a:p>
            <a:pPr algn="l"/>
            <a:r>
              <a:rPr lang="en-GB" sz="4000">
                <a:highlight>
                  <a:srgbClr val="FFFF00"/>
                </a:highligh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5232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D71B26B-38BA-441F-9B9F-74012F77D45A}"/>
              </a:ext>
            </a:extLst>
          </p:cNvPr>
          <p:cNvSpPr txBox="1">
            <a:spLocks/>
          </p:cNvSpPr>
          <p:nvPr/>
        </p:nvSpPr>
        <p:spPr>
          <a:xfrm>
            <a:off x="134816" y="257175"/>
            <a:ext cx="2752934" cy="357577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t>Next participants were asked… </a:t>
            </a:r>
          </a:p>
          <a:p>
            <a:pPr marL="0" indent="0">
              <a:buFont typeface="Arial" panose="020B0604020202020204" pitchFamily="34" charset="0"/>
              <a:buNone/>
            </a:pPr>
            <a:r>
              <a:rPr lang="en-GB" sz="1600" b="1" i="1">
                <a:solidFill>
                  <a:schemeClr val="tx2"/>
                </a:solidFill>
                <a:highlight>
                  <a:srgbClr val="FFFF00"/>
                </a:highlight>
              </a:rPr>
              <a:t>in your role, what do you think are the key drivers that affect the consideration of health in urban development decision making? </a:t>
            </a:r>
          </a:p>
          <a:p>
            <a:pPr marL="0" indent="0">
              <a:buFont typeface="Arial" panose="020B0604020202020204" pitchFamily="34" charset="0"/>
              <a:buNone/>
            </a:pPr>
            <a:r>
              <a:rPr lang="en-GB" sz="1600" i="1"/>
              <a:t>Some of the responses imply ‘drivers' was interpreted quite loosely. </a:t>
            </a:r>
          </a:p>
          <a:p>
            <a:pPr marL="0" indent="0">
              <a:buFont typeface="Arial" panose="020B0604020202020204" pitchFamily="34" charset="0"/>
              <a:buNone/>
            </a:pPr>
            <a:r>
              <a:rPr lang="en-GB" sz="1600" i="1"/>
              <a:t>The process was adapted to fit the reduced time for the industry roundtable (see next slide). </a:t>
            </a:r>
          </a:p>
        </p:txBody>
      </p:sp>
      <p:sp>
        <p:nvSpPr>
          <p:cNvPr id="4" name="TextBox 3">
            <a:extLst>
              <a:ext uri="{FF2B5EF4-FFF2-40B4-BE49-F238E27FC236}">
                <a16:creationId xmlns:a16="http://schemas.microsoft.com/office/drawing/2014/main" id="{21366471-ED2E-47C3-B4C3-CF142E4A83B3}"/>
              </a:ext>
            </a:extLst>
          </p:cNvPr>
          <p:cNvSpPr txBox="1"/>
          <p:nvPr/>
        </p:nvSpPr>
        <p:spPr>
          <a:xfrm>
            <a:off x="134816" y="3983305"/>
            <a:ext cx="2310033" cy="1107996"/>
          </a:xfrm>
          <a:prstGeom prst="rect">
            <a:avLst/>
          </a:prstGeom>
          <a:noFill/>
        </p:spPr>
        <p:txBody>
          <a:bodyPr wrap="square" rtlCol="0">
            <a:spAutoFit/>
          </a:bodyPr>
          <a:lstStyle/>
          <a:p>
            <a:pPr algn="ctr"/>
            <a:r>
              <a:rPr lang="en-GB" sz="2400" b="1"/>
              <a:t>112 </a:t>
            </a:r>
          </a:p>
          <a:p>
            <a:pPr algn="ctr"/>
            <a:r>
              <a:rPr lang="en-GB" sz="1400"/>
              <a:t>drivers initially offered by participants across both general workshops</a:t>
            </a:r>
          </a:p>
        </p:txBody>
      </p:sp>
      <p:sp>
        <p:nvSpPr>
          <p:cNvPr id="6" name="TextBox 5">
            <a:extLst>
              <a:ext uri="{FF2B5EF4-FFF2-40B4-BE49-F238E27FC236}">
                <a16:creationId xmlns:a16="http://schemas.microsoft.com/office/drawing/2014/main" id="{8238FAD2-BF1C-422F-9790-0805C42BEEA2}"/>
              </a:ext>
            </a:extLst>
          </p:cNvPr>
          <p:cNvSpPr txBox="1"/>
          <p:nvPr/>
        </p:nvSpPr>
        <p:spPr>
          <a:xfrm>
            <a:off x="134816" y="5253573"/>
            <a:ext cx="2310033" cy="1107996"/>
          </a:xfrm>
          <a:prstGeom prst="rect">
            <a:avLst/>
          </a:prstGeom>
          <a:noFill/>
        </p:spPr>
        <p:txBody>
          <a:bodyPr wrap="square" rtlCol="0">
            <a:spAutoFit/>
          </a:bodyPr>
          <a:lstStyle/>
          <a:p>
            <a:pPr algn="ctr"/>
            <a:r>
              <a:rPr lang="en-GB" sz="2400" b="1"/>
              <a:t>46</a:t>
            </a:r>
          </a:p>
          <a:p>
            <a:pPr algn="ctr"/>
            <a:r>
              <a:rPr lang="en-GB" sz="1400"/>
              <a:t>grouped and consolidated drivers from general workshops</a:t>
            </a:r>
          </a:p>
        </p:txBody>
      </p:sp>
      <p:graphicFrame>
        <p:nvGraphicFramePr>
          <p:cNvPr id="7" name="Content Placeholder 4">
            <a:extLst>
              <a:ext uri="{FF2B5EF4-FFF2-40B4-BE49-F238E27FC236}">
                <a16:creationId xmlns:a16="http://schemas.microsoft.com/office/drawing/2014/main" id="{D5235C2A-6C67-4FB4-A580-B6CDA1B0964A}"/>
              </a:ext>
            </a:extLst>
          </p:cNvPr>
          <p:cNvGraphicFramePr>
            <a:graphicFrameLocks/>
          </p:cNvGraphicFramePr>
          <p:nvPr/>
        </p:nvGraphicFramePr>
        <p:xfrm>
          <a:off x="2887750" y="1131270"/>
          <a:ext cx="9877151" cy="5047419"/>
        </p:xfrm>
        <a:graphic>
          <a:graphicData uri="http://schemas.openxmlformats.org/drawingml/2006/table">
            <a:tbl>
              <a:tblPr/>
              <a:tblGrid>
                <a:gridCol w="567610">
                  <a:extLst>
                    <a:ext uri="{9D8B030D-6E8A-4147-A177-3AD203B41FA5}">
                      <a16:colId xmlns:a16="http://schemas.microsoft.com/office/drawing/2014/main" val="1378299384"/>
                    </a:ext>
                  </a:extLst>
                </a:gridCol>
                <a:gridCol w="3852224">
                  <a:extLst>
                    <a:ext uri="{9D8B030D-6E8A-4147-A177-3AD203B41FA5}">
                      <a16:colId xmlns:a16="http://schemas.microsoft.com/office/drawing/2014/main" val="1873647335"/>
                    </a:ext>
                  </a:extLst>
                </a:gridCol>
                <a:gridCol w="550318">
                  <a:extLst>
                    <a:ext uri="{9D8B030D-6E8A-4147-A177-3AD203B41FA5}">
                      <a16:colId xmlns:a16="http://schemas.microsoft.com/office/drawing/2014/main" val="222023218"/>
                    </a:ext>
                  </a:extLst>
                </a:gridCol>
                <a:gridCol w="550318">
                  <a:extLst>
                    <a:ext uri="{9D8B030D-6E8A-4147-A177-3AD203B41FA5}">
                      <a16:colId xmlns:a16="http://schemas.microsoft.com/office/drawing/2014/main" val="1098937293"/>
                    </a:ext>
                  </a:extLst>
                </a:gridCol>
                <a:gridCol w="4356681">
                  <a:extLst>
                    <a:ext uri="{9D8B030D-6E8A-4147-A177-3AD203B41FA5}">
                      <a16:colId xmlns:a16="http://schemas.microsoft.com/office/drawing/2014/main" val="1012316369"/>
                    </a:ext>
                  </a:extLst>
                </a:gridCol>
              </a:tblGrid>
              <a:tr h="180000">
                <a:tc>
                  <a:txBody>
                    <a:bodyPr/>
                    <a:lstStyle/>
                    <a:p>
                      <a:pPr algn="ctr" fontAlgn="b"/>
                      <a:r>
                        <a:rPr lang="en-GB" sz="1400" b="0" i="0" u="none" strike="noStrike">
                          <a:solidFill>
                            <a:srgbClr val="000000"/>
                          </a:solidFill>
                          <a:effectLst/>
                          <a:latin typeface="Calibri" panose="020F0502020204030204" pitchFamily="34" charset="0"/>
                        </a:rPr>
                        <a:t>1</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Cost to Developer</a:t>
                      </a:r>
                    </a:p>
                  </a:txBody>
                  <a:tcPr marL="6093" marR="6093" marT="6093"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0" i="0" u="none" strike="noStrike">
                          <a:solidFill>
                            <a:srgbClr val="000000"/>
                          </a:solidFill>
                          <a:effectLst/>
                          <a:latin typeface="Calibri" panose="020F0502020204030204" pitchFamily="34" charset="0"/>
                        </a:rPr>
                        <a:t>24</a:t>
                      </a:r>
                    </a:p>
                  </a:txBody>
                  <a:tcPr marL="6093" marR="6093" marT="6093" marB="0" anchor="b">
                    <a:lnL>
                      <a:noFill/>
                    </a:lnL>
                    <a:lnR>
                      <a:noFill/>
                    </a:lnR>
                    <a:lnT>
                      <a:noFill/>
                    </a:lnT>
                    <a:lnB>
                      <a:noFill/>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400" b="0" i="0" u="none" strike="noStrike">
                          <a:solidFill>
                            <a:srgbClr val="000000"/>
                          </a:solidFill>
                          <a:effectLst/>
                          <a:latin typeface="Calibri" panose="020F0502020204030204" pitchFamily="34" charset="0"/>
                        </a:rPr>
                        <a:t>Consideration of Qualitative Lived Experiences</a:t>
                      </a:r>
                    </a:p>
                  </a:txBody>
                  <a:tcPr marL="6093" marR="6093" marT="6093" marB="0" anchor="b">
                    <a:lnL>
                      <a:noFill/>
                    </a:lnL>
                    <a:lnR>
                      <a:noFill/>
                    </a:lnR>
                    <a:lnT>
                      <a:noFill/>
                    </a:lnT>
                    <a:lnB>
                      <a:noFill/>
                    </a:lnB>
                  </a:tcPr>
                </a:tc>
                <a:extLst>
                  <a:ext uri="{0D108BD9-81ED-4DB2-BD59-A6C34878D82A}">
                    <a16:rowId xmlns:a16="http://schemas.microsoft.com/office/drawing/2014/main" val="206299248"/>
                  </a:ext>
                </a:extLst>
              </a:tr>
              <a:tr h="180000">
                <a:tc>
                  <a:txBody>
                    <a:bodyPr/>
                    <a:lstStyle/>
                    <a:p>
                      <a:pPr algn="ctr" fontAlgn="b"/>
                      <a:r>
                        <a:rPr lang="en-GB" sz="1400" b="0" i="0" u="none" strike="noStrike">
                          <a:solidFill>
                            <a:srgbClr val="000000"/>
                          </a:solidFill>
                          <a:effectLst/>
                          <a:latin typeface="Calibri" panose="020F0502020204030204" pitchFamily="34" charset="0"/>
                        </a:rPr>
                        <a:t>2</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Developer Profits</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25</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Existing Health Needs/Inequalities</a:t>
                      </a:r>
                    </a:p>
                  </a:txBody>
                  <a:tcPr marL="6093" marR="6093" marT="6093" marB="0" anchor="b">
                    <a:lnL>
                      <a:noFill/>
                    </a:lnL>
                    <a:lnR>
                      <a:noFill/>
                    </a:lnR>
                    <a:lnT>
                      <a:noFill/>
                    </a:lnT>
                    <a:lnB>
                      <a:noFill/>
                    </a:lnB>
                  </a:tcPr>
                </a:tc>
                <a:extLst>
                  <a:ext uri="{0D108BD9-81ED-4DB2-BD59-A6C34878D82A}">
                    <a16:rowId xmlns:a16="http://schemas.microsoft.com/office/drawing/2014/main" val="850740416"/>
                  </a:ext>
                </a:extLst>
              </a:tr>
              <a:tr h="180000">
                <a:tc>
                  <a:txBody>
                    <a:bodyPr/>
                    <a:lstStyle/>
                    <a:p>
                      <a:pPr algn="ctr" fontAlgn="b"/>
                      <a:r>
                        <a:rPr lang="en-GB" sz="1400" b="0" i="0" u="none" strike="noStrike">
                          <a:solidFill>
                            <a:srgbClr val="000000"/>
                          </a:solidFill>
                          <a:effectLst/>
                          <a:latin typeface="Calibri" panose="020F0502020204030204" pitchFamily="34" charset="0"/>
                        </a:rPr>
                        <a:t>3</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Cost to Society</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26</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Governance Structure</a:t>
                      </a:r>
                    </a:p>
                  </a:txBody>
                  <a:tcPr marL="6093" marR="6093" marT="6093" marB="0" anchor="b">
                    <a:lnL>
                      <a:noFill/>
                    </a:lnL>
                    <a:lnR>
                      <a:noFill/>
                    </a:lnR>
                    <a:lnT>
                      <a:noFill/>
                    </a:lnT>
                    <a:lnB>
                      <a:noFill/>
                    </a:lnB>
                  </a:tcPr>
                </a:tc>
                <a:extLst>
                  <a:ext uri="{0D108BD9-81ED-4DB2-BD59-A6C34878D82A}">
                    <a16:rowId xmlns:a16="http://schemas.microsoft.com/office/drawing/2014/main" val="1988771226"/>
                  </a:ext>
                </a:extLst>
              </a:tr>
              <a:tr h="180000">
                <a:tc>
                  <a:txBody>
                    <a:bodyPr/>
                    <a:lstStyle/>
                    <a:p>
                      <a:pPr algn="ctr" fontAlgn="b"/>
                      <a:r>
                        <a:rPr lang="en-GB" sz="1400" b="0" i="0" u="none" strike="noStrike">
                          <a:solidFill>
                            <a:srgbClr val="000000"/>
                          </a:solidFill>
                          <a:effectLst/>
                          <a:latin typeface="Calibri" panose="020F0502020204030204" pitchFamily="34" charset="0"/>
                        </a:rPr>
                        <a:t>4</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Potential Future Savings </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27</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Organisational Culture </a:t>
                      </a:r>
                    </a:p>
                  </a:txBody>
                  <a:tcPr marL="6093" marR="6093" marT="6093" marB="0" anchor="b">
                    <a:lnL>
                      <a:noFill/>
                    </a:lnL>
                    <a:lnR>
                      <a:noFill/>
                    </a:lnR>
                    <a:lnT>
                      <a:noFill/>
                    </a:lnT>
                    <a:lnB>
                      <a:noFill/>
                    </a:lnB>
                  </a:tcPr>
                </a:tc>
                <a:extLst>
                  <a:ext uri="{0D108BD9-81ED-4DB2-BD59-A6C34878D82A}">
                    <a16:rowId xmlns:a16="http://schemas.microsoft.com/office/drawing/2014/main" val="4071187263"/>
                  </a:ext>
                </a:extLst>
              </a:tr>
              <a:tr h="180000">
                <a:tc>
                  <a:txBody>
                    <a:bodyPr/>
                    <a:lstStyle/>
                    <a:p>
                      <a:pPr algn="ctr" fontAlgn="b"/>
                      <a:r>
                        <a:rPr lang="en-GB" sz="1400" b="0" i="0" u="none" strike="noStrike">
                          <a:solidFill>
                            <a:srgbClr val="000000"/>
                          </a:solidFill>
                          <a:effectLst/>
                          <a:latin typeface="Calibri" panose="020F0502020204030204" pitchFamily="34" charset="0"/>
                        </a:rPr>
                        <a:t>5</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Value Engineering</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28</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Organisational Strategy</a:t>
                      </a:r>
                    </a:p>
                  </a:txBody>
                  <a:tcPr marL="6093" marR="6093" marT="6093" marB="0" anchor="b">
                    <a:lnL>
                      <a:noFill/>
                    </a:lnL>
                    <a:lnR>
                      <a:noFill/>
                    </a:lnR>
                    <a:lnT>
                      <a:noFill/>
                    </a:lnT>
                    <a:lnB>
                      <a:noFill/>
                    </a:lnB>
                  </a:tcPr>
                </a:tc>
                <a:extLst>
                  <a:ext uri="{0D108BD9-81ED-4DB2-BD59-A6C34878D82A}">
                    <a16:rowId xmlns:a16="http://schemas.microsoft.com/office/drawing/2014/main" val="3459944391"/>
                  </a:ext>
                </a:extLst>
              </a:tr>
              <a:tr h="180000">
                <a:tc>
                  <a:txBody>
                    <a:bodyPr/>
                    <a:lstStyle/>
                    <a:p>
                      <a:pPr algn="ctr" fontAlgn="b"/>
                      <a:r>
                        <a:rPr lang="en-GB" sz="1400" b="0" i="0" u="none" strike="noStrike">
                          <a:solidFill>
                            <a:srgbClr val="000000"/>
                          </a:solidFill>
                          <a:effectLst/>
                          <a:latin typeface="Calibri" panose="020F0502020204030204" pitchFamily="34" charset="0"/>
                        </a:rPr>
                        <a:t>6</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Access to Funding</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29</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City Vision</a:t>
                      </a:r>
                    </a:p>
                  </a:txBody>
                  <a:tcPr marL="6093" marR="6093" marT="6093" marB="0" anchor="b">
                    <a:lnL>
                      <a:noFill/>
                    </a:lnL>
                    <a:lnR>
                      <a:noFill/>
                    </a:lnR>
                    <a:lnT>
                      <a:noFill/>
                    </a:lnT>
                    <a:lnB>
                      <a:noFill/>
                    </a:lnB>
                  </a:tcPr>
                </a:tc>
                <a:extLst>
                  <a:ext uri="{0D108BD9-81ED-4DB2-BD59-A6C34878D82A}">
                    <a16:rowId xmlns:a16="http://schemas.microsoft.com/office/drawing/2014/main" val="2988202168"/>
                  </a:ext>
                </a:extLst>
              </a:tr>
              <a:tr h="180000">
                <a:tc>
                  <a:txBody>
                    <a:bodyPr/>
                    <a:lstStyle/>
                    <a:p>
                      <a:pPr algn="ctr" fontAlgn="b"/>
                      <a:r>
                        <a:rPr lang="en-GB" sz="1400" b="0" i="0" u="none" strike="noStrike">
                          <a:solidFill>
                            <a:srgbClr val="000000"/>
                          </a:solidFill>
                          <a:effectLst/>
                          <a:latin typeface="Calibri" panose="020F0502020204030204" pitchFamily="34" charset="0"/>
                        </a:rPr>
                        <a:t>7</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Availability of Land</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30</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Value Towards Health</a:t>
                      </a:r>
                    </a:p>
                  </a:txBody>
                  <a:tcPr marL="6093" marR="6093" marT="6093" marB="0" anchor="b">
                    <a:lnL>
                      <a:noFill/>
                    </a:lnL>
                    <a:lnR>
                      <a:noFill/>
                    </a:lnR>
                    <a:lnT>
                      <a:noFill/>
                    </a:lnT>
                    <a:lnB>
                      <a:noFill/>
                    </a:lnB>
                  </a:tcPr>
                </a:tc>
                <a:extLst>
                  <a:ext uri="{0D108BD9-81ED-4DB2-BD59-A6C34878D82A}">
                    <a16:rowId xmlns:a16="http://schemas.microsoft.com/office/drawing/2014/main" val="2380961004"/>
                  </a:ext>
                </a:extLst>
              </a:tr>
              <a:tr h="180000">
                <a:tc>
                  <a:txBody>
                    <a:bodyPr/>
                    <a:lstStyle/>
                    <a:p>
                      <a:pPr algn="ctr" fontAlgn="b"/>
                      <a:r>
                        <a:rPr lang="en-GB" sz="1400" b="0" i="0" u="none" strike="noStrike">
                          <a:solidFill>
                            <a:srgbClr val="000000"/>
                          </a:solidFill>
                          <a:effectLst/>
                          <a:latin typeface="Calibri" panose="020F0502020204030204" pitchFamily="34" charset="0"/>
                        </a:rPr>
                        <a:t>8</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Viability of Development</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31</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Collaboration </a:t>
                      </a:r>
                    </a:p>
                  </a:txBody>
                  <a:tcPr marL="6093" marR="6093" marT="6093" marB="0" anchor="b">
                    <a:lnL>
                      <a:noFill/>
                    </a:lnL>
                    <a:lnR>
                      <a:noFill/>
                    </a:lnR>
                    <a:lnT>
                      <a:noFill/>
                    </a:lnT>
                    <a:lnB>
                      <a:noFill/>
                    </a:lnB>
                  </a:tcPr>
                </a:tc>
                <a:extLst>
                  <a:ext uri="{0D108BD9-81ED-4DB2-BD59-A6C34878D82A}">
                    <a16:rowId xmlns:a16="http://schemas.microsoft.com/office/drawing/2014/main" val="990682406"/>
                  </a:ext>
                </a:extLst>
              </a:tr>
              <a:tr h="180000">
                <a:tc>
                  <a:txBody>
                    <a:bodyPr/>
                    <a:lstStyle/>
                    <a:p>
                      <a:pPr algn="ctr" fontAlgn="b"/>
                      <a:r>
                        <a:rPr lang="en-GB" sz="1400" b="0" i="0" u="none" strike="noStrike">
                          <a:solidFill>
                            <a:srgbClr val="000000"/>
                          </a:solidFill>
                          <a:effectLst/>
                          <a:latin typeface="Calibri" panose="020F0502020204030204" pitchFamily="34" charset="0"/>
                        </a:rPr>
                        <a:t>9</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Availability of Skills &amp; Expertise</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32</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Organisational Siloes </a:t>
                      </a:r>
                    </a:p>
                  </a:txBody>
                  <a:tcPr marL="6093" marR="6093" marT="6093" marB="0" anchor="b">
                    <a:lnL>
                      <a:noFill/>
                    </a:lnL>
                    <a:lnR>
                      <a:noFill/>
                    </a:lnR>
                    <a:lnT>
                      <a:noFill/>
                    </a:lnT>
                    <a:lnB>
                      <a:noFill/>
                    </a:lnB>
                  </a:tcPr>
                </a:tc>
                <a:extLst>
                  <a:ext uri="{0D108BD9-81ED-4DB2-BD59-A6C34878D82A}">
                    <a16:rowId xmlns:a16="http://schemas.microsoft.com/office/drawing/2014/main" val="1213796860"/>
                  </a:ext>
                </a:extLst>
              </a:tr>
              <a:tr h="180000">
                <a:tc>
                  <a:txBody>
                    <a:bodyPr/>
                    <a:lstStyle/>
                    <a:p>
                      <a:pPr algn="ctr" fontAlgn="b"/>
                      <a:r>
                        <a:rPr lang="en-GB" sz="1400" b="0" i="0" u="none" strike="noStrike">
                          <a:solidFill>
                            <a:srgbClr val="000000"/>
                          </a:solidFill>
                          <a:effectLst/>
                          <a:latin typeface="Calibri" panose="020F0502020204030204" pitchFamily="34" charset="0"/>
                        </a:rPr>
                        <a:t>10</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Political Implications </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33</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National Health Policies </a:t>
                      </a:r>
                    </a:p>
                  </a:txBody>
                  <a:tcPr marL="6093" marR="6093" marT="6093" marB="0" anchor="b">
                    <a:lnL>
                      <a:noFill/>
                    </a:lnL>
                    <a:lnR>
                      <a:noFill/>
                    </a:lnR>
                    <a:lnT>
                      <a:noFill/>
                    </a:lnT>
                    <a:lnB>
                      <a:noFill/>
                    </a:lnB>
                  </a:tcPr>
                </a:tc>
                <a:extLst>
                  <a:ext uri="{0D108BD9-81ED-4DB2-BD59-A6C34878D82A}">
                    <a16:rowId xmlns:a16="http://schemas.microsoft.com/office/drawing/2014/main" val="524094874"/>
                  </a:ext>
                </a:extLst>
              </a:tr>
              <a:tr h="180000">
                <a:tc>
                  <a:txBody>
                    <a:bodyPr/>
                    <a:lstStyle/>
                    <a:p>
                      <a:pPr algn="ctr" fontAlgn="b"/>
                      <a:r>
                        <a:rPr lang="en-GB" sz="1400" b="0" i="0" u="none" strike="noStrike">
                          <a:solidFill>
                            <a:srgbClr val="000000"/>
                          </a:solidFill>
                          <a:effectLst/>
                          <a:latin typeface="Calibri" panose="020F0502020204030204" pitchFamily="34" charset="0"/>
                        </a:rPr>
                        <a:t>11</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Requirements for Affordable Housing</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34</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Planning Policies</a:t>
                      </a:r>
                    </a:p>
                  </a:txBody>
                  <a:tcPr marL="6093" marR="6093" marT="6093" marB="0" anchor="b">
                    <a:lnL>
                      <a:noFill/>
                    </a:lnL>
                    <a:lnR>
                      <a:noFill/>
                    </a:lnR>
                    <a:lnT>
                      <a:noFill/>
                    </a:lnT>
                    <a:lnB>
                      <a:noFill/>
                    </a:lnB>
                  </a:tcPr>
                </a:tc>
                <a:extLst>
                  <a:ext uri="{0D108BD9-81ED-4DB2-BD59-A6C34878D82A}">
                    <a16:rowId xmlns:a16="http://schemas.microsoft.com/office/drawing/2014/main" val="3443729250"/>
                  </a:ext>
                </a:extLst>
              </a:tr>
              <a:tr h="180000">
                <a:tc>
                  <a:txBody>
                    <a:bodyPr/>
                    <a:lstStyle/>
                    <a:p>
                      <a:pPr algn="ctr" fontAlgn="b"/>
                      <a:r>
                        <a:rPr lang="en-GB" sz="1400" b="0" i="0" u="none" strike="noStrike">
                          <a:solidFill>
                            <a:srgbClr val="000000"/>
                          </a:solidFill>
                          <a:effectLst/>
                          <a:latin typeface="Calibri" panose="020F0502020204030204" pitchFamily="34" charset="0"/>
                        </a:rPr>
                        <a:t>12</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Demand for Higher Quality Housing</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35</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Regulatory Requirements </a:t>
                      </a:r>
                    </a:p>
                  </a:txBody>
                  <a:tcPr marL="6093" marR="6093" marT="6093" marB="0" anchor="b">
                    <a:lnL>
                      <a:noFill/>
                    </a:lnL>
                    <a:lnR>
                      <a:noFill/>
                    </a:lnR>
                    <a:lnT>
                      <a:noFill/>
                    </a:lnT>
                    <a:lnB>
                      <a:noFill/>
                    </a:lnB>
                  </a:tcPr>
                </a:tc>
                <a:extLst>
                  <a:ext uri="{0D108BD9-81ED-4DB2-BD59-A6C34878D82A}">
                    <a16:rowId xmlns:a16="http://schemas.microsoft.com/office/drawing/2014/main" val="1083582102"/>
                  </a:ext>
                </a:extLst>
              </a:tr>
              <a:tr h="180000">
                <a:tc>
                  <a:txBody>
                    <a:bodyPr/>
                    <a:lstStyle/>
                    <a:p>
                      <a:pPr algn="ctr" fontAlgn="b"/>
                      <a:r>
                        <a:rPr lang="en-GB" sz="1400" b="0" i="0" u="none" strike="noStrike">
                          <a:solidFill>
                            <a:srgbClr val="000000"/>
                          </a:solidFill>
                          <a:effectLst/>
                          <a:latin typeface="Calibri" panose="020F0502020204030204" pitchFamily="34" charset="0"/>
                        </a:rPr>
                        <a:t>13</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Quality of Leadership</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36</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Enforcement of Regulations </a:t>
                      </a:r>
                    </a:p>
                  </a:txBody>
                  <a:tcPr marL="6093" marR="6093" marT="6093" marB="0" anchor="b">
                    <a:lnL>
                      <a:noFill/>
                    </a:lnL>
                    <a:lnR>
                      <a:noFill/>
                    </a:lnR>
                    <a:lnT>
                      <a:noFill/>
                    </a:lnT>
                    <a:lnB>
                      <a:noFill/>
                    </a:lnB>
                  </a:tcPr>
                </a:tc>
                <a:extLst>
                  <a:ext uri="{0D108BD9-81ED-4DB2-BD59-A6C34878D82A}">
                    <a16:rowId xmlns:a16="http://schemas.microsoft.com/office/drawing/2014/main" val="1729993759"/>
                  </a:ext>
                </a:extLst>
              </a:tr>
              <a:tr h="180000">
                <a:tc>
                  <a:txBody>
                    <a:bodyPr/>
                    <a:lstStyle/>
                    <a:p>
                      <a:pPr algn="ctr" fontAlgn="b"/>
                      <a:r>
                        <a:rPr lang="en-GB" sz="1400" b="0" i="0" u="none" strike="noStrike">
                          <a:solidFill>
                            <a:srgbClr val="000000"/>
                          </a:solidFill>
                          <a:effectLst/>
                          <a:latin typeface="Calibri" panose="020F0502020204030204" pitchFamily="34" charset="0"/>
                        </a:rPr>
                        <a:t>14</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Scale of Change Required</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37</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Poverty</a:t>
                      </a:r>
                    </a:p>
                  </a:txBody>
                  <a:tcPr marL="6093" marR="6093" marT="6093" marB="0" anchor="b">
                    <a:lnL>
                      <a:noFill/>
                    </a:lnL>
                    <a:lnR>
                      <a:noFill/>
                    </a:lnR>
                    <a:lnT>
                      <a:noFill/>
                    </a:lnT>
                    <a:lnB>
                      <a:noFill/>
                    </a:lnB>
                  </a:tcPr>
                </a:tc>
                <a:extLst>
                  <a:ext uri="{0D108BD9-81ED-4DB2-BD59-A6C34878D82A}">
                    <a16:rowId xmlns:a16="http://schemas.microsoft.com/office/drawing/2014/main" val="1370451652"/>
                  </a:ext>
                </a:extLst>
              </a:tr>
              <a:tr h="180000">
                <a:tc>
                  <a:txBody>
                    <a:bodyPr/>
                    <a:lstStyle/>
                    <a:p>
                      <a:pPr algn="ctr" fontAlgn="b"/>
                      <a:r>
                        <a:rPr lang="en-GB" sz="1400" b="0" i="0" u="none" strike="noStrike">
                          <a:solidFill>
                            <a:srgbClr val="000000"/>
                          </a:solidFill>
                          <a:effectLst/>
                          <a:latin typeface="Calibri" panose="020F0502020204030204" pitchFamily="34" charset="0"/>
                        </a:rPr>
                        <a:t>15</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Ambition for Change</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38</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Equality/Inequality</a:t>
                      </a:r>
                    </a:p>
                  </a:txBody>
                  <a:tcPr marL="6093" marR="6093" marT="6093" marB="0" anchor="b">
                    <a:lnL>
                      <a:noFill/>
                    </a:lnL>
                    <a:lnR>
                      <a:noFill/>
                    </a:lnR>
                    <a:lnT>
                      <a:noFill/>
                    </a:lnT>
                    <a:lnB>
                      <a:noFill/>
                    </a:lnB>
                  </a:tcPr>
                </a:tc>
                <a:extLst>
                  <a:ext uri="{0D108BD9-81ED-4DB2-BD59-A6C34878D82A}">
                    <a16:rowId xmlns:a16="http://schemas.microsoft.com/office/drawing/2014/main" val="90408151"/>
                  </a:ext>
                </a:extLst>
              </a:tr>
              <a:tr h="180000">
                <a:tc>
                  <a:txBody>
                    <a:bodyPr/>
                    <a:lstStyle/>
                    <a:p>
                      <a:pPr algn="ctr" fontAlgn="b"/>
                      <a:r>
                        <a:rPr lang="en-GB" sz="1400" b="0" i="0" u="none" strike="noStrike">
                          <a:solidFill>
                            <a:srgbClr val="000000"/>
                          </a:solidFill>
                          <a:effectLst/>
                          <a:latin typeface="Calibri" panose="020F0502020204030204" pitchFamily="34" charset="0"/>
                        </a:rPr>
                        <a:t>16</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Timescales for Change</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39</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Demographics</a:t>
                      </a:r>
                    </a:p>
                  </a:txBody>
                  <a:tcPr marL="6093" marR="6093" marT="6093" marB="0" anchor="b">
                    <a:lnL>
                      <a:noFill/>
                    </a:lnL>
                    <a:lnR>
                      <a:noFill/>
                    </a:lnR>
                    <a:lnT>
                      <a:noFill/>
                    </a:lnT>
                    <a:lnB>
                      <a:noFill/>
                    </a:lnB>
                  </a:tcPr>
                </a:tc>
                <a:extLst>
                  <a:ext uri="{0D108BD9-81ED-4DB2-BD59-A6C34878D82A}">
                    <a16:rowId xmlns:a16="http://schemas.microsoft.com/office/drawing/2014/main" val="1737380387"/>
                  </a:ext>
                </a:extLst>
              </a:tr>
              <a:tr h="180000">
                <a:tc>
                  <a:txBody>
                    <a:bodyPr/>
                    <a:lstStyle/>
                    <a:p>
                      <a:pPr algn="ctr" fontAlgn="b"/>
                      <a:r>
                        <a:rPr lang="en-GB" sz="1400" b="0" i="0" u="none" strike="noStrike">
                          <a:solidFill>
                            <a:srgbClr val="000000"/>
                          </a:solidFill>
                          <a:effectLst/>
                          <a:latin typeface="Calibri" panose="020F0502020204030204" pitchFamily="34" charset="0"/>
                        </a:rPr>
                        <a:t>17</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Public Opinion</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40</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Environmental Health</a:t>
                      </a:r>
                    </a:p>
                  </a:txBody>
                  <a:tcPr marL="6093" marR="6093" marT="6093" marB="0" anchor="b">
                    <a:lnL>
                      <a:noFill/>
                    </a:lnL>
                    <a:lnR>
                      <a:noFill/>
                    </a:lnR>
                    <a:lnT>
                      <a:noFill/>
                    </a:lnT>
                    <a:lnB>
                      <a:noFill/>
                    </a:lnB>
                  </a:tcPr>
                </a:tc>
                <a:extLst>
                  <a:ext uri="{0D108BD9-81ED-4DB2-BD59-A6C34878D82A}">
                    <a16:rowId xmlns:a16="http://schemas.microsoft.com/office/drawing/2014/main" val="1650582178"/>
                  </a:ext>
                </a:extLst>
              </a:tr>
              <a:tr h="180000">
                <a:tc>
                  <a:txBody>
                    <a:bodyPr/>
                    <a:lstStyle/>
                    <a:p>
                      <a:pPr algn="ctr" fontAlgn="b"/>
                      <a:r>
                        <a:rPr lang="en-GB" sz="1400" b="0" i="0" u="none" strike="noStrike">
                          <a:solidFill>
                            <a:srgbClr val="000000"/>
                          </a:solidFill>
                          <a:effectLst/>
                          <a:latin typeface="Calibri" panose="020F0502020204030204" pitchFamily="34" charset="0"/>
                        </a:rPr>
                        <a:t>18</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Level of Engagement with Public</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41</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Management of Public Realm</a:t>
                      </a:r>
                    </a:p>
                  </a:txBody>
                  <a:tcPr marL="6093" marR="6093" marT="6093" marB="0" anchor="b">
                    <a:lnL>
                      <a:noFill/>
                    </a:lnL>
                    <a:lnR>
                      <a:noFill/>
                    </a:lnR>
                    <a:lnT>
                      <a:noFill/>
                    </a:lnT>
                    <a:lnB>
                      <a:noFill/>
                    </a:lnB>
                  </a:tcPr>
                </a:tc>
                <a:extLst>
                  <a:ext uri="{0D108BD9-81ED-4DB2-BD59-A6C34878D82A}">
                    <a16:rowId xmlns:a16="http://schemas.microsoft.com/office/drawing/2014/main" val="1643863005"/>
                  </a:ext>
                </a:extLst>
              </a:tr>
              <a:tr h="180000">
                <a:tc>
                  <a:txBody>
                    <a:bodyPr/>
                    <a:lstStyle/>
                    <a:p>
                      <a:pPr algn="ctr" fontAlgn="b"/>
                      <a:r>
                        <a:rPr lang="en-GB" sz="1400" b="0" i="0" u="none" strike="noStrike">
                          <a:solidFill>
                            <a:srgbClr val="000000"/>
                          </a:solidFill>
                          <a:effectLst/>
                          <a:latin typeface="Calibri" panose="020F0502020204030204" pitchFamily="34" charset="0"/>
                        </a:rPr>
                        <a:t>19</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Equality of Engagement with Public</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42</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Quality of Healthcare Infrastructure</a:t>
                      </a:r>
                    </a:p>
                  </a:txBody>
                  <a:tcPr marL="6093" marR="6093" marT="6093" marB="0" anchor="b">
                    <a:lnL>
                      <a:noFill/>
                    </a:lnL>
                    <a:lnR>
                      <a:noFill/>
                    </a:lnR>
                    <a:lnT>
                      <a:noFill/>
                    </a:lnT>
                    <a:lnB>
                      <a:noFill/>
                    </a:lnB>
                  </a:tcPr>
                </a:tc>
                <a:extLst>
                  <a:ext uri="{0D108BD9-81ED-4DB2-BD59-A6C34878D82A}">
                    <a16:rowId xmlns:a16="http://schemas.microsoft.com/office/drawing/2014/main" val="1304510985"/>
                  </a:ext>
                </a:extLst>
              </a:tr>
              <a:tr h="180000">
                <a:tc>
                  <a:txBody>
                    <a:bodyPr/>
                    <a:lstStyle/>
                    <a:p>
                      <a:pPr algn="ctr" fontAlgn="b"/>
                      <a:r>
                        <a:rPr lang="en-GB" sz="1400" b="0" i="0" u="none" strike="noStrike">
                          <a:solidFill>
                            <a:srgbClr val="000000"/>
                          </a:solidFill>
                          <a:effectLst/>
                          <a:latin typeface="Calibri" panose="020F0502020204030204" pitchFamily="34" charset="0"/>
                        </a:rPr>
                        <a:t>20</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Empowerment of Residents</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43</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Incentives for NHS to Engage</a:t>
                      </a:r>
                    </a:p>
                  </a:txBody>
                  <a:tcPr marL="6093" marR="6093" marT="6093" marB="0" anchor="b">
                    <a:lnL>
                      <a:noFill/>
                    </a:lnL>
                    <a:lnR>
                      <a:noFill/>
                    </a:lnR>
                    <a:lnT>
                      <a:noFill/>
                    </a:lnT>
                    <a:lnB>
                      <a:noFill/>
                    </a:lnB>
                  </a:tcPr>
                </a:tc>
                <a:extLst>
                  <a:ext uri="{0D108BD9-81ED-4DB2-BD59-A6C34878D82A}">
                    <a16:rowId xmlns:a16="http://schemas.microsoft.com/office/drawing/2014/main" val="557456275"/>
                  </a:ext>
                </a:extLst>
              </a:tr>
              <a:tr h="180000">
                <a:tc>
                  <a:txBody>
                    <a:bodyPr/>
                    <a:lstStyle/>
                    <a:p>
                      <a:pPr algn="ctr" fontAlgn="b"/>
                      <a:r>
                        <a:rPr lang="en-GB" sz="1400" b="0" i="0" u="none" strike="noStrike">
                          <a:solidFill>
                            <a:srgbClr val="000000"/>
                          </a:solidFill>
                          <a:effectLst/>
                          <a:latin typeface="Calibri" panose="020F0502020204030204" pitchFamily="34" charset="0"/>
                        </a:rPr>
                        <a:t>21</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Informed &amp; Active Public</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44</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Individual Development Consents </a:t>
                      </a:r>
                    </a:p>
                  </a:txBody>
                  <a:tcPr marL="6093" marR="6093" marT="6093" marB="0" anchor="b">
                    <a:lnL>
                      <a:noFill/>
                    </a:lnL>
                    <a:lnR>
                      <a:noFill/>
                    </a:lnR>
                    <a:lnT>
                      <a:noFill/>
                    </a:lnT>
                    <a:lnB>
                      <a:noFill/>
                    </a:lnB>
                  </a:tcPr>
                </a:tc>
                <a:extLst>
                  <a:ext uri="{0D108BD9-81ED-4DB2-BD59-A6C34878D82A}">
                    <a16:rowId xmlns:a16="http://schemas.microsoft.com/office/drawing/2014/main" val="2874351075"/>
                  </a:ext>
                </a:extLst>
              </a:tr>
              <a:tr h="180000">
                <a:tc>
                  <a:txBody>
                    <a:bodyPr/>
                    <a:lstStyle/>
                    <a:p>
                      <a:pPr algn="ctr" fontAlgn="b"/>
                      <a:r>
                        <a:rPr lang="en-GB" sz="1400" b="0" i="0" u="none" strike="noStrike">
                          <a:solidFill>
                            <a:srgbClr val="000000"/>
                          </a:solidFill>
                          <a:effectLst/>
                          <a:latin typeface="Calibri" panose="020F0502020204030204" pitchFamily="34" charset="0"/>
                        </a:rPr>
                        <a:t>22</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Appropriateness of Data</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45</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Responsibility </a:t>
                      </a:r>
                    </a:p>
                  </a:txBody>
                  <a:tcPr marL="6093" marR="6093" marT="6093" marB="0" anchor="b">
                    <a:lnL>
                      <a:noFill/>
                    </a:lnL>
                    <a:lnR>
                      <a:noFill/>
                    </a:lnR>
                    <a:lnT>
                      <a:noFill/>
                    </a:lnT>
                    <a:lnB>
                      <a:noFill/>
                    </a:lnB>
                  </a:tcPr>
                </a:tc>
                <a:extLst>
                  <a:ext uri="{0D108BD9-81ED-4DB2-BD59-A6C34878D82A}">
                    <a16:rowId xmlns:a16="http://schemas.microsoft.com/office/drawing/2014/main" val="1925677491"/>
                  </a:ext>
                </a:extLst>
              </a:tr>
              <a:tr h="180000">
                <a:tc>
                  <a:txBody>
                    <a:bodyPr/>
                    <a:lstStyle/>
                    <a:p>
                      <a:pPr algn="ctr" fontAlgn="b"/>
                      <a:r>
                        <a:rPr lang="en-GB" sz="1400" b="0" i="0" u="none" strike="noStrike">
                          <a:solidFill>
                            <a:srgbClr val="000000"/>
                          </a:solidFill>
                          <a:effectLst/>
                          <a:latin typeface="Calibri" panose="020F0502020204030204" pitchFamily="34" charset="0"/>
                        </a:rPr>
                        <a:t>23</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Availability of Data</a:t>
                      </a:r>
                    </a:p>
                  </a:txBody>
                  <a:tcPr marL="6093" marR="6093" marT="6093"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panose="020F0502020204030204" pitchFamily="34" charset="0"/>
                      </a:endParaRP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46</a:t>
                      </a:r>
                    </a:p>
                  </a:txBody>
                  <a:tcPr marL="6093" marR="6093" marT="6093" marB="0" anchor="b">
                    <a:lnL>
                      <a:noFill/>
                    </a:lnL>
                    <a:lnR>
                      <a:noFill/>
                    </a:lnR>
                    <a:lnT>
                      <a:noFill/>
                    </a:lnT>
                    <a:lnB>
                      <a:noFill/>
                    </a:lnB>
                  </a:tcPr>
                </a:tc>
                <a:tc>
                  <a:txBody>
                    <a:bodyPr/>
                    <a:lstStyle/>
                    <a:p>
                      <a:pPr algn="l" fontAlgn="b"/>
                      <a:r>
                        <a:rPr lang="en-GB" sz="1400" b="0" i="0" u="none" strike="noStrike">
                          <a:solidFill>
                            <a:srgbClr val="000000"/>
                          </a:solidFill>
                          <a:effectLst/>
                          <a:latin typeface="Calibri" panose="020F0502020204030204" pitchFamily="34" charset="0"/>
                        </a:rPr>
                        <a:t>Influence on Developers </a:t>
                      </a:r>
                    </a:p>
                  </a:txBody>
                  <a:tcPr marL="6093" marR="6093" marT="6093" marB="0" anchor="b">
                    <a:lnL>
                      <a:noFill/>
                    </a:lnL>
                    <a:lnR>
                      <a:noFill/>
                    </a:lnR>
                    <a:lnT>
                      <a:noFill/>
                    </a:lnT>
                    <a:lnB>
                      <a:noFill/>
                    </a:lnB>
                  </a:tcPr>
                </a:tc>
                <a:extLst>
                  <a:ext uri="{0D108BD9-81ED-4DB2-BD59-A6C34878D82A}">
                    <a16:rowId xmlns:a16="http://schemas.microsoft.com/office/drawing/2014/main" val="3431243743"/>
                  </a:ext>
                </a:extLst>
              </a:tr>
            </a:tbl>
          </a:graphicData>
        </a:graphic>
      </p:graphicFrame>
      <p:sp>
        <p:nvSpPr>
          <p:cNvPr id="8" name="TextBox 7">
            <a:extLst>
              <a:ext uri="{FF2B5EF4-FFF2-40B4-BE49-F238E27FC236}">
                <a16:creationId xmlns:a16="http://schemas.microsoft.com/office/drawing/2014/main" id="{DCBE63A3-DEA5-4C60-B3A8-7E6E7C387531}"/>
              </a:ext>
            </a:extLst>
          </p:cNvPr>
          <p:cNvSpPr txBox="1"/>
          <p:nvPr/>
        </p:nvSpPr>
        <p:spPr>
          <a:xfrm>
            <a:off x="5438775" y="6332994"/>
            <a:ext cx="6753225" cy="914400"/>
          </a:xfrm>
          <a:prstGeom prst="rect">
            <a:avLst/>
          </a:prstGeom>
        </p:spPr>
        <p:txBody>
          <a:bodyPr vert="horz" wrap="square" lIns="91440" tIns="45720" rIns="91440" bIns="45720" rtlCol="0">
            <a:normAutofit/>
          </a:bodyPr>
          <a:lstStyle/>
          <a:p>
            <a:r>
              <a:rPr lang="en-GB" sz="1000">
                <a:solidFill>
                  <a:srgbClr val="C00000"/>
                </a:solidFill>
                <a:latin typeface="LetterOMatic!" panose="020B0603050302020204" pitchFamily="34" charset="0"/>
                <a:cs typeface="Arial" panose="020B0604020202020204" pitchFamily="34" charset="0"/>
              </a:rPr>
              <a:t>It is not immediately apparent what some of these terms (e.g. City Vision, responsibility) offered by the participants mean in this context. Retained here for completeness.</a:t>
            </a:r>
          </a:p>
        </p:txBody>
      </p:sp>
      <p:sp>
        <p:nvSpPr>
          <p:cNvPr id="5" name="TextBox 4">
            <a:extLst>
              <a:ext uri="{FF2B5EF4-FFF2-40B4-BE49-F238E27FC236}">
                <a16:creationId xmlns:a16="http://schemas.microsoft.com/office/drawing/2014/main" id="{AFEA78CE-A712-4066-9AE8-0962176AE8F7}"/>
              </a:ext>
            </a:extLst>
          </p:cNvPr>
          <p:cNvSpPr txBox="1"/>
          <p:nvPr/>
        </p:nvSpPr>
        <p:spPr>
          <a:xfrm>
            <a:off x="12649200" y="5867400"/>
            <a:ext cx="91440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39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1C6E6D1-1E7C-4497-B629-B7378ED08EAA}"/>
              </a:ext>
            </a:extLst>
          </p:cNvPr>
          <p:cNvSpPr txBox="1">
            <a:spLocks/>
          </p:cNvSpPr>
          <p:nvPr/>
        </p:nvSpPr>
        <p:spPr>
          <a:xfrm>
            <a:off x="134816" y="889457"/>
            <a:ext cx="2752934" cy="29434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t>At the industry-focused event participants were not specifically asked the question as a separate step, but nevertheless identified factors which affected the extend to which health was considered in urban development decision making as part of the subsequent activity.: </a:t>
            </a:r>
          </a:p>
        </p:txBody>
      </p:sp>
      <p:sp>
        <p:nvSpPr>
          <p:cNvPr id="3" name="TextBox 2">
            <a:extLst>
              <a:ext uri="{FF2B5EF4-FFF2-40B4-BE49-F238E27FC236}">
                <a16:creationId xmlns:a16="http://schemas.microsoft.com/office/drawing/2014/main" id="{951CF52C-51A4-4F5B-B41C-BC7D23ED33EC}"/>
              </a:ext>
            </a:extLst>
          </p:cNvPr>
          <p:cNvSpPr txBox="1"/>
          <p:nvPr/>
        </p:nvSpPr>
        <p:spPr>
          <a:xfrm>
            <a:off x="134816" y="3983305"/>
            <a:ext cx="2310033" cy="1107996"/>
          </a:xfrm>
          <a:prstGeom prst="rect">
            <a:avLst/>
          </a:prstGeom>
          <a:noFill/>
        </p:spPr>
        <p:txBody>
          <a:bodyPr wrap="square" rtlCol="0">
            <a:spAutoFit/>
          </a:bodyPr>
          <a:lstStyle/>
          <a:p>
            <a:pPr algn="ctr"/>
            <a:r>
              <a:rPr lang="en-GB" sz="2400" b="1"/>
              <a:t>77 </a:t>
            </a:r>
          </a:p>
          <a:p>
            <a:pPr algn="ctr"/>
            <a:r>
              <a:rPr lang="en-GB" sz="1400"/>
              <a:t>drivers initially offered by participants in industry workshop</a:t>
            </a:r>
          </a:p>
        </p:txBody>
      </p:sp>
      <p:sp>
        <p:nvSpPr>
          <p:cNvPr id="4" name="TextBox 3">
            <a:extLst>
              <a:ext uri="{FF2B5EF4-FFF2-40B4-BE49-F238E27FC236}">
                <a16:creationId xmlns:a16="http://schemas.microsoft.com/office/drawing/2014/main" id="{9457D651-9A27-4B6B-BA7A-CCD0122BF383}"/>
              </a:ext>
            </a:extLst>
          </p:cNvPr>
          <p:cNvSpPr txBox="1"/>
          <p:nvPr/>
        </p:nvSpPr>
        <p:spPr>
          <a:xfrm>
            <a:off x="134816" y="5253573"/>
            <a:ext cx="2310033" cy="1107996"/>
          </a:xfrm>
          <a:prstGeom prst="rect">
            <a:avLst/>
          </a:prstGeom>
          <a:noFill/>
        </p:spPr>
        <p:txBody>
          <a:bodyPr wrap="square" rtlCol="0">
            <a:spAutoFit/>
          </a:bodyPr>
          <a:lstStyle/>
          <a:p>
            <a:pPr algn="ctr"/>
            <a:r>
              <a:rPr lang="en-GB" sz="2400" b="1"/>
              <a:t>36</a:t>
            </a:r>
          </a:p>
          <a:p>
            <a:pPr algn="ctr"/>
            <a:r>
              <a:rPr lang="en-GB" sz="1400"/>
              <a:t>grouped and consolidated drivers from general workshops</a:t>
            </a:r>
          </a:p>
        </p:txBody>
      </p:sp>
      <p:sp>
        <p:nvSpPr>
          <p:cNvPr id="6" name="TextBox 5">
            <a:extLst>
              <a:ext uri="{FF2B5EF4-FFF2-40B4-BE49-F238E27FC236}">
                <a16:creationId xmlns:a16="http://schemas.microsoft.com/office/drawing/2014/main" id="{267E075D-F275-4BE0-935A-755ACCE913EF}"/>
              </a:ext>
            </a:extLst>
          </p:cNvPr>
          <p:cNvSpPr txBox="1"/>
          <p:nvPr/>
        </p:nvSpPr>
        <p:spPr>
          <a:xfrm>
            <a:off x="3536852" y="1420953"/>
            <a:ext cx="8655148" cy="4824000"/>
          </a:xfrm>
          <a:prstGeom prst="rect">
            <a:avLst/>
          </a:prstGeom>
          <a:noFill/>
        </p:spPr>
        <p:txBody>
          <a:bodyPr wrap="square" numCol="2">
            <a:spAutoFit/>
          </a:bodyPr>
          <a:lstStyle/>
          <a:p>
            <a:pPr marL="342900" indent="-342900">
              <a:buFont typeface="+mj-lt"/>
              <a:buAutoNum type="arabicPeriod"/>
            </a:pPr>
            <a:r>
              <a:rPr lang="en-GB" sz="1400">
                <a:solidFill>
                  <a:srgbClr val="C00000"/>
                </a:solidFill>
              </a:rPr>
              <a:t>Cost</a:t>
            </a:r>
          </a:p>
          <a:p>
            <a:pPr marL="342900" indent="-342900">
              <a:buFont typeface="+mj-lt"/>
              <a:buAutoNum type="arabicPeriod"/>
            </a:pPr>
            <a:r>
              <a:rPr lang="en-GB" sz="1400">
                <a:solidFill>
                  <a:srgbClr val="C00000"/>
                </a:solidFill>
              </a:rPr>
              <a:t>Return on Investment</a:t>
            </a:r>
          </a:p>
          <a:p>
            <a:pPr marL="342900" indent="-342900">
              <a:buFont typeface="+mj-lt"/>
              <a:buAutoNum type="arabicPeriod"/>
            </a:pPr>
            <a:r>
              <a:rPr lang="en-GB" sz="1400"/>
              <a:t>Budget Myopia </a:t>
            </a:r>
          </a:p>
          <a:p>
            <a:pPr marL="342900" indent="-342900">
              <a:buFont typeface="+mj-lt"/>
              <a:buAutoNum type="arabicPeriod"/>
            </a:pPr>
            <a:r>
              <a:rPr lang="en-GB" sz="1400"/>
              <a:t>Investors </a:t>
            </a:r>
          </a:p>
          <a:p>
            <a:pPr marL="342900" indent="-342900">
              <a:buFont typeface="+mj-lt"/>
              <a:buAutoNum type="arabicPeriod"/>
            </a:pPr>
            <a:r>
              <a:rPr lang="en-GB" sz="1400"/>
              <a:t>Contractors</a:t>
            </a:r>
          </a:p>
          <a:p>
            <a:pPr marL="342900" indent="-342900">
              <a:buFont typeface="+mj-lt"/>
              <a:buAutoNum type="arabicPeriod"/>
            </a:pPr>
            <a:r>
              <a:rPr lang="en-GB" sz="1400"/>
              <a:t>Developers</a:t>
            </a:r>
          </a:p>
          <a:p>
            <a:pPr marL="342900" indent="-342900">
              <a:buFont typeface="+mj-lt"/>
              <a:buAutoNum type="arabicPeriod"/>
            </a:pPr>
            <a:r>
              <a:rPr lang="en-GB" sz="1400"/>
              <a:t>HM Treasury </a:t>
            </a:r>
          </a:p>
          <a:p>
            <a:pPr marL="342900" indent="-342900">
              <a:buFont typeface="+mj-lt"/>
              <a:buAutoNum type="arabicPeriod"/>
            </a:pPr>
            <a:r>
              <a:rPr lang="en-GB" sz="1400"/>
              <a:t>Other Government Departments</a:t>
            </a:r>
          </a:p>
          <a:p>
            <a:pPr marL="342900" indent="-342900">
              <a:buFont typeface="+mj-lt"/>
              <a:buAutoNum type="arabicPeriod"/>
            </a:pPr>
            <a:r>
              <a:rPr lang="en-GB" sz="1400"/>
              <a:t>Local Authorities</a:t>
            </a:r>
          </a:p>
          <a:p>
            <a:pPr marL="342900" indent="-342900">
              <a:buFont typeface="+mj-lt"/>
              <a:buAutoNum type="arabicPeriod"/>
            </a:pPr>
            <a:r>
              <a:rPr lang="en-GB" sz="1400">
                <a:solidFill>
                  <a:srgbClr val="C00000"/>
                </a:solidFill>
              </a:rPr>
              <a:t>Availability of Skills &amp; Expertise </a:t>
            </a:r>
          </a:p>
          <a:p>
            <a:pPr marL="342900" indent="-342900">
              <a:buFont typeface="+mj-lt"/>
              <a:buAutoNum type="arabicPeriod"/>
            </a:pPr>
            <a:r>
              <a:rPr lang="en-GB" sz="1400"/>
              <a:t>Awareness of Health-Built Environment Nexus</a:t>
            </a:r>
          </a:p>
          <a:p>
            <a:pPr marL="342900" indent="-342900">
              <a:buFont typeface="+mj-lt"/>
              <a:buAutoNum type="arabicPeriod"/>
            </a:pPr>
            <a:r>
              <a:rPr lang="en-GB" sz="1400">
                <a:solidFill>
                  <a:srgbClr val="C00000"/>
                </a:solidFill>
              </a:rPr>
              <a:t>Voters</a:t>
            </a:r>
          </a:p>
          <a:p>
            <a:pPr marL="342900" indent="-342900">
              <a:buFont typeface="+mj-lt"/>
              <a:buAutoNum type="arabicPeriod"/>
            </a:pPr>
            <a:r>
              <a:rPr lang="en-GB" sz="1400">
                <a:solidFill>
                  <a:srgbClr val="C00000"/>
                </a:solidFill>
              </a:rPr>
              <a:t>Requirements for Affordable Housing</a:t>
            </a:r>
          </a:p>
          <a:p>
            <a:pPr marL="342900" indent="-342900">
              <a:buFont typeface="+mj-lt"/>
              <a:buAutoNum type="arabicPeriod"/>
            </a:pPr>
            <a:r>
              <a:rPr lang="en-GB" sz="1400"/>
              <a:t>Building Efficiency Requirements </a:t>
            </a:r>
          </a:p>
          <a:p>
            <a:pPr marL="342900" indent="-342900">
              <a:buFont typeface="+mj-lt"/>
              <a:buAutoNum type="arabicPeriod"/>
            </a:pPr>
            <a:r>
              <a:rPr lang="en-GB" sz="1400"/>
              <a:t>Leadership</a:t>
            </a:r>
          </a:p>
          <a:p>
            <a:pPr marL="342900" indent="-342900">
              <a:buFont typeface="+mj-lt"/>
              <a:buAutoNum type="arabicPeriod"/>
            </a:pPr>
            <a:r>
              <a:rPr lang="en-GB" sz="1400"/>
              <a:t>Space Requirements </a:t>
            </a:r>
          </a:p>
          <a:p>
            <a:pPr marL="342900" indent="-342900">
              <a:buFont typeface="+mj-lt"/>
              <a:buAutoNum type="arabicPeriod"/>
            </a:pPr>
            <a:r>
              <a:rPr lang="en-GB" sz="1400"/>
              <a:t>Level of Placemaking</a:t>
            </a:r>
          </a:p>
          <a:p>
            <a:pPr marL="342900" indent="-342900">
              <a:buFont typeface="+mj-lt"/>
              <a:buAutoNum type="arabicPeriod"/>
            </a:pPr>
            <a:r>
              <a:rPr lang="en-GB" sz="1400"/>
              <a:t>Section 123 Local Governments Act</a:t>
            </a:r>
          </a:p>
          <a:p>
            <a:pPr marL="342900" indent="-342900">
              <a:buFont typeface="+mj-lt"/>
              <a:buAutoNum type="arabicPeriod"/>
            </a:pPr>
            <a:r>
              <a:rPr lang="en-GB" sz="1400">
                <a:solidFill>
                  <a:srgbClr val="C00000"/>
                </a:solidFill>
              </a:rPr>
              <a:t>Level of Engagement with Public</a:t>
            </a:r>
          </a:p>
          <a:p>
            <a:pPr marL="342900" indent="-342900">
              <a:buFont typeface="+mj-lt"/>
              <a:buAutoNum type="arabicPeriod"/>
            </a:pPr>
            <a:r>
              <a:rPr lang="en-GB" sz="1400"/>
              <a:t>Performance Specification</a:t>
            </a:r>
          </a:p>
          <a:p>
            <a:pPr marL="342900" indent="-342900">
              <a:buFont typeface="+mj-lt"/>
              <a:buAutoNum type="arabicPeriod"/>
            </a:pPr>
            <a:r>
              <a:rPr lang="en-GB" sz="1400">
                <a:solidFill>
                  <a:srgbClr val="C00000"/>
                </a:solidFill>
              </a:rPr>
              <a:t>Informed &amp; Active Public </a:t>
            </a:r>
          </a:p>
          <a:p>
            <a:pPr marL="342900" indent="-342900">
              <a:buFont typeface="+mj-lt"/>
              <a:buAutoNum type="arabicPeriod"/>
            </a:pPr>
            <a:r>
              <a:rPr lang="en-GB" sz="1400"/>
              <a:t>Land Owner Incentives</a:t>
            </a:r>
          </a:p>
          <a:p>
            <a:pPr marL="342900" indent="-342900">
              <a:buFont typeface="+mj-lt"/>
              <a:buAutoNum type="arabicPeriod"/>
            </a:pPr>
            <a:r>
              <a:rPr lang="en-GB" sz="1400"/>
              <a:t>Developer Incentives </a:t>
            </a:r>
          </a:p>
          <a:p>
            <a:pPr marL="342900" indent="-342900">
              <a:buFont typeface="+mj-lt"/>
              <a:buAutoNum type="arabicPeriod"/>
            </a:pPr>
            <a:r>
              <a:rPr lang="en-GB" sz="1400"/>
              <a:t>Biodiversity </a:t>
            </a:r>
          </a:p>
          <a:p>
            <a:pPr marL="342900" indent="-342900">
              <a:buFont typeface="+mj-lt"/>
              <a:buAutoNum type="arabicPeriod"/>
            </a:pPr>
            <a:r>
              <a:rPr lang="en-GB" sz="1400"/>
              <a:t>Land Value </a:t>
            </a:r>
          </a:p>
          <a:p>
            <a:pPr marL="342900" indent="-342900">
              <a:buFont typeface="+mj-lt"/>
              <a:buAutoNum type="arabicPeriod"/>
            </a:pPr>
            <a:r>
              <a:rPr lang="en-GB" sz="1400"/>
              <a:t>Priority of Local vs Wider Needs</a:t>
            </a:r>
          </a:p>
          <a:p>
            <a:pPr marL="342900" indent="-342900">
              <a:buFont typeface="+mj-lt"/>
              <a:buAutoNum type="arabicPeriod"/>
            </a:pPr>
            <a:r>
              <a:rPr lang="en-GB" sz="1400"/>
              <a:t>Level at Which Decisions are Made</a:t>
            </a:r>
          </a:p>
          <a:p>
            <a:pPr marL="342900" indent="-342900">
              <a:buFont typeface="+mj-lt"/>
              <a:buAutoNum type="arabicPeriod"/>
            </a:pPr>
            <a:r>
              <a:rPr lang="en-GB" sz="1400"/>
              <a:t>Regional Strategy</a:t>
            </a:r>
          </a:p>
          <a:p>
            <a:pPr marL="342900" indent="-342900">
              <a:buFont typeface="+mj-lt"/>
              <a:buAutoNum type="arabicPeriod"/>
            </a:pPr>
            <a:r>
              <a:rPr lang="en-GB" sz="1400"/>
              <a:t>Consideration of Health in Design</a:t>
            </a:r>
          </a:p>
          <a:p>
            <a:pPr marL="342900" indent="-342900">
              <a:buFont typeface="+mj-lt"/>
              <a:buAutoNum type="arabicPeriod"/>
            </a:pPr>
            <a:r>
              <a:rPr lang="en-GB" sz="1400">
                <a:solidFill>
                  <a:srgbClr val="C00000"/>
                </a:solidFill>
              </a:rPr>
              <a:t>Value Towards Health</a:t>
            </a:r>
          </a:p>
          <a:p>
            <a:pPr marL="342900" indent="-342900">
              <a:buFont typeface="+mj-lt"/>
              <a:buAutoNum type="arabicPeriod"/>
            </a:pPr>
            <a:r>
              <a:rPr lang="en-GB" sz="1400">
                <a:solidFill>
                  <a:srgbClr val="C00000"/>
                </a:solidFill>
              </a:rPr>
              <a:t>Collaboration </a:t>
            </a:r>
          </a:p>
          <a:p>
            <a:pPr marL="342900" indent="-342900">
              <a:buFont typeface="+mj-lt"/>
              <a:buAutoNum type="arabicPeriod"/>
            </a:pPr>
            <a:r>
              <a:rPr lang="en-GB" sz="1400"/>
              <a:t>Review Panels</a:t>
            </a:r>
          </a:p>
          <a:p>
            <a:pPr marL="342900" indent="-342900">
              <a:buFont typeface="+mj-lt"/>
              <a:buAutoNum type="arabicPeriod"/>
            </a:pPr>
            <a:r>
              <a:rPr lang="en-GB" sz="1400"/>
              <a:t>Focus on Climate </a:t>
            </a:r>
          </a:p>
          <a:p>
            <a:pPr marL="342900" indent="-342900">
              <a:buFont typeface="+mj-lt"/>
              <a:buAutoNum type="arabicPeriod"/>
            </a:pPr>
            <a:r>
              <a:rPr lang="en-GB" sz="1400">
                <a:solidFill>
                  <a:srgbClr val="C00000"/>
                </a:solidFill>
              </a:rPr>
              <a:t>Regulatory Requirements</a:t>
            </a:r>
          </a:p>
          <a:p>
            <a:pPr marL="342900" indent="-342900">
              <a:buFont typeface="+mj-lt"/>
              <a:buAutoNum type="arabicPeriod"/>
            </a:pPr>
            <a:r>
              <a:rPr lang="en-GB" sz="1400"/>
              <a:t>Flexibility of Requirements </a:t>
            </a:r>
          </a:p>
          <a:p>
            <a:pPr marL="342900" indent="-342900">
              <a:buFont typeface="+mj-lt"/>
              <a:buAutoNum type="arabicPeriod"/>
            </a:pPr>
            <a:r>
              <a:rPr lang="en-GB" sz="1400">
                <a:solidFill>
                  <a:srgbClr val="C00000"/>
                </a:solidFill>
              </a:rPr>
              <a:t>Wider Asset Provision Requirements </a:t>
            </a:r>
          </a:p>
        </p:txBody>
      </p:sp>
      <p:sp>
        <p:nvSpPr>
          <p:cNvPr id="7" name="TextBox 6">
            <a:extLst>
              <a:ext uri="{FF2B5EF4-FFF2-40B4-BE49-F238E27FC236}">
                <a16:creationId xmlns:a16="http://schemas.microsoft.com/office/drawing/2014/main" id="{22954FC9-B2B7-486D-9D30-1A41EDB7D1E3}"/>
              </a:ext>
            </a:extLst>
          </p:cNvPr>
          <p:cNvSpPr txBox="1"/>
          <p:nvPr/>
        </p:nvSpPr>
        <p:spPr>
          <a:xfrm>
            <a:off x="5438775" y="6580644"/>
            <a:ext cx="7715250" cy="914400"/>
          </a:xfrm>
          <a:prstGeom prst="rect">
            <a:avLst/>
          </a:prstGeom>
        </p:spPr>
        <p:txBody>
          <a:bodyPr vert="horz" wrap="none" lIns="91440" tIns="45720" rIns="91440" bIns="45720" rtlCol="0">
            <a:normAutofit/>
          </a:bodyPr>
          <a:lstStyle/>
          <a:p>
            <a:pPr marL="0" indent="0" algn="l">
              <a:buNone/>
            </a:pPr>
            <a:r>
              <a:rPr lang="en-GB" sz="1000">
                <a:solidFill>
                  <a:srgbClr val="C00000"/>
                </a:solidFill>
                <a:latin typeface="LetterOMatic!" panose="020B0603050302020204" pitchFamily="34" charset="0"/>
                <a:cs typeface="Arial" panose="020B0604020202020204" pitchFamily="34" charset="0"/>
              </a:rPr>
              <a:t>Those highlighted in red indicate terms drivers which appeared in both lists. </a:t>
            </a:r>
          </a:p>
        </p:txBody>
      </p:sp>
    </p:spTree>
    <p:extLst>
      <p:ext uri="{BB962C8B-B14F-4D97-AF65-F5344CB8AC3E}">
        <p14:creationId xmlns:p14="http://schemas.microsoft.com/office/powerpoint/2010/main" val="2122138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D71B26B-38BA-441F-9B9F-74012F77D45A}"/>
              </a:ext>
            </a:extLst>
          </p:cNvPr>
          <p:cNvSpPr txBox="1">
            <a:spLocks/>
          </p:cNvSpPr>
          <p:nvPr/>
        </p:nvSpPr>
        <p:spPr>
          <a:xfrm>
            <a:off x="125500" y="29929"/>
            <a:ext cx="7683534" cy="7984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t>Both lists have been consolidated and grouped here to produce a list of factors/issues which affect the extent to which health is considered in urban development decision making..</a:t>
            </a:r>
            <a:endParaRPr lang="en-GB" sz="1600" b="1" i="1">
              <a:solidFill>
                <a:schemeClr val="tx2"/>
              </a:solidFill>
            </a:endParaRPr>
          </a:p>
        </p:txBody>
      </p:sp>
      <p:sp>
        <p:nvSpPr>
          <p:cNvPr id="8" name="TextBox 7">
            <a:extLst>
              <a:ext uri="{FF2B5EF4-FFF2-40B4-BE49-F238E27FC236}">
                <a16:creationId xmlns:a16="http://schemas.microsoft.com/office/drawing/2014/main" id="{2275D6A5-0BE2-41ED-B05C-5F3B12A91228}"/>
              </a:ext>
            </a:extLst>
          </p:cNvPr>
          <p:cNvSpPr txBox="1"/>
          <p:nvPr/>
        </p:nvSpPr>
        <p:spPr>
          <a:xfrm>
            <a:off x="691964" y="927036"/>
            <a:ext cx="11642911" cy="5852628"/>
          </a:xfrm>
          <a:prstGeom prst="rect">
            <a:avLst/>
          </a:prstGeom>
          <a:noFill/>
          <a:ln>
            <a:noFill/>
          </a:ln>
        </p:spPr>
        <p:txBody>
          <a:bodyPr wrap="square" lIns="36000" rIns="36000" numCol="3" spcCol="504000">
            <a:spAutoFit/>
          </a:bodyPr>
          <a:lstStyle/>
          <a:p>
            <a:pPr marL="342900" indent="-342900">
              <a:spcAft>
                <a:spcPts val="600"/>
              </a:spcAft>
              <a:buFont typeface="+mj-lt"/>
              <a:buAutoNum type="arabicPeriod"/>
            </a:pPr>
            <a:r>
              <a:rPr lang="en-GB" sz="1000">
                <a:solidFill>
                  <a:srgbClr val="C00000"/>
                </a:solidFill>
              </a:rPr>
              <a:t>Cost to Developer</a:t>
            </a:r>
          </a:p>
          <a:p>
            <a:pPr marL="342900" indent="-342900">
              <a:spcAft>
                <a:spcPts val="600"/>
              </a:spcAft>
              <a:buFont typeface="+mj-lt"/>
              <a:buAutoNum type="arabicPeriod"/>
            </a:pPr>
            <a:r>
              <a:rPr lang="en-GB" sz="1000">
                <a:solidFill>
                  <a:srgbClr val="C00000"/>
                </a:solidFill>
              </a:rPr>
              <a:t>Return on Investment</a:t>
            </a:r>
          </a:p>
          <a:p>
            <a:pPr marL="342900" indent="-342900">
              <a:spcAft>
                <a:spcPts val="600"/>
              </a:spcAft>
              <a:buFont typeface="+mj-lt"/>
              <a:buAutoNum type="arabicPeriod"/>
            </a:pPr>
            <a:r>
              <a:rPr lang="en-GB" sz="1000">
                <a:solidFill>
                  <a:srgbClr val="C00000"/>
                </a:solidFill>
              </a:rPr>
              <a:t>Cost to Society</a:t>
            </a:r>
          </a:p>
          <a:p>
            <a:pPr marL="342900" indent="-342900">
              <a:spcAft>
                <a:spcPts val="600"/>
              </a:spcAft>
              <a:buFont typeface="+mj-lt"/>
              <a:buAutoNum type="arabicPeriod"/>
            </a:pPr>
            <a:r>
              <a:rPr lang="en-GB" sz="1000">
                <a:solidFill>
                  <a:srgbClr val="C00000"/>
                </a:solidFill>
              </a:rPr>
              <a:t>Budget Myopia </a:t>
            </a:r>
          </a:p>
          <a:p>
            <a:pPr marL="342900" indent="-342900">
              <a:spcAft>
                <a:spcPts val="600"/>
              </a:spcAft>
              <a:buFont typeface="+mj-lt"/>
              <a:buAutoNum type="arabicPeriod"/>
            </a:pPr>
            <a:r>
              <a:rPr lang="en-GB" sz="1000">
                <a:solidFill>
                  <a:srgbClr val="C00000"/>
                </a:solidFill>
              </a:rPr>
              <a:t>Potential Future Savings</a:t>
            </a:r>
          </a:p>
          <a:p>
            <a:pPr marL="342900" indent="-342900">
              <a:spcAft>
                <a:spcPts val="600"/>
              </a:spcAft>
              <a:buFont typeface="+mj-lt"/>
              <a:buAutoNum type="arabicPeriod"/>
            </a:pPr>
            <a:r>
              <a:rPr lang="en-GB" sz="1000">
                <a:solidFill>
                  <a:srgbClr val="C00000"/>
                </a:solidFill>
              </a:rPr>
              <a:t>Value Engineering</a:t>
            </a:r>
          </a:p>
          <a:p>
            <a:pPr marL="342900" indent="-342900">
              <a:spcAft>
                <a:spcPts val="600"/>
              </a:spcAft>
              <a:buFont typeface="+mj-lt"/>
              <a:buAutoNum type="arabicPeriod"/>
            </a:pPr>
            <a:r>
              <a:rPr lang="en-GB" sz="1000"/>
              <a:t>Access to Funding</a:t>
            </a:r>
          </a:p>
          <a:p>
            <a:pPr marL="342900" indent="-342900">
              <a:spcAft>
                <a:spcPts val="600"/>
              </a:spcAft>
              <a:buFont typeface="+mj-lt"/>
              <a:buAutoNum type="arabicPeriod"/>
            </a:pPr>
            <a:r>
              <a:rPr lang="en-GB" sz="1000"/>
              <a:t>Land Value </a:t>
            </a:r>
          </a:p>
          <a:p>
            <a:pPr marL="342900" indent="-342900">
              <a:spcAft>
                <a:spcPts val="600"/>
              </a:spcAft>
              <a:buFont typeface="+mj-lt"/>
              <a:buAutoNum type="arabicPeriod"/>
            </a:pPr>
            <a:r>
              <a:rPr lang="en-GB" sz="1000"/>
              <a:t>Viability of Development</a:t>
            </a:r>
          </a:p>
          <a:p>
            <a:pPr marL="342900" indent="-342900">
              <a:spcAft>
                <a:spcPts val="600"/>
              </a:spcAft>
              <a:buFont typeface="+mj-lt"/>
              <a:buAutoNum type="arabicPeriod"/>
            </a:pPr>
            <a:r>
              <a:rPr lang="en-GB" sz="1000"/>
              <a:t>Availability of Land</a:t>
            </a:r>
          </a:p>
          <a:p>
            <a:pPr marL="342900" indent="-342900">
              <a:spcAft>
                <a:spcPts val="600"/>
              </a:spcAft>
              <a:buFont typeface="+mj-lt"/>
              <a:buAutoNum type="arabicPeriod"/>
            </a:pPr>
            <a:r>
              <a:rPr lang="en-GB" sz="1000">
                <a:solidFill>
                  <a:schemeClr val="accent6">
                    <a:lumMod val="75000"/>
                  </a:schemeClr>
                </a:solidFill>
              </a:rPr>
              <a:t>Investors </a:t>
            </a:r>
          </a:p>
          <a:p>
            <a:pPr marL="342900" indent="-342900">
              <a:spcAft>
                <a:spcPts val="600"/>
              </a:spcAft>
              <a:buFont typeface="+mj-lt"/>
              <a:buAutoNum type="arabicPeriod"/>
            </a:pPr>
            <a:r>
              <a:rPr lang="en-GB" sz="1000">
                <a:solidFill>
                  <a:schemeClr val="accent6">
                    <a:lumMod val="75000"/>
                  </a:schemeClr>
                </a:solidFill>
              </a:rPr>
              <a:t>Contractors</a:t>
            </a:r>
          </a:p>
          <a:p>
            <a:pPr marL="342900" indent="-342900">
              <a:spcAft>
                <a:spcPts val="600"/>
              </a:spcAft>
              <a:buFont typeface="+mj-lt"/>
              <a:buAutoNum type="arabicPeriod"/>
            </a:pPr>
            <a:r>
              <a:rPr lang="en-GB" sz="1000">
                <a:solidFill>
                  <a:schemeClr val="accent6">
                    <a:lumMod val="75000"/>
                  </a:schemeClr>
                </a:solidFill>
              </a:rPr>
              <a:t>Developers</a:t>
            </a:r>
          </a:p>
          <a:p>
            <a:pPr marL="342900" indent="-342900">
              <a:spcAft>
                <a:spcPts val="600"/>
              </a:spcAft>
              <a:buFont typeface="+mj-lt"/>
              <a:buAutoNum type="arabicPeriod"/>
            </a:pPr>
            <a:r>
              <a:rPr lang="en-GB" sz="1000">
                <a:solidFill>
                  <a:schemeClr val="accent6">
                    <a:lumMod val="75000"/>
                  </a:schemeClr>
                </a:solidFill>
              </a:rPr>
              <a:t>HM Treasury </a:t>
            </a:r>
          </a:p>
          <a:p>
            <a:pPr marL="342900" indent="-342900">
              <a:spcAft>
                <a:spcPts val="600"/>
              </a:spcAft>
              <a:buFont typeface="+mj-lt"/>
              <a:buAutoNum type="arabicPeriod"/>
            </a:pPr>
            <a:r>
              <a:rPr lang="en-GB" sz="1000">
                <a:solidFill>
                  <a:schemeClr val="accent6">
                    <a:lumMod val="75000"/>
                  </a:schemeClr>
                </a:solidFill>
              </a:rPr>
              <a:t>Other Government Departments</a:t>
            </a:r>
          </a:p>
          <a:p>
            <a:pPr marL="342900" indent="-342900">
              <a:spcAft>
                <a:spcPts val="600"/>
              </a:spcAft>
              <a:buFont typeface="+mj-lt"/>
              <a:buAutoNum type="arabicPeriod"/>
            </a:pPr>
            <a:r>
              <a:rPr lang="en-GB" sz="1000">
                <a:solidFill>
                  <a:schemeClr val="accent6">
                    <a:lumMod val="50000"/>
                  </a:schemeClr>
                </a:solidFill>
              </a:rPr>
              <a:t>Review Panels</a:t>
            </a:r>
          </a:p>
          <a:p>
            <a:pPr marL="342900" indent="-342900">
              <a:spcAft>
                <a:spcPts val="600"/>
              </a:spcAft>
              <a:buFont typeface="+mj-lt"/>
              <a:buAutoNum type="arabicPeriod"/>
            </a:pPr>
            <a:r>
              <a:rPr lang="en-GB" sz="1000">
                <a:solidFill>
                  <a:schemeClr val="accent6">
                    <a:lumMod val="75000"/>
                  </a:schemeClr>
                </a:solidFill>
              </a:rPr>
              <a:t>Local Authorities</a:t>
            </a:r>
          </a:p>
          <a:p>
            <a:pPr marL="342900" indent="-342900">
              <a:spcAft>
                <a:spcPts val="600"/>
              </a:spcAft>
              <a:buFont typeface="+mj-lt"/>
              <a:buAutoNum type="arabicPeriod"/>
            </a:pPr>
            <a:r>
              <a:rPr lang="en-GB" sz="1000">
                <a:solidFill>
                  <a:schemeClr val="accent6">
                    <a:lumMod val="75000"/>
                  </a:schemeClr>
                </a:solidFill>
              </a:rPr>
              <a:t>Voters</a:t>
            </a:r>
          </a:p>
          <a:p>
            <a:pPr marL="342900" indent="-342900">
              <a:spcAft>
                <a:spcPts val="600"/>
              </a:spcAft>
              <a:buFont typeface="+mj-lt"/>
              <a:buAutoNum type="arabicPeriod"/>
            </a:pPr>
            <a:r>
              <a:rPr lang="en-GB" sz="1000"/>
              <a:t>Political Implications</a:t>
            </a:r>
          </a:p>
          <a:p>
            <a:pPr marL="342900" indent="-342900">
              <a:spcAft>
                <a:spcPts val="600"/>
              </a:spcAft>
              <a:buFont typeface="+mj-lt"/>
              <a:buAutoNum type="arabicPeriod"/>
            </a:pPr>
            <a:r>
              <a:rPr lang="en-GB" sz="1000"/>
              <a:t>Developer Incentives </a:t>
            </a:r>
          </a:p>
          <a:p>
            <a:pPr marL="342900" indent="-342900">
              <a:spcAft>
                <a:spcPts val="600"/>
              </a:spcAft>
              <a:buFont typeface="+mj-lt"/>
              <a:buAutoNum type="arabicPeriod"/>
            </a:pPr>
            <a:r>
              <a:rPr lang="en-GB" sz="1000"/>
              <a:t>Land Owner Incentives</a:t>
            </a:r>
          </a:p>
          <a:p>
            <a:pPr marL="342900" indent="-342900">
              <a:spcAft>
                <a:spcPts val="600"/>
              </a:spcAft>
              <a:buFont typeface="+mj-lt"/>
              <a:buAutoNum type="arabicPeriod"/>
            </a:pPr>
            <a:r>
              <a:rPr lang="en-GB" sz="1000">
                <a:solidFill>
                  <a:srgbClr val="C00000"/>
                </a:solidFill>
              </a:rPr>
              <a:t>Availability of Skills &amp; Expertise </a:t>
            </a:r>
          </a:p>
          <a:p>
            <a:pPr marL="342900" indent="-342900">
              <a:spcAft>
                <a:spcPts val="600"/>
              </a:spcAft>
              <a:buFont typeface="+mj-lt"/>
              <a:buAutoNum type="arabicPeriod"/>
            </a:pPr>
            <a:r>
              <a:rPr lang="en-GB" sz="1000">
                <a:solidFill>
                  <a:srgbClr val="C00000"/>
                </a:solidFill>
              </a:rPr>
              <a:t>Awareness of Health-Built Environment Nexus</a:t>
            </a:r>
          </a:p>
          <a:p>
            <a:pPr marL="342900" indent="-342900">
              <a:spcAft>
                <a:spcPts val="600"/>
              </a:spcAft>
              <a:buFont typeface="+mj-lt"/>
              <a:buAutoNum type="arabicPeriod"/>
            </a:pPr>
            <a:r>
              <a:rPr lang="en-GB" sz="1000">
                <a:solidFill>
                  <a:srgbClr val="C00000"/>
                </a:solidFill>
              </a:rPr>
              <a:t>Appropriateness of Data</a:t>
            </a:r>
          </a:p>
          <a:p>
            <a:pPr marL="342900" indent="-342900">
              <a:spcAft>
                <a:spcPts val="600"/>
              </a:spcAft>
              <a:buFont typeface="+mj-lt"/>
              <a:buAutoNum type="arabicPeriod"/>
            </a:pPr>
            <a:r>
              <a:rPr lang="en-GB" sz="1000">
                <a:solidFill>
                  <a:srgbClr val="C00000"/>
                </a:solidFill>
              </a:rPr>
              <a:t>Availability of Data</a:t>
            </a:r>
          </a:p>
          <a:p>
            <a:pPr marL="342900" indent="-342900">
              <a:spcAft>
                <a:spcPts val="600"/>
              </a:spcAft>
              <a:buFont typeface="+mj-lt"/>
              <a:buAutoNum type="arabicPeriod"/>
            </a:pPr>
            <a:r>
              <a:rPr lang="en-GB" sz="1000"/>
              <a:t>Requirements for Affordable Housing</a:t>
            </a:r>
          </a:p>
          <a:p>
            <a:pPr marL="342900" indent="-342900">
              <a:spcAft>
                <a:spcPts val="600"/>
              </a:spcAft>
              <a:buFont typeface="+mj-lt"/>
              <a:buAutoNum type="arabicPeriod"/>
            </a:pPr>
            <a:r>
              <a:rPr lang="en-GB" sz="1000"/>
              <a:t>Demand for Higher Quality Housing</a:t>
            </a:r>
          </a:p>
          <a:p>
            <a:pPr marL="342900" indent="-342900">
              <a:spcAft>
                <a:spcPts val="600"/>
              </a:spcAft>
              <a:buFont typeface="+mj-lt"/>
              <a:buAutoNum type="arabicPeriod"/>
            </a:pPr>
            <a:r>
              <a:rPr lang="en-GB" sz="1000"/>
              <a:t>Building Efficiency Requirements </a:t>
            </a:r>
          </a:p>
          <a:p>
            <a:pPr marL="342900" indent="-342900">
              <a:spcAft>
                <a:spcPts val="600"/>
              </a:spcAft>
              <a:buFont typeface="+mj-lt"/>
              <a:buAutoNum type="arabicPeriod"/>
            </a:pPr>
            <a:r>
              <a:rPr lang="en-GB" sz="1000"/>
              <a:t>Performance Specification</a:t>
            </a:r>
          </a:p>
          <a:p>
            <a:pPr marL="342900" indent="-342900">
              <a:spcAft>
                <a:spcPts val="600"/>
              </a:spcAft>
              <a:buFont typeface="+mj-lt"/>
              <a:buAutoNum type="arabicPeriod"/>
            </a:pPr>
            <a:r>
              <a:rPr lang="en-GB" sz="1000">
                <a:solidFill>
                  <a:srgbClr val="C00000"/>
                </a:solidFill>
              </a:rPr>
              <a:t>Public Opinion</a:t>
            </a:r>
          </a:p>
          <a:p>
            <a:pPr marL="342900" indent="-342900">
              <a:spcAft>
                <a:spcPts val="600"/>
              </a:spcAft>
              <a:buFont typeface="+mj-lt"/>
              <a:buAutoNum type="arabicPeriod"/>
            </a:pPr>
            <a:r>
              <a:rPr lang="en-GB" sz="1000">
                <a:solidFill>
                  <a:srgbClr val="C00000"/>
                </a:solidFill>
              </a:rPr>
              <a:t>Level of Engagement with Public</a:t>
            </a:r>
          </a:p>
          <a:p>
            <a:pPr marL="342900" indent="-342900">
              <a:spcAft>
                <a:spcPts val="600"/>
              </a:spcAft>
              <a:buFont typeface="+mj-lt"/>
              <a:buAutoNum type="arabicPeriod"/>
            </a:pPr>
            <a:r>
              <a:rPr lang="en-GB" sz="1000">
                <a:solidFill>
                  <a:srgbClr val="C00000"/>
                </a:solidFill>
              </a:rPr>
              <a:t>Empowerment of Residents</a:t>
            </a:r>
          </a:p>
          <a:p>
            <a:pPr marL="342900" indent="-342900">
              <a:spcAft>
                <a:spcPts val="600"/>
              </a:spcAft>
              <a:buFont typeface="+mj-lt"/>
              <a:buAutoNum type="arabicPeriod"/>
            </a:pPr>
            <a:r>
              <a:rPr lang="en-GB" sz="1000">
                <a:solidFill>
                  <a:srgbClr val="C00000"/>
                </a:solidFill>
              </a:rPr>
              <a:t>Informed &amp; Active Public </a:t>
            </a:r>
          </a:p>
          <a:p>
            <a:pPr marL="342900" indent="-342900">
              <a:spcAft>
                <a:spcPts val="600"/>
              </a:spcAft>
              <a:buFont typeface="+mj-lt"/>
              <a:buAutoNum type="arabicPeriod"/>
            </a:pPr>
            <a:r>
              <a:rPr lang="en-GB" sz="1000">
                <a:solidFill>
                  <a:srgbClr val="C00000"/>
                </a:solidFill>
              </a:rPr>
              <a:t>Equality of Engagement with Public</a:t>
            </a:r>
          </a:p>
          <a:p>
            <a:pPr marL="342900" indent="-342900">
              <a:spcAft>
                <a:spcPts val="600"/>
              </a:spcAft>
              <a:buFont typeface="+mj-lt"/>
              <a:buAutoNum type="arabicPeriod"/>
            </a:pPr>
            <a:r>
              <a:rPr lang="en-GB" sz="1000">
                <a:solidFill>
                  <a:srgbClr val="C00000"/>
                </a:solidFill>
              </a:rPr>
              <a:t>Consideration of Qualitative Lived Experiences</a:t>
            </a:r>
          </a:p>
          <a:p>
            <a:pPr marL="342900" indent="-342900">
              <a:spcAft>
                <a:spcPts val="600"/>
              </a:spcAft>
              <a:buFont typeface="+mj-lt"/>
              <a:buAutoNum type="arabicPeriod"/>
            </a:pPr>
            <a:r>
              <a:rPr lang="en-GB" sz="1000">
                <a:solidFill>
                  <a:srgbClr val="C00000"/>
                </a:solidFill>
              </a:rPr>
              <a:t>Level of Placemaking</a:t>
            </a:r>
          </a:p>
          <a:p>
            <a:pPr marL="342900" indent="-342900">
              <a:spcAft>
                <a:spcPts val="600"/>
              </a:spcAft>
              <a:buFont typeface="+mj-lt"/>
              <a:buAutoNum type="arabicPeriod"/>
            </a:pPr>
            <a:r>
              <a:rPr lang="en-GB" sz="1000">
                <a:solidFill>
                  <a:schemeClr val="accent6">
                    <a:lumMod val="50000"/>
                  </a:schemeClr>
                </a:solidFill>
              </a:rPr>
              <a:t>Level at Which Decisions are Made</a:t>
            </a:r>
          </a:p>
          <a:p>
            <a:pPr marL="342900" indent="-342900">
              <a:spcAft>
                <a:spcPts val="600"/>
              </a:spcAft>
              <a:buFont typeface="+mj-lt"/>
              <a:buAutoNum type="arabicPeriod"/>
            </a:pPr>
            <a:r>
              <a:rPr lang="en-GB" sz="1000">
                <a:solidFill>
                  <a:schemeClr val="accent6">
                    <a:lumMod val="50000"/>
                  </a:schemeClr>
                </a:solidFill>
              </a:rPr>
              <a:t>Priority of Local vs Wider Needs</a:t>
            </a:r>
          </a:p>
          <a:p>
            <a:pPr marL="342900" indent="-342900">
              <a:spcAft>
                <a:spcPts val="600"/>
              </a:spcAft>
              <a:buFont typeface="+mj-lt"/>
              <a:buAutoNum type="arabicPeriod"/>
            </a:pPr>
            <a:r>
              <a:rPr lang="en-GB" sz="1000">
                <a:solidFill>
                  <a:schemeClr val="accent6">
                    <a:lumMod val="50000"/>
                  </a:schemeClr>
                </a:solidFill>
              </a:rPr>
              <a:t>National Health Policies</a:t>
            </a:r>
          </a:p>
          <a:p>
            <a:pPr marL="342900" indent="-342900">
              <a:spcAft>
                <a:spcPts val="600"/>
              </a:spcAft>
              <a:buFont typeface="+mj-lt"/>
              <a:buAutoNum type="arabicPeriod"/>
            </a:pPr>
            <a:r>
              <a:rPr lang="en-GB" sz="1000">
                <a:solidFill>
                  <a:schemeClr val="accent6">
                    <a:lumMod val="50000"/>
                  </a:schemeClr>
                </a:solidFill>
              </a:rPr>
              <a:t>Governance Structure</a:t>
            </a:r>
          </a:p>
          <a:p>
            <a:pPr marL="342900" indent="-342900">
              <a:spcAft>
                <a:spcPts val="600"/>
              </a:spcAft>
              <a:buFont typeface="+mj-lt"/>
              <a:buAutoNum type="arabicPeriod"/>
            </a:pPr>
            <a:r>
              <a:rPr lang="en-GB" sz="1000">
                <a:solidFill>
                  <a:schemeClr val="accent6">
                    <a:lumMod val="50000"/>
                  </a:schemeClr>
                </a:solidFill>
              </a:rPr>
              <a:t>Organisational Culture</a:t>
            </a:r>
          </a:p>
          <a:p>
            <a:pPr marL="342900" indent="-342900">
              <a:spcAft>
                <a:spcPts val="600"/>
              </a:spcAft>
              <a:buFont typeface="+mj-lt"/>
              <a:buAutoNum type="arabicPeriod"/>
            </a:pPr>
            <a:r>
              <a:rPr lang="en-GB" sz="1000">
                <a:solidFill>
                  <a:schemeClr val="accent6">
                    <a:lumMod val="50000"/>
                  </a:schemeClr>
                </a:solidFill>
              </a:rPr>
              <a:t>Organisational Strategy</a:t>
            </a:r>
          </a:p>
          <a:p>
            <a:pPr marL="342900" indent="-342900">
              <a:spcAft>
                <a:spcPts val="600"/>
              </a:spcAft>
              <a:buFont typeface="+mj-lt"/>
              <a:buAutoNum type="arabicPeriod"/>
            </a:pPr>
            <a:r>
              <a:rPr lang="en-GB" sz="1000">
                <a:solidFill>
                  <a:schemeClr val="accent6">
                    <a:lumMod val="50000"/>
                  </a:schemeClr>
                </a:solidFill>
              </a:rPr>
              <a:t>Regional Strategy</a:t>
            </a:r>
          </a:p>
          <a:p>
            <a:pPr marL="342900" indent="-342900">
              <a:spcAft>
                <a:spcPts val="600"/>
              </a:spcAft>
              <a:buFont typeface="+mj-lt"/>
              <a:buAutoNum type="arabicPeriod"/>
            </a:pPr>
            <a:r>
              <a:rPr lang="en-GB" sz="1000">
                <a:solidFill>
                  <a:schemeClr val="accent6">
                    <a:lumMod val="50000"/>
                  </a:schemeClr>
                </a:solidFill>
              </a:rPr>
              <a:t>City Vision</a:t>
            </a:r>
          </a:p>
          <a:p>
            <a:pPr marL="342900" indent="-342900">
              <a:spcAft>
                <a:spcPts val="600"/>
              </a:spcAft>
              <a:buFont typeface="+mj-lt"/>
              <a:buAutoNum type="arabicPeriod"/>
            </a:pPr>
            <a:r>
              <a:rPr lang="en-GB" sz="1000">
                <a:solidFill>
                  <a:schemeClr val="accent6">
                    <a:lumMod val="50000"/>
                  </a:schemeClr>
                </a:solidFill>
              </a:rPr>
              <a:t>Quality of Leadership</a:t>
            </a:r>
          </a:p>
          <a:p>
            <a:pPr marL="342900" indent="-342900">
              <a:spcAft>
                <a:spcPts val="600"/>
              </a:spcAft>
              <a:buFont typeface="+mj-lt"/>
              <a:buAutoNum type="arabicPeriod"/>
            </a:pPr>
            <a:r>
              <a:rPr lang="en-GB" sz="1000"/>
              <a:t>Responsibility</a:t>
            </a:r>
          </a:p>
          <a:p>
            <a:pPr marL="342900" indent="-342900">
              <a:spcAft>
                <a:spcPts val="600"/>
              </a:spcAft>
              <a:buFont typeface="+mj-lt"/>
              <a:buAutoNum type="arabicPeriod"/>
            </a:pPr>
            <a:r>
              <a:rPr lang="en-GB" sz="1000">
                <a:solidFill>
                  <a:srgbClr val="C00000"/>
                </a:solidFill>
              </a:rPr>
              <a:t>Management of the Public Realm </a:t>
            </a:r>
          </a:p>
          <a:p>
            <a:pPr marL="342900" indent="-342900">
              <a:spcAft>
                <a:spcPts val="600"/>
              </a:spcAft>
              <a:buFont typeface="+mj-lt"/>
              <a:buAutoNum type="arabicPeriod"/>
            </a:pPr>
            <a:r>
              <a:rPr lang="en-GB" sz="1000"/>
              <a:t>Scale of Change Required</a:t>
            </a:r>
          </a:p>
          <a:p>
            <a:pPr marL="342900" indent="-342900">
              <a:spcAft>
                <a:spcPts val="600"/>
              </a:spcAft>
              <a:buFont typeface="+mj-lt"/>
              <a:buAutoNum type="arabicPeriod"/>
            </a:pPr>
            <a:r>
              <a:rPr lang="en-GB" sz="1000"/>
              <a:t>Timescales for Change</a:t>
            </a:r>
          </a:p>
          <a:p>
            <a:pPr marL="342900" indent="-342900">
              <a:spcAft>
                <a:spcPts val="600"/>
              </a:spcAft>
              <a:buFont typeface="+mj-lt"/>
              <a:buAutoNum type="arabicPeriod"/>
            </a:pPr>
            <a:r>
              <a:rPr lang="en-GB" sz="1000"/>
              <a:t>Ambition for Change</a:t>
            </a:r>
          </a:p>
          <a:p>
            <a:pPr marL="342900" indent="-342900">
              <a:spcAft>
                <a:spcPts val="600"/>
              </a:spcAft>
              <a:buFont typeface="+mj-lt"/>
              <a:buAutoNum type="arabicPeriod"/>
            </a:pPr>
            <a:endParaRPr lang="en-GB" sz="1000"/>
          </a:p>
          <a:p>
            <a:pPr marL="342900" indent="-342900">
              <a:spcAft>
                <a:spcPts val="600"/>
              </a:spcAft>
              <a:buFont typeface="+mj-lt"/>
              <a:buAutoNum type="arabicPeriod"/>
            </a:pPr>
            <a:r>
              <a:rPr lang="en-GB" sz="1000">
                <a:solidFill>
                  <a:srgbClr val="C00000"/>
                </a:solidFill>
              </a:rPr>
              <a:t>Consideration of Health in Design</a:t>
            </a:r>
          </a:p>
          <a:p>
            <a:pPr marL="342900" indent="-342900">
              <a:spcAft>
                <a:spcPts val="600"/>
              </a:spcAft>
              <a:buFont typeface="+mj-lt"/>
              <a:buAutoNum type="arabicPeriod"/>
            </a:pPr>
            <a:r>
              <a:rPr lang="en-GB" sz="1000">
                <a:solidFill>
                  <a:srgbClr val="C00000"/>
                </a:solidFill>
              </a:rPr>
              <a:t>Value Towards Health</a:t>
            </a:r>
          </a:p>
          <a:p>
            <a:pPr marL="342900" indent="-342900">
              <a:spcAft>
                <a:spcPts val="600"/>
              </a:spcAft>
              <a:buFont typeface="+mj-lt"/>
              <a:buAutoNum type="arabicPeriod"/>
            </a:pPr>
            <a:r>
              <a:rPr lang="en-GB" sz="1000">
                <a:solidFill>
                  <a:srgbClr val="C00000"/>
                </a:solidFill>
              </a:rPr>
              <a:t>Quality of Healthcare Infrastructure</a:t>
            </a:r>
          </a:p>
          <a:p>
            <a:pPr marL="342900" indent="-342900">
              <a:spcAft>
                <a:spcPts val="600"/>
              </a:spcAft>
              <a:buFont typeface="+mj-lt"/>
              <a:buAutoNum type="arabicPeriod"/>
            </a:pPr>
            <a:r>
              <a:rPr lang="en-GB" sz="1000">
                <a:solidFill>
                  <a:srgbClr val="C00000"/>
                </a:solidFill>
              </a:rPr>
              <a:t>Collaboration </a:t>
            </a:r>
          </a:p>
          <a:p>
            <a:pPr marL="342900" indent="-342900">
              <a:spcAft>
                <a:spcPts val="600"/>
              </a:spcAft>
              <a:buFont typeface="+mj-lt"/>
              <a:buAutoNum type="arabicPeriod"/>
            </a:pPr>
            <a:r>
              <a:rPr lang="en-GB" sz="1000">
                <a:solidFill>
                  <a:srgbClr val="C00000"/>
                </a:solidFill>
              </a:rPr>
              <a:t>Incentives for NHS to Engage</a:t>
            </a:r>
          </a:p>
          <a:p>
            <a:pPr marL="342900" indent="-342900">
              <a:spcAft>
                <a:spcPts val="600"/>
              </a:spcAft>
              <a:buFont typeface="+mj-lt"/>
              <a:buAutoNum type="arabicPeriod"/>
            </a:pPr>
            <a:r>
              <a:rPr lang="en-GB" sz="1000">
                <a:solidFill>
                  <a:srgbClr val="C00000"/>
                </a:solidFill>
              </a:rPr>
              <a:t>Organisational Siloes</a:t>
            </a:r>
          </a:p>
          <a:p>
            <a:pPr marL="342900" indent="-342900">
              <a:spcAft>
                <a:spcPts val="600"/>
              </a:spcAft>
              <a:buFont typeface="+mj-lt"/>
              <a:buAutoNum type="arabicPeriod"/>
            </a:pPr>
            <a:r>
              <a:rPr lang="en-GB" sz="1000"/>
              <a:t>Regulatory Requirements</a:t>
            </a:r>
          </a:p>
          <a:p>
            <a:pPr marL="342900" indent="-342900">
              <a:spcAft>
                <a:spcPts val="600"/>
              </a:spcAft>
              <a:buFont typeface="+mj-lt"/>
              <a:buAutoNum type="arabicPeriod"/>
            </a:pPr>
            <a:r>
              <a:rPr lang="en-GB" sz="1000"/>
              <a:t>Section 123 Local Governments Act</a:t>
            </a:r>
          </a:p>
          <a:p>
            <a:pPr marL="342900" indent="-342900">
              <a:spcAft>
                <a:spcPts val="600"/>
              </a:spcAft>
              <a:buFont typeface="+mj-lt"/>
              <a:buAutoNum type="arabicPeriod"/>
            </a:pPr>
            <a:r>
              <a:rPr lang="en-GB" sz="1000"/>
              <a:t>Space Requirements </a:t>
            </a:r>
          </a:p>
          <a:p>
            <a:pPr marL="342900" indent="-342900">
              <a:spcAft>
                <a:spcPts val="600"/>
              </a:spcAft>
              <a:buFont typeface="+mj-lt"/>
              <a:buAutoNum type="arabicPeriod"/>
            </a:pPr>
            <a:r>
              <a:rPr lang="en-GB" sz="1000"/>
              <a:t>Flexibility of Requirements </a:t>
            </a:r>
          </a:p>
          <a:p>
            <a:pPr marL="342900" indent="-342900">
              <a:spcAft>
                <a:spcPts val="600"/>
              </a:spcAft>
              <a:buFont typeface="+mj-lt"/>
              <a:buAutoNum type="arabicPeriod"/>
            </a:pPr>
            <a:r>
              <a:rPr lang="en-GB" sz="1000"/>
              <a:t>Enforcement of Requirements</a:t>
            </a:r>
          </a:p>
          <a:p>
            <a:pPr marL="342900" indent="-342900">
              <a:spcAft>
                <a:spcPts val="600"/>
              </a:spcAft>
              <a:buFont typeface="+mj-lt"/>
              <a:buAutoNum type="arabicPeriod"/>
            </a:pPr>
            <a:r>
              <a:rPr lang="en-GB" sz="1000"/>
              <a:t>Individual Development Consents</a:t>
            </a:r>
          </a:p>
          <a:p>
            <a:pPr marL="342900" indent="-342900">
              <a:spcAft>
                <a:spcPts val="600"/>
              </a:spcAft>
              <a:buFont typeface="+mj-lt"/>
              <a:buAutoNum type="arabicPeriod"/>
            </a:pPr>
            <a:r>
              <a:rPr lang="en-GB" sz="1000"/>
              <a:t>Wider Asset Provision Requirements</a:t>
            </a:r>
          </a:p>
          <a:p>
            <a:pPr marL="342900" indent="-342900">
              <a:spcAft>
                <a:spcPts val="600"/>
              </a:spcAft>
              <a:buFont typeface="+mj-lt"/>
              <a:buAutoNum type="arabicPeriod"/>
            </a:pPr>
            <a:r>
              <a:rPr lang="en-GB" sz="1000"/>
              <a:t>Poverty</a:t>
            </a:r>
          </a:p>
          <a:p>
            <a:pPr marL="342900" indent="-342900">
              <a:spcAft>
                <a:spcPts val="600"/>
              </a:spcAft>
              <a:buFont typeface="+mj-lt"/>
              <a:buAutoNum type="arabicPeriod"/>
            </a:pPr>
            <a:r>
              <a:rPr lang="en-GB" sz="1000"/>
              <a:t>Equality/Inequality</a:t>
            </a:r>
          </a:p>
          <a:p>
            <a:pPr marL="342900" indent="-342900">
              <a:spcAft>
                <a:spcPts val="600"/>
              </a:spcAft>
              <a:buFont typeface="+mj-lt"/>
              <a:buAutoNum type="arabicPeriod"/>
            </a:pPr>
            <a:r>
              <a:rPr lang="en-GB" sz="1000"/>
              <a:t>Existing Health Needs/Inequalities</a:t>
            </a:r>
          </a:p>
          <a:p>
            <a:pPr marL="342900" indent="-342900">
              <a:spcAft>
                <a:spcPts val="600"/>
              </a:spcAft>
              <a:buFont typeface="+mj-lt"/>
              <a:buAutoNum type="arabicPeriod"/>
            </a:pPr>
            <a:r>
              <a:rPr lang="en-GB" sz="1000"/>
              <a:t>Demographics</a:t>
            </a:r>
          </a:p>
          <a:p>
            <a:pPr marL="342900" indent="-342900">
              <a:spcAft>
                <a:spcPts val="600"/>
              </a:spcAft>
              <a:buFont typeface="+mj-lt"/>
              <a:buAutoNum type="arabicPeriod"/>
            </a:pPr>
            <a:r>
              <a:rPr lang="en-GB" sz="1000"/>
              <a:t>Focus on Climate </a:t>
            </a:r>
          </a:p>
          <a:p>
            <a:pPr marL="342900" indent="-342900">
              <a:spcAft>
                <a:spcPts val="600"/>
              </a:spcAft>
              <a:buFont typeface="+mj-lt"/>
              <a:buAutoNum type="arabicPeriod"/>
            </a:pPr>
            <a:r>
              <a:rPr lang="en-GB" sz="1000"/>
              <a:t>Environmental Health</a:t>
            </a:r>
          </a:p>
          <a:p>
            <a:pPr marL="342900" indent="-342900">
              <a:spcAft>
                <a:spcPts val="600"/>
              </a:spcAft>
              <a:buFont typeface="+mj-lt"/>
              <a:buAutoNum type="arabicPeriod"/>
            </a:pPr>
            <a:r>
              <a:rPr lang="en-GB" sz="1000"/>
              <a:t>Biodiversity </a:t>
            </a:r>
          </a:p>
          <a:p>
            <a:pPr marL="342900" indent="-342900">
              <a:spcAft>
                <a:spcPts val="600"/>
              </a:spcAft>
              <a:buFont typeface="+mj-lt"/>
              <a:buAutoNum type="arabicPeriod"/>
            </a:pPr>
            <a:endParaRPr lang="en-GB" sz="1000"/>
          </a:p>
        </p:txBody>
      </p:sp>
      <p:sp>
        <p:nvSpPr>
          <p:cNvPr id="3" name="Rectangle 2">
            <a:extLst>
              <a:ext uri="{FF2B5EF4-FFF2-40B4-BE49-F238E27FC236}">
                <a16:creationId xmlns:a16="http://schemas.microsoft.com/office/drawing/2014/main" id="{496BCAFD-352B-4690-B19E-B3487F3B9E39}"/>
              </a:ext>
            </a:extLst>
          </p:cNvPr>
          <p:cNvSpPr/>
          <p:nvPr/>
        </p:nvSpPr>
        <p:spPr>
          <a:xfrm>
            <a:off x="125501" y="907986"/>
            <a:ext cx="3658078" cy="2292414"/>
          </a:xfrm>
          <a:custGeom>
            <a:avLst/>
            <a:gdLst>
              <a:gd name="connsiteX0" fmla="*/ 0 w 3658078"/>
              <a:gd name="connsiteY0" fmla="*/ 0 h 2292414"/>
              <a:gd name="connsiteX1" fmla="*/ 536518 w 3658078"/>
              <a:gd name="connsiteY1" fmla="*/ 0 h 2292414"/>
              <a:gd name="connsiteX2" fmla="*/ 1219359 w 3658078"/>
              <a:gd name="connsiteY2" fmla="*/ 0 h 2292414"/>
              <a:gd name="connsiteX3" fmla="*/ 1719297 w 3658078"/>
              <a:gd name="connsiteY3" fmla="*/ 0 h 2292414"/>
              <a:gd name="connsiteX4" fmla="*/ 2365557 w 3658078"/>
              <a:gd name="connsiteY4" fmla="*/ 0 h 2292414"/>
              <a:gd name="connsiteX5" fmla="*/ 2975237 w 3658078"/>
              <a:gd name="connsiteY5" fmla="*/ 0 h 2292414"/>
              <a:gd name="connsiteX6" fmla="*/ 3658078 w 3658078"/>
              <a:gd name="connsiteY6" fmla="*/ 0 h 2292414"/>
              <a:gd name="connsiteX7" fmla="*/ 3658078 w 3658078"/>
              <a:gd name="connsiteY7" fmla="*/ 527255 h 2292414"/>
              <a:gd name="connsiteX8" fmla="*/ 3658078 w 3658078"/>
              <a:gd name="connsiteY8" fmla="*/ 1100359 h 2292414"/>
              <a:gd name="connsiteX9" fmla="*/ 3658078 w 3658078"/>
              <a:gd name="connsiteY9" fmla="*/ 1627614 h 2292414"/>
              <a:gd name="connsiteX10" fmla="*/ 3658078 w 3658078"/>
              <a:gd name="connsiteY10" fmla="*/ 2292414 h 2292414"/>
              <a:gd name="connsiteX11" fmla="*/ 2975237 w 3658078"/>
              <a:gd name="connsiteY11" fmla="*/ 2292414 h 2292414"/>
              <a:gd name="connsiteX12" fmla="*/ 2328976 w 3658078"/>
              <a:gd name="connsiteY12" fmla="*/ 2292414 h 2292414"/>
              <a:gd name="connsiteX13" fmla="*/ 1792458 w 3658078"/>
              <a:gd name="connsiteY13" fmla="*/ 2292414 h 2292414"/>
              <a:gd name="connsiteX14" fmla="*/ 1109617 w 3658078"/>
              <a:gd name="connsiteY14" fmla="*/ 2292414 h 2292414"/>
              <a:gd name="connsiteX15" fmla="*/ 609680 w 3658078"/>
              <a:gd name="connsiteY15" fmla="*/ 2292414 h 2292414"/>
              <a:gd name="connsiteX16" fmla="*/ 0 w 3658078"/>
              <a:gd name="connsiteY16" fmla="*/ 2292414 h 2292414"/>
              <a:gd name="connsiteX17" fmla="*/ 0 w 3658078"/>
              <a:gd name="connsiteY17" fmla="*/ 1673462 h 2292414"/>
              <a:gd name="connsiteX18" fmla="*/ 0 w 3658078"/>
              <a:gd name="connsiteY18" fmla="*/ 1077435 h 2292414"/>
              <a:gd name="connsiteX19" fmla="*/ 0 w 3658078"/>
              <a:gd name="connsiteY19" fmla="*/ 573104 h 2292414"/>
              <a:gd name="connsiteX20" fmla="*/ 0 w 3658078"/>
              <a:gd name="connsiteY20" fmla="*/ 0 h 229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58078" h="2292414" extrusionOk="0">
                <a:moveTo>
                  <a:pt x="0" y="0"/>
                </a:moveTo>
                <a:cubicBezTo>
                  <a:pt x="166157" y="-130"/>
                  <a:pt x="326621" y="17904"/>
                  <a:pt x="536518" y="0"/>
                </a:cubicBezTo>
                <a:cubicBezTo>
                  <a:pt x="746415" y="-17904"/>
                  <a:pt x="1004072" y="3004"/>
                  <a:pt x="1219359" y="0"/>
                </a:cubicBezTo>
                <a:cubicBezTo>
                  <a:pt x="1434646" y="-3004"/>
                  <a:pt x="1539143" y="902"/>
                  <a:pt x="1719297" y="0"/>
                </a:cubicBezTo>
                <a:cubicBezTo>
                  <a:pt x="1899451" y="-902"/>
                  <a:pt x="2074023" y="15703"/>
                  <a:pt x="2365557" y="0"/>
                </a:cubicBezTo>
                <a:cubicBezTo>
                  <a:pt x="2657091" y="-15703"/>
                  <a:pt x="2751861" y="-11129"/>
                  <a:pt x="2975237" y="0"/>
                </a:cubicBezTo>
                <a:cubicBezTo>
                  <a:pt x="3198613" y="11129"/>
                  <a:pt x="3351704" y="-14896"/>
                  <a:pt x="3658078" y="0"/>
                </a:cubicBezTo>
                <a:cubicBezTo>
                  <a:pt x="3641540" y="131049"/>
                  <a:pt x="3666252" y="397721"/>
                  <a:pt x="3658078" y="527255"/>
                </a:cubicBezTo>
                <a:cubicBezTo>
                  <a:pt x="3649904" y="656789"/>
                  <a:pt x="3637477" y="877298"/>
                  <a:pt x="3658078" y="1100359"/>
                </a:cubicBezTo>
                <a:cubicBezTo>
                  <a:pt x="3678679" y="1323420"/>
                  <a:pt x="3641285" y="1480784"/>
                  <a:pt x="3658078" y="1627614"/>
                </a:cubicBezTo>
                <a:cubicBezTo>
                  <a:pt x="3674871" y="1774444"/>
                  <a:pt x="3646853" y="1962405"/>
                  <a:pt x="3658078" y="2292414"/>
                </a:cubicBezTo>
                <a:cubicBezTo>
                  <a:pt x="3468487" y="2317350"/>
                  <a:pt x="3169179" y="2310391"/>
                  <a:pt x="2975237" y="2292414"/>
                </a:cubicBezTo>
                <a:cubicBezTo>
                  <a:pt x="2781295" y="2274437"/>
                  <a:pt x="2540264" y="2324725"/>
                  <a:pt x="2328976" y="2292414"/>
                </a:cubicBezTo>
                <a:cubicBezTo>
                  <a:pt x="2117688" y="2260103"/>
                  <a:pt x="1994783" y="2295891"/>
                  <a:pt x="1792458" y="2292414"/>
                </a:cubicBezTo>
                <a:cubicBezTo>
                  <a:pt x="1590133" y="2288937"/>
                  <a:pt x="1386412" y="2321634"/>
                  <a:pt x="1109617" y="2292414"/>
                </a:cubicBezTo>
                <a:cubicBezTo>
                  <a:pt x="832822" y="2263194"/>
                  <a:pt x="852918" y="2308169"/>
                  <a:pt x="609680" y="2292414"/>
                </a:cubicBezTo>
                <a:cubicBezTo>
                  <a:pt x="366442" y="2276659"/>
                  <a:pt x="258850" y="2264715"/>
                  <a:pt x="0" y="2292414"/>
                </a:cubicBezTo>
                <a:cubicBezTo>
                  <a:pt x="21482" y="2090953"/>
                  <a:pt x="-26098" y="1809991"/>
                  <a:pt x="0" y="1673462"/>
                </a:cubicBezTo>
                <a:cubicBezTo>
                  <a:pt x="26098" y="1536933"/>
                  <a:pt x="-5730" y="1218785"/>
                  <a:pt x="0" y="1077435"/>
                </a:cubicBezTo>
                <a:cubicBezTo>
                  <a:pt x="5730" y="936085"/>
                  <a:pt x="-10032" y="817028"/>
                  <a:pt x="0" y="573104"/>
                </a:cubicBezTo>
                <a:cubicBezTo>
                  <a:pt x="10032" y="329180"/>
                  <a:pt x="22266" y="130223"/>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E402C4E-162C-4F90-A62A-BB6E9109E61A}"/>
              </a:ext>
            </a:extLst>
          </p:cNvPr>
          <p:cNvSpPr/>
          <p:nvPr/>
        </p:nvSpPr>
        <p:spPr>
          <a:xfrm>
            <a:off x="125500" y="3239999"/>
            <a:ext cx="3665450" cy="2448000"/>
          </a:xfrm>
          <a:custGeom>
            <a:avLst/>
            <a:gdLst>
              <a:gd name="connsiteX0" fmla="*/ 0 w 3665450"/>
              <a:gd name="connsiteY0" fmla="*/ 0 h 2448000"/>
              <a:gd name="connsiteX1" fmla="*/ 537599 w 3665450"/>
              <a:gd name="connsiteY1" fmla="*/ 0 h 2448000"/>
              <a:gd name="connsiteX2" fmla="*/ 1221817 w 3665450"/>
              <a:gd name="connsiteY2" fmla="*/ 0 h 2448000"/>
              <a:gd name="connsiteX3" fmla="*/ 1722762 w 3665450"/>
              <a:gd name="connsiteY3" fmla="*/ 0 h 2448000"/>
              <a:gd name="connsiteX4" fmla="*/ 2370324 w 3665450"/>
              <a:gd name="connsiteY4" fmla="*/ 0 h 2448000"/>
              <a:gd name="connsiteX5" fmla="*/ 2981233 w 3665450"/>
              <a:gd name="connsiteY5" fmla="*/ 0 h 2448000"/>
              <a:gd name="connsiteX6" fmla="*/ 3665450 w 3665450"/>
              <a:gd name="connsiteY6" fmla="*/ 0 h 2448000"/>
              <a:gd name="connsiteX7" fmla="*/ 3665450 w 3665450"/>
              <a:gd name="connsiteY7" fmla="*/ 563040 h 2448000"/>
              <a:gd name="connsiteX8" fmla="*/ 3665450 w 3665450"/>
              <a:gd name="connsiteY8" fmla="*/ 1175040 h 2448000"/>
              <a:gd name="connsiteX9" fmla="*/ 3665450 w 3665450"/>
              <a:gd name="connsiteY9" fmla="*/ 1738080 h 2448000"/>
              <a:gd name="connsiteX10" fmla="*/ 3665450 w 3665450"/>
              <a:gd name="connsiteY10" fmla="*/ 2448000 h 2448000"/>
              <a:gd name="connsiteX11" fmla="*/ 2981233 w 3665450"/>
              <a:gd name="connsiteY11" fmla="*/ 2448000 h 2448000"/>
              <a:gd name="connsiteX12" fmla="*/ 2333670 w 3665450"/>
              <a:gd name="connsiteY12" fmla="*/ 2448000 h 2448000"/>
              <a:gd name="connsiteX13" fmla="*/ 1796071 w 3665450"/>
              <a:gd name="connsiteY13" fmla="*/ 2448000 h 2448000"/>
              <a:gd name="connsiteX14" fmla="*/ 1111853 w 3665450"/>
              <a:gd name="connsiteY14" fmla="*/ 2448000 h 2448000"/>
              <a:gd name="connsiteX15" fmla="*/ 610908 w 3665450"/>
              <a:gd name="connsiteY15" fmla="*/ 2448000 h 2448000"/>
              <a:gd name="connsiteX16" fmla="*/ 0 w 3665450"/>
              <a:gd name="connsiteY16" fmla="*/ 2448000 h 2448000"/>
              <a:gd name="connsiteX17" fmla="*/ 0 w 3665450"/>
              <a:gd name="connsiteY17" fmla="*/ 1787040 h 2448000"/>
              <a:gd name="connsiteX18" fmla="*/ 0 w 3665450"/>
              <a:gd name="connsiteY18" fmla="*/ 1150560 h 2448000"/>
              <a:gd name="connsiteX19" fmla="*/ 0 w 3665450"/>
              <a:gd name="connsiteY19" fmla="*/ 612000 h 2448000"/>
              <a:gd name="connsiteX20" fmla="*/ 0 w 3665450"/>
              <a:gd name="connsiteY20" fmla="*/ 0 h 24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5450" h="2448000" extrusionOk="0">
                <a:moveTo>
                  <a:pt x="0" y="0"/>
                </a:moveTo>
                <a:cubicBezTo>
                  <a:pt x="111328" y="9201"/>
                  <a:pt x="319630" y="14861"/>
                  <a:pt x="537599" y="0"/>
                </a:cubicBezTo>
                <a:cubicBezTo>
                  <a:pt x="755568" y="-14861"/>
                  <a:pt x="1070004" y="-23206"/>
                  <a:pt x="1221817" y="0"/>
                </a:cubicBezTo>
                <a:cubicBezTo>
                  <a:pt x="1373630" y="23206"/>
                  <a:pt x="1594038" y="12926"/>
                  <a:pt x="1722762" y="0"/>
                </a:cubicBezTo>
                <a:cubicBezTo>
                  <a:pt x="1851487" y="-12926"/>
                  <a:pt x="2131961" y="22097"/>
                  <a:pt x="2370324" y="0"/>
                </a:cubicBezTo>
                <a:cubicBezTo>
                  <a:pt x="2608687" y="-22097"/>
                  <a:pt x="2701267" y="16339"/>
                  <a:pt x="2981233" y="0"/>
                </a:cubicBezTo>
                <a:cubicBezTo>
                  <a:pt x="3261199" y="-16339"/>
                  <a:pt x="3367705" y="-17198"/>
                  <a:pt x="3665450" y="0"/>
                </a:cubicBezTo>
                <a:cubicBezTo>
                  <a:pt x="3681667" y="192760"/>
                  <a:pt x="3652166" y="379510"/>
                  <a:pt x="3665450" y="563040"/>
                </a:cubicBezTo>
                <a:cubicBezTo>
                  <a:pt x="3678734" y="746570"/>
                  <a:pt x="3657837" y="970177"/>
                  <a:pt x="3665450" y="1175040"/>
                </a:cubicBezTo>
                <a:cubicBezTo>
                  <a:pt x="3673063" y="1379903"/>
                  <a:pt x="3647140" y="1561159"/>
                  <a:pt x="3665450" y="1738080"/>
                </a:cubicBezTo>
                <a:cubicBezTo>
                  <a:pt x="3683760" y="1915001"/>
                  <a:pt x="3695025" y="2105101"/>
                  <a:pt x="3665450" y="2448000"/>
                </a:cubicBezTo>
                <a:cubicBezTo>
                  <a:pt x="3360883" y="2481697"/>
                  <a:pt x="3205021" y="2474121"/>
                  <a:pt x="2981233" y="2448000"/>
                </a:cubicBezTo>
                <a:cubicBezTo>
                  <a:pt x="2757445" y="2421879"/>
                  <a:pt x="2629703" y="2479113"/>
                  <a:pt x="2333670" y="2448000"/>
                </a:cubicBezTo>
                <a:cubicBezTo>
                  <a:pt x="2037637" y="2416887"/>
                  <a:pt x="1935031" y="2440285"/>
                  <a:pt x="1796071" y="2448000"/>
                </a:cubicBezTo>
                <a:cubicBezTo>
                  <a:pt x="1657111" y="2455715"/>
                  <a:pt x="1256245" y="2481020"/>
                  <a:pt x="1111853" y="2448000"/>
                </a:cubicBezTo>
                <a:cubicBezTo>
                  <a:pt x="967461" y="2414980"/>
                  <a:pt x="748041" y="2441514"/>
                  <a:pt x="610908" y="2448000"/>
                </a:cubicBezTo>
                <a:cubicBezTo>
                  <a:pt x="473776" y="2454486"/>
                  <a:pt x="230339" y="2435184"/>
                  <a:pt x="0" y="2448000"/>
                </a:cubicBezTo>
                <a:cubicBezTo>
                  <a:pt x="6861" y="2245949"/>
                  <a:pt x="-22454" y="1982431"/>
                  <a:pt x="0" y="1787040"/>
                </a:cubicBezTo>
                <a:cubicBezTo>
                  <a:pt x="22454" y="1591649"/>
                  <a:pt x="19981" y="1379031"/>
                  <a:pt x="0" y="1150560"/>
                </a:cubicBezTo>
                <a:cubicBezTo>
                  <a:pt x="-19981" y="922089"/>
                  <a:pt x="-16439" y="747551"/>
                  <a:pt x="0" y="612000"/>
                </a:cubicBezTo>
                <a:cubicBezTo>
                  <a:pt x="16439" y="476449"/>
                  <a:pt x="13929" y="290229"/>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3287106-3463-4726-AF95-1B9E557FA937}"/>
              </a:ext>
            </a:extLst>
          </p:cNvPr>
          <p:cNvSpPr/>
          <p:nvPr/>
        </p:nvSpPr>
        <p:spPr>
          <a:xfrm>
            <a:off x="132550" y="5727598"/>
            <a:ext cx="3658678" cy="911327"/>
          </a:xfrm>
          <a:custGeom>
            <a:avLst/>
            <a:gdLst>
              <a:gd name="connsiteX0" fmla="*/ 0 w 3658678"/>
              <a:gd name="connsiteY0" fmla="*/ 0 h 911327"/>
              <a:gd name="connsiteX1" fmla="*/ 536606 w 3658678"/>
              <a:gd name="connsiteY1" fmla="*/ 0 h 911327"/>
              <a:gd name="connsiteX2" fmla="*/ 1219559 w 3658678"/>
              <a:gd name="connsiteY2" fmla="*/ 0 h 911327"/>
              <a:gd name="connsiteX3" fmla="*/ 1719579 w 3658678"/>
              <a:gd name="connsiteY3" fmla="*/ 0 h 911327"/>
              <a:gd name="connsiteX4" fmla="*/ 2365945 w 3658678"/>
              <a:gd name="connsiteY4" fmla="*/ 0 h 911327"/>
              <a:gd name="connsiteX5" fmla="*/ 2975725 w 3658678"/>
              <a:gd name="connsiteY5" fmla="*/ 0 h 911327"/>
              <a:gd name="connsiteX6" fmla="*/ 3658678 w 3658678"/>
              <a:gd name="connsiteY6" fmla="*/ 0 h 911327"/>
              <a:gd name="connsiteX7" fmla="*/ 3658678 w 3658678"/>
              <a:gd name="connsiteY7" fmla="*/ 437437 h 911327"/>
              <a:gd name="connsiteX8" fmla="*/ 3658678 w 3658678"/>
              <a:gd name="connsiteY8" fmla="*/ 911327 h 911327"/>
              <a:gd name="connsiteX9" fmla="*/ 3122072 w 3658678"/>
              <a:gd name="connsiteY9" fmla="*/ 911327 h 911327"/>
              <a:gd name="connsiteX10" fmla="*/ 2439119 w 3658678"/>
              <a:gd name="connsiteY10" fmla="*/ 911327 h 911327"/>
              <a:gd name="connsiteX11" fmla="*/ 1756165 w 3658678"/>
              <a:gd name="connsiteY11" fmla="*/ 911327 h 911327"/>
              <a:gd name="connsiteX12" fmla="*/ 1109799 w 3658678"/>
              <a:gd name="connsiteY12" fmla="*/ 911327 h 911327"/>
              <a:gd name="connsiteX13" fmla="*/ 573193 w 3658678"/>
              <a:gd name="connsiteY13" fmla="*/ 911327 h 911327"/>
              <a:gd name="connsiteX14" fmla="*/ 0 w 3658678"/>
              <a:gd name="connsiteY14" fmla="*/ 911327 h 911327"/>
              <a:gd name="connsiteX15" fmla="*/ 0 w 3658678"/>
              <a:gd name="connsiteY15" fmla="*/ 483003 h 911327"/>
              <a:gd name="connsiteX16" fmla="*/ 0 w 3658678"/>
              <a:gd name="connsiteY16" fmla="*/ 0 h 91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8678" h="911327" extrusionOk="0">
                <a:moveTo>
                  <a:pt x="0" y="0"/>
                </a:moveTo>
                <a:cubicBezTo>
                  <a:pt x="263894" y="-3547"/>
                  <a:pt x="283831" y="-21133"/>
                  <a:pt x="536606" y="0"/>
                </a:cubicBezTo>
                <a:cubicBezTo>
                  <a:pt x="789381" y="21133"/>
                  <a:pt x="1001819" y="10977"/>
                  <a:pt x="1219559" y="0"/>
                </a:cubicBezTo>
                <a:cubicBezTo>
                  <a:pt x="1437299" y="-10977"/>
                  <a:pt x="1568471" y="3188"/>
                  <a:pt x="1719579" y="0"/>
                </a:cubicBezTo>
                <a:cubicBezTo>
                  <a:pt x="1870687" y="-3188"/>
                  <a:pt x="2213504" y="16441"/>
                  <a:pt x="2365945" y="0"/>
                </a:cubicBezTo>
                <a:cubicBezTo>
                  <a:pt x="2518386" y="-16441"/>
                  <a:pt x="2710979" y="25604"/>
                  <a:pt x="2975725" y="0"/>
                </a:cubicBezTo>
                <a:cubicBezTo>
                  <a:pt x="3240471" y="-25604"/>
                  <a:pt x="3395211" y="17157"/>
                  <a:pt x="3658678" y="0"/>
                </a:cubicBezTo>
                <a:cubicBezTo>
                  <a:pt x="3639630" y="177546"/>
                  <a:pt x="3659933" y="268860"/>
                  <a:pt x="3658678" y="437437"/>
                </a:cubicBezTo>
                <a:cubicBezTo>
                  <a:pt x="3657423" y="606014"/>
                  <a:pt x="3645657" y="711032"/>
                  <a:pt x="3658678" y="911327"/>
                </a:cubicBezTo>
                <a:cubicBezTo>
                  <a:pt x="3462480" y="892956"/>
                  <a:pt x="3286158" y="887645"/>
                  <a:pt x="3122072" y="911327"/>
                </a:cubicBezTo>
                <a:cubicBezTo>
                  <a:pt x="2957986" y="935009"/>
                  <a:pt x="2775713" y="904397"/>
                  <a:pt x="2439119" y="911327"/>
                </a:cubicBezTo>
                <a:cubicBezTo>
                  <a:pt x="2102525" y="918257"/>
                  <a:pt x="1961601" y="929514"/>
                  <a:pt x="1756165" y="911327"/>
                </a:cubicBezTo>
                <a:cubicBezTo>
                  <a:pt x="1550729" y="893140"/>
                  <a:pt x="1316106" y="886009"/>
                  <a:pt x="1109799" y="911327"/>
                </a:cubicBezTo>
                <a:cubicBezTo>
                  <a:pt x="903492" y="936645"/>
                  <a:pt x="704115" y="895044"/>
                  <a:pt x="573193" y="911327"/>
                </a:cubicBezTo>
                <a:cubicBezTo>
                  <a:pt x="442271" y="927610"/>
                  <a:pt x="179102" y="894855"/>
                  <a:pt x="0" y="911327"/>
                </a:cubicBezTo>
                <a:cubicBezTo>
                  <a:pt x="-1333" y="713003"/>
                  <a:pt x="4366" y="631700"/>
                  <a:pt x="0" y="483003"/>
                </a:cubicBezTo>
                <a:cubicBezTo>
                  <a:pt x="-4366" y="334306"/>
                  <a:pt x="-16578" y="224969"/>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40EFAF-D638-4E5C-AD0D-5AF73FC51577}"/>
              </a:ext>
            </a:extLst>
          </p:cNvPr>
          <p:cNvSpPr/>
          <p:nvPr/>
        </p:nvSpPr>
        <p:spPr>
          <a:xfrm>
            <a:off x="8337846" y="2551610"/>
            <a:ext cx="3672000" cy="1548000"/>
          </a:xfrm>
          <a:custGeom>
            <a:avLst/>
            <a:gdLst>
              <a:gd name="connsiteX0" fmla="*/ 0 w 3672000"/>
              <a:gd name="connsiteY0" fmla="*/ 0 h 1548000"/>
              <a:gd name="connsiteX1" fmla="*/ 538560 w 3672000"/>
              <a:gd name="connsiteY1" fmla="*/ 0 h 1548000"/>
              <a:gd name="connsiteX2" fmla="*/ 1224000 w 3672000"/>
              <a:gd name="connsiteY2" fmla="*/ 0 h 1548000"/>
              <a:gd name="connsiteX3" fmla="*/ 1725840 w 3672000"/>
              <a:gd name="connsiteY3" fmla="*/ 0 h 1548000"/>
              <a:gd name="connsiteX4" fmla="*/ 2374560 w 3672000"/>
              <a:gd name="connsiteY4" fmla="*/ 0 h 1548000"/>
              <a:gd name="connsiteX5" fmla="*/ 2986560 w 3672000"/>
              <a:gd name="connsiteY5" fmla="*/ 0 h 1548000"/>
              <a:gd name="connsiteX6" fmla="*/ 3672000 w 3672000"/>
              <a:gd name="connsiteY6" fmla="*/ 0 h 1548000"/>
              <a:gd name="connsiteX7" fmla="*/ 3672000 w 3672000"/>
              <a:gd name="connsiteY7" fmla="*/ 485040 h 1548000"/>
              <a:gd name="connsiteX8" fmla="*/ 3672000 w 3672000"/>
              <a:gd name="connsiteY8" fmla="*/ 1001040 h 1548000"/>
              <a:gd name="connsiteX9" fmla="*/ 3672000 w 3672000"/>
              <a:gd name="connsiteY9" fmla="*/ 1548000 h 1548000"/>
              <a:gd name="connsiteX10" fmla="*/ 3170160 w 3672000"/>
              <a:gd name="connsiteY10" fmla="*/ 1548000 h 1548000"/>
              <a:gd name="connsiteX11" fmla="*/ 2484720 w 3672000"/>
              <a:gd name="connsiteY11" fmla="*/ 1548000 h 1548000"/>
              <a:gd name="connsiteX12" fmla="*/ 1836000 w 3672000"/>
              <a:gd name="connsiteY12" fmla="*/ 1548000 h 1548000"/>
              <a:gd name="connsiteX13" fmla="*/ 1297440 w 3672000"/>
              <a:gd name="connsiteY13" fmla="*/ 1548000 h 1548000"/>
              <a:gd name="connsiteX14" fmla="*/ 612000 w 3672000"/>
              <a:gd name="connsiteY14" fmla="*/ 1548000 h 1548000"/>
              <a:gd name="connsiteX15" fmla="*/ 0 w 3672000"/>
              <a:gd name="connsiteY15" fmla="*/ 1548000 h 1548000"/>
              <a:gd name="connsiteX16" fmla="*/ 0 w 3672000"/>
              <a:gd name="connsiteY16" fmla="*/ 1047480 h 1548000"/>
              <a:gd name="connsiteX17" fmla="*/ 0 w 3672000"/>
              <a:gd name="connsiteY17" fmla="*/ 531480 h 1548000"/>
              <a:gd name="connsiteX18" fmla="*/ 0 w 3672000"/>
              <a:gd name="connsiteY18" fmla="*/ 0 h 15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2000" h="1548000" extrusionOk="0">
                <a:moveTo>
                  <a:pt x="0" y="0"/>
                </a:moveTo>
                <a:cubicBezTo>
                  <a:pt x="113801" y="2360"/>
                  <a:pt x="406344" y="3708"/>
                  <a:pt x="538560" y="0"/>
                </a:cubicBezTo>
                <a:cubicBezTo>
                  <a:pt x="670776" y="-3708"/>
                  <a:pt x="901952" y="26020"/>
                  <a:pt x="1224000" y="0"/>
                </a:cubicBezTo>
                <a:cubicBezTo>
                  <a:pt x="1546048" y="-26020"/>
                  <a:pt x="1550344" y="3785"/>
                  <a:pt x="1725840" y="0"/>
                </a:cubicBezTo>
                <a:cubicBezTo>
                  <a:pt x="1901336" y="-3785"/>
                  <a:pt x="2149146" y="838"/>
                  <a:pt x="2374560" y="0"/>
                </a:cubicBezTo>
                <a:cubicBezTo>
                  <a:pt x="2599974" y="-838"/>
                  <a:pt x="2862468" y="28691"/>
                  <a:pt x="2986560" y="0"/>
                </a:cubicBezTo>
                <a:cubicBezTo>
                  <a:pt x="3110652" y="-28691"/>
                  <a:pt x="3488928" y="18553"/>
                  <a:pt x="3672000" y="0"/>
                </a:cubicBezTo>
                <a:cubicBezTo>
                  <a:pt x="3662765" y="126840"/>
                  <a:pt x="3684000" y="351820"/>
                  <a:pt x="3672000" y="485040"/>
                </a:cubicBezTo>
                <a:cubicBezTo>
                  <a:pt x="3660000" y="618260"/>
                  <a:pt x="3690787" y="780214"/>
                  <a:pt x="3672000" y="1001040"/>
                </a:cubicBezTo>
                <a:cubicBezTo>
                  <a:pt x="3653213" y="1221866"/>
                  <a:pt x="3694262" y="1418763"/>
                  <a:pt x="3672000" y="1548000"/>
                </a:cubicBezTo>
                <a:cubicBezTo>
                  <a:pt x="3446599" y="1558603"/>
                  <a:pt x="3320728" y="1565893"/>
                  <a:pt x="3170160" y="1548000"/>
                </a:cubicBezTo>
                <a:cubicBezTo>
                  <a:pt x="3019592" y="1530107"/>
                  <a:pt x="2685931" y="1530790"/>
                  <a:pt x="2484720" y="1548000"/>
                </a:cubicBezTo>
                <a:cubicBezTo>
                  <a:pt x="2283509" y="1565210"/>
                  <a:pt x="2060666" y="1571774"/>
                  <a:pt x="1836000" y="1548000"/>
                </a:cubicBezTo>
                <a:cubicBezTo>
                  <a:pt x="1611334" y="1524226"/>
                  <a:pt x="1536359" y="1556208"/>
                  <a:pt x="1297440" y="1548000"/>
                </a:cubicBezTo>
                <a:cubicBezTo>
                  <a:pt x="1058521" y="1539792"/>
                  <a:pt x="850534" y="1573474"/>
                  <a:pt x="612000" y="1548000"/>
                </a:cubicBezTo>
                <a:cubicBezTo>
                  <a:pt x="373466" y="1522526"/>
                  <a:pt x="196465" y="1537048"/>
                  <a:pt x="0" y="1548000"/>
                </a:cubicBezTo>
                <a:cubicBezTo>
                  <a:pt x="15797" y="1374855"/>
                  <a:pt x="-2887" y="1286753"/>
                  <a:pt x="0" y="1047480"/>
                </a:cubicBezTo>
                <a:cubicBezTo>
                  <a:pt x="2887" y="808207"/>
                  <a:pt x="19978" y="704470"/>
                  <a:pt x="0" y="531480"/>
                </a:cubicBezTo>
                <a:cubicBezTo>
                  <a:pt x="-19978" y="358490"/>
                  <a:pt x="10999" y="147446"/>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4D58BA6-9D41-4C1B-BAFA-0855B5AD3396}"/>
              </a:ext>
            </a:extLst>
          </p:cNvPr>
          <p:cNvSpPr txBox="1"/>
          <p:nvPr/>
        </p:nvSpPr>
        <p:spPr>
          <a:xfrm rot="16200000">
            <a:off x="-220642" y="1889158"/>
            <a:ext cx="1258750" cy="330071"/>
          </a:xfrm>
          <a:prstGeom prst="rect">
            <a:avLst/>
          </a:prstGeom>
        </p:spPr>
        <p:txBody>
          <a:bodyPr vert="horz" wrap="none" lIns="91440" tIns="45720" rIns="91440" bIns="45720" rtlCol="0">
            <a:normAutofit/>
          </a:bodyPr>
          <a:lstStyle/>
          <a:p>
            <a:pPr marL="0" indent="0" algn="l">
              <a:buNone/>
            </a:pPr>
            <a:r>
              <a:rPr lang="en-GB" sz="1000">
                <a:solidFill>
                  <a:srgbClr val="C00000"/>
                </a:solidFill>
                <a:latin typeface="LetterOMatic!" panose="020B0603050302020204" pitchFamily="34" charset="0"/>
                <a:cs typeface="Arial" panose="020B0604020202020204" pitchFamily="34" charset="0"/>
              </a:rPr>
              <a:t>Cost &amp; Value</a:t>
            </a:r>
          </a:p>
        </p:txBody>
      </p:sp>
      <p:sp>
        <p:nvSpPr>
          <p:cNvPr id="13" name="TextBox 12">
            <a:extLst>
              <a:ext uri="{FF2B5EF4-FFF2-40B4-BE49-F238E27FC236}">
                <a16:creationId xmlns:a16="http://schemas.microsoft.com/office/drawing/2014/main" id="{1F171297-B72A-4290-96B1-C34C1B3B05CA}"/>
              </a:ext>
            </a:extLst>
          </p:cNvPr>
          <p:cNvSpPr txBox="1"/>
          <p:nvPr/>
        </p:nvSpPr>
        <p:spPr>
          <a:xfrm rot="16200000">
            <a:off x="-732316" y="4281191"/>
            <a:ext cx="2305050" cy="448265"/>
          </a:xfrm>
          <a:prstGeom prst="rect">
            <a:avLst/>
          </a:prstGeom>
        </p:spPr>
        <p:txBody>
          <a:bodyPr vert="horz" wrap="none" lIns="91440" tIns="45720" rIns="91440" bIns="45720" rtlCol="0">
            <a:normAutofit fontScale="92500" lnSpcReduction="20000"/>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Stakeholders &amp;</a:t>
            </a:r>
          </a:p>
          <a:p>
            <a:pPr marL="0" indent="0" algn="ctr">
              <a:lnSpc>
                <a:spcPct val="210000"/>
              </a:lnSpc>
              <a:buNone/>
            </a:pPr>
            <a:r>
              <a:rPr lang="en-GB" sz="1000">
                <a:solidFill>
                  <a:srgbClr val="C00000"/>
                </a:solidFill>
                <a:latin typeface="LetterOMatic!" panose="020B0603050302020204" pitchFamily="34" charset="0"/>
                <a:cs typeface="Arial" panose="020B0604020202020204" pitchFamily="34" charset="0"/>
              </a:rPr>
              <a:t> Stakeholder implications</a:t>
            </a:r>
          </a:p>
        </p:txBody>
      </p:sp>
      <p:sp>
        <p:nvSpPr>
          <p:cNvPr id="14" name="TextBox 13">
            <a:extLst>
              <a:ext uri="{FF2B5EF4-FFF2-40B4-BE49-F238E27FC236}">
                <a16:creationId xmlns:a16="http://schemas.microsoft.com/office/drawing/2014/main" id="{3DFF2C2F-54C3-4152-B8B6-D4C0A8C399ED}"/>
              </a:ext>
            </a:extLst>
          </p:cNvPr>
          <p:cNvSpPr txBox="1"/>
          <p:nvPr/>
        </p:nvSpPr>
        <p:spPr>
          <a:xfrm rot="16200000">
            <a:off x="-57422" y="5997671"/>
            <a:ext cx="891391"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SKILS &amp;</a:t>
            </a:r>
          </a:p>
          <a:p>
            <a:pPr marL="0" indent="0" algn="ctr">
              <a:buNone/>
            </a:pPr>
            <a:r>
              <a:rPr lang="en-GB" sz="1000">
                <a:solidFill>
                  <a:srgbClr val="C00000"/>
                </a:solidFill>
                <a:latin typeface="LetterOMatic!" panose="020B0603050302020204" pitchFamily="34" charset="0"/>
                <a:cs typeface="Arial" panose="020B0604020202020204" pitchFamily="34" charset="0"/>
              </a:rPr>
              <a:t> Knowledge</a:t>
            </a:r>
          </a:p>
        </p:txBody>
      </p:sp>
      <p:sp>
        <p:nvSpPr>
          <p:cNvPr id="15" name="Rectangle 14">
            <a:extLst>
              <a:ext uri="{FF2B5EF4-FFF2-40B4-BE49-F238E27FC236}">
                <a16:creationId xmlns:a16="http://schemas.microsoft.com/office/drawing/2014/main" id="{38C531FD-EE4C-408A-AAC7-B357143816ED}"/>
              </a:ext>
            </a:extLst>
          </p:cNvPr>
          <p:cNvSpPr/>
          <p:nvPr/>
        </p:nvSpPr>
        <p:spPr>
          <a:xfrm>
            <a:off x="4191837" y="901571"/>
            <a:ext cx="3894888" cy="916855"/>
          </a:xfrm>
          <a:custGeom>
            <a:avLst/>
            <a:gdLst>
              <a:gd name="connsiteX0" fmla="*/ 0 w 3894888"/>
              <a:gd name="connsiteY0" fmla="*/ 0 h 916855"/>
              <a:gd name="connsiteX1" fmla="*/ 571250 w 3894888"/>
              <a:gd name="connsiteY1" fmla="*/ 0 h 916855"/>
              <a:gd name="connsiteX2" fmla="*/ 1298296 w 3894888"/>
              <a:gd name="connsiteY2" fmla="*/ 0 h 916855"/>
              <a:gd name="connsiteX3" fmla="*/ 1830597 w 3894888"/>
              <a:gd name="connsiteY3" fmla="*/ 0 h 916855"/>
              <a:gd name="connsiteX4" fmla="*/ 2518694 w 3894888"/>
              <a:gd name="connsiteY4" fmla="*/ 0 h 916855"/>
              <a:gd name="connsiteX5" fmla="*/ 3167842 w 3894888"/>
              <a:gd name="connsiteY5" fmla="*/ 0 h 916855"/>
              <a:gd name="connsiteX6" fmla="*/ 3894888 w 3894888"/>
              <a:gd name="connsiteY6" fmla="*/ 0 h 916855"/>
              <a:gd name="connsiteX7" fmla="*/ 3894888 w 3894888"/>
              <a:gd name="connsiteY7" fmla="*/ 440090 h 916855"/>
              <a:gd name="connsiteX8" fmla="*/ 3894888 w 3894888"/>
              <a:gd name="connsiteY8" fmla="*/ 916855 h 916855"/>
              <a:gd name="connsiteX9" fmla="*/ 3323638 w 3894888"/>
              <a:gd name="connsiteY9" fmla="*/ 916855 h 916855"/>
              <a:gd name="connsiteX10" fmla="*/ 2596592 w 3894888"/>
              <a:gd name="connsiteY10" fmla="*/ 916855 h 916855"/>
              <a:gd name="connsiteX11" fmla="*/ 1869546 w 3894888"/>
              <a:gd name="connsiteY11" fmla="*/ 916855 h 916855"/>
              <a:gd name="connsiteX12" fmla="*/ 1181449 w 3894888"/>
              <a:gd name="connsiteY12" fmla="*/ 916855 h 916855"/>
              <a:gd name="connsiteX13" fmla="*/ 610199 w 3894888"/>
              <a:gd name="connsiteY13" fmla="*/ 916855 h 916855"/>
              <a:gd name="connsiteX14" fmla="*/ 0 w 3894888"/>
              <a:gd name="connsiteY14" fmla="*/ 916855 h 916855"/>
              <a:gd name="connsiteX15" fmla="*/ 0 w 3894888"/>
              <a:gd name="connsiteY15" fmla="*/ 485933 h 916855"/>
              <a:gd name="connsiteX16" fmla="*/ 0 w 3894888"/>
              <a:gd name="connsiteY16" fmla="*/ 0 h 91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88" h="916855" extrusionOk="0">
                <a:moveTo>
                  <a:pt x="0" y="0"/>
                </a:moveTo>
                <a:cubicBezTo>
                  <a:pt x="140812" y="23086"/>
                  <a:pt x="363569" y="-19662"/>
                  <a:pt x="571250" y="0"/>
                </a:cubicBezTo>
                <a:cubicBezTo>
                  <a:pt x="778931" y="19662"/>
                  <a:pt x="1095727" y="5200"/>
                  <a:pt x="1298296" y="0"/>
                </a:cubicBezTo>
                <a:cubicBezTo>
                  <a:pt x="1500865" y="-5200"/>
                  <a:pt x="1624826" y="18000"/>
                  <a:pt x="1830597" y="0"/>
                </a:cubicBezTo>
                <a:cubicBezTo>
                  <a:pt x="2036368" y="-18000"/>
                  <a:pt x="2317367" y="31390"/>
                  <a:pt x="2518694" y="0"/>
                </a:cubicBezTo>
                <a:cubicBezTo>
                  <a:pt x="2720021" y="-31390"/>
                  <a:pt x="2879938" y="-1562"/>
                  <a:pt x="3167842" y="0"/>
                </a:cubicBezTo>
                <a:cubicBezTo>
                  <a:pt x="3455746" y="1562"/>
                  <a:pt x="3618844" y="-32927"/>
                  <a:pt x="3894888" y="0"/>
                </a:cubicBezTo>
                <a:cubicBezTo>
                  <a:pt x="3886689" y="215841"/>
                  <a:pt x="3901087" y="305876"/>
                  <a:pt x="3894888" y="440090"/>
                </a:cubicBezTo>
                <a:cubicBezTo>
                  <a:pt x="3888690" y="574304"/>
                  <a:pt x="3904509" y="766498"/>
                  <a:pt x="3894888" y="916855"/>
                </a:cubicBezTo>
                <a:cubicBezTo>
                  <a:pt x="3778626" y="894449"/>
                  <a:pt x="3592929" y="912418"/>
                  <a:pt x="3323638" y="916855"/>
                </a:cubicBezTo>
                <a:cubicBezTo>
                  <a:pt x="3054347" y="921293"/>
                  <a:pt x="2957728" y="943041"/>
                  <a:pt x="2596592" y="916855"/>
                </a:cubicBezTo>
                <a:cubicBezTo>
                  <a:pt x="2235456" y="890669"/>
                  <a:pt x="2069314" y="893064"/>
                  <a:pt x="1869546" y="916855"/>
                </a:cubicBezTo>
                <a:cubicBezTo>
                  <a:pt x="1669778" y="940646"/>
                  <a:pt x="1379133" y="914615"/>
                  <a:pt x="1181449" y="916855"/>
                </a:cubicBezTo>
                <a:cubicBezTo>
                  <a:pt x="983765" y="919095"/>
                  <a:pt x="733972" y="932032"/>
                  <a:pt x="610199" y="916855"/>
                </a:cubicBezTo>
                <a:cubicBezTo>
                  <a:pt x="486426" y="901679"/>
                  <a:pt x="195296" y="896320"/>
                  <a:pt x="0" y="916855"/>
                </a:cubicBezTo>
                <a:cubicBezTo>
                  <a:pt x="-1042" y="829470"/>
                  <a:pt x="-12688" y="611804"/>
                  <a:pt x="0" y="485933"/>
                </a:cubicBezTo>
                <a:cubicBezTo>
                  <a:pt x="12688" y="360062"/>
                  <a:pt x="-7216" y="174110"/>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B68F3A3-C913-421A-A28F-E39C01E14DE3}"/>
              </a:ext>
            </a:extLst>
          </p:cNvPr>
          <p:cNvSpPr txBox="1"/>
          <p:nvPr/>
        </p:nvSpPr>
        <p:spPr>
          <a:xfrm rot="16200000">
            <a:off x="3990754" y="1151080"/>
            <a:ext cx="891391"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Housing</a:t>
            </a:r>
          </a:p>
          <a:p>
            <a:pPr marL="0" indent="0" algn="ctr">
              <a:buNone/>
            </a:pPr>
            <a:r>
              <a:rPr lang="en-GB" sz="1000" err="1">
                <a:solidFill>
                  <a:srgbClr val="C00000"/>
                </a:solidFill>
                <a:latin typeface="LetterOMatic!" panose="020B0603050302020204" pitchFamily="34" charset="0"/>
                <a:cs typeface="Arial" panose="020B0604020202020204" pitchFamily="34" charset="0"/>
              </a:rPr>
              <a:t>reqRMNTS</a:t>
            </a:r>
            <a:endParaRPr lang="en-GB" sz="1000">
              <a:solidFill>
                <a:srgbClr val="C00000"/>
              </a:solidFill>
              <a:latin typeface="LetterOMatic!" panose="020B06030503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1D9EB33-1E90-41B1-8C75-1EC615393E7F}"/>
              </a:ext>
            </a:extLst>
          </p:cNvPr>
          <p:cNvSpPr/>
          <p:nvPr/>
        </p:nvSpPr>
        <p:spPr>
          <a:xfrm>
            <a:off x="4191837" y="1873313"/>
            <a:ext cx="3894888" cy="1553203"/>
          </a:xfrm>
          <a:custGeom>
            <a:avLst/>
            <a:gdLst>
              <a:gd name="connsiteX0" fmla="*/ 0 w 3894888"/>
              <a:gd name="connsiteY0" fmla="*/ 0 h 1553203"/>
              <a:gd name="connsiteX1" fmla="*/ 571250 w 3894888"/>
              <a:gd name="connsiteY1" fmla="*/ 0 h 1553203"/>
              <a:gd name="connsiteX2" fmla="*/ 1298296 w 3894888"/>
              <a:gd name="connsiteY2" fmla="*/ 0 h 1553203"/>
              <a:gd name="connsiteX3" fmla="*/ 1830597 w 3894888"/>
              <a:gd name="connsiteY3" fmla="*/ 0 h 1553203"/>
              <a:gd name="connsiteX4" fmla="*/ 2518694 w 3894888"/>
              <a:gd name="connsiteY4" fmla="*/ 0 h 1553203"/>
              <a:gd name="connsiteX5" fmla="*/ 3167842 w 3894888"/>
              <a:gd name="connsiteY5" fmla="*/ 0 h 1553203"/>
              <a:gd name="connsiteX6" fmla="*/ 3894888 w 3894888"/>
              <a:gd name="connsiteY6" fmla="*/ 0 h 1553203"/>
              <a:gd name="connsiteX7" fmla="*/ 3894888 w 3894888"/>
              <a:gd name="connsiteY7" fmla="*/ 486670 h 1553203"/>
              <a:gd name="connsiteX8" fmla="*/ 3894888 w 3894888"/>
              <a:gd name="connsiteY8" fmla="*/ 1004405 h 1553203"/>
              <a:gd name="connsiteX9" fmla="*/ 3894888 w 3894888"/>
              <a:gd name="connsiteY9" fmla="*/ 1553203 h 1553203"/>
              <a:gd name="connsiteX10" fmla="*/ 3362587 w 3894888"/>
              <a:gd name="connsiteY10" fmla="*/ 1553203 h 1553203"/>
              <a:gd name="connsiteX11" fmla="*/ 2635541 w 3894888"/>
              <a:gd name="connsiteY11" fmla="*/ 1553203 h 1553203"/>
              <a:gd name="connsiteX12" fmla="*/ 1947444 w 3894888"/>
              <a:gd name="connsiteY12" fmla="*/ 1553203 h 1553203"/>
              <a:gd name="connsiteX13" fmla="*/ 1376194 w 3894888"/>
              <a:gd name="connsiteY13" fmla="*/ 1553203 h 1553203"/>
              <a:gd name="connsiteX14" fmla="*/ 649148 w 3894888"/>
              <a:gd name="connsiteY14" fmla="*/ 1553203 h 1553203"/>
              <a:gd name="connsiteX15" fmla="*/ 0 w 3894888"/>
              <a:gd name="connsiteY15" fmla="*/ 1553203 h 1553203"/>
              <a:gd name="connsiteX16" fmla="*/ 0 w 3894888"/>
              <a:gd name="connsiteY16" fmla="*/ 1051001 h 1553203"/>
              <a:gd name="connsiteX17" fmla="*/ 0 w 3894888"/>
              <a:gd name="connsiteY17" fmla="*/ 533266 h 1553203"/>
              <a:gd name="connsiteX18" fmla="*/ 0 w 3894888"/>
              <a:gd name="connsiteY18" fmla="*/ 0 h 15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4888" h="1553203" extrusionOk="0">
                <a:moveTo>
                  <a:pt x="0" y="0"/>
                </a:moveTo>
                <a:cubicBezTo>
                  <a:pt x="140812" y="23086"/>
                  <a:pt x="363569" y="-19662"/>
                  <a:pt x="571250" y="0"/>
                </a:cubicBezTo>
                <a:cubicBezTo>
                  <a:pt x="778931" y="19662"/>
                  <a:pt x="1095727" y="5200"/>
                  <a:pt x="1298296" y="0"/>
                </a:cubicBezTo>
                <a:cubicBezTo>
                  <a:pt x="1500865" y="-5200"/>
                  <a:pt x="1624826" y="18000"/>
                  <a:pt x="1830597" y="0"/>
                </a:cubicBezTo>
                <a:cubicBezTo>
                  <a:pt x="2036368" y="-18000"/>
                  <a:pt x="2317367" y="31390"/>
                  <a:pt x="2518694" y="0"/>
                </a:cubicBezTo>
                <a:cubicBezTo>
                  <a:pt x="2720021" y="-31390"/>
                  <a:pt x="2879938" y="-1562"/>
                  <a:pt x="3167842" y="0"/>
                </a:cubicBezTo>
                <a:cubicBezTo>
                  <a:pt x="3455746" y="1562"/>
                  <a:pt x="3618844" y="-32927"/>
                  <a:pt x="3894888" y="0"/>
                </a:cubicBezTo>
                <a:cubicBezTo>
                  <a:pt x="3881843" y="129505"/>
                  <a:pt x="3876254" y="352044"/>
                  <a:pt x="3894888" y="486670"/>
                </a:cubicBezTo>
                <a:cubicBezTo>
                  <a:pt x="3913523" y="621296"/>
                  <a:pt x="3890441" y="779634"/>
                  <a:pt x="3894888" y="1004405"/>
                </a:cubicBezTo>
                <a:cubicBezTo>
                  <a:pt x="3899335" y="1229176"/>
                  <a:pt x="3882822" y="1409090"/>
                  <a:pt x="3894888" y="1553203"/>
                </a:cubicBezTo>
                <a:cubicBezTo>
                  <a:pt x="3651265" y="1552450"/>
                  <a:pt x="3506781" y="1551840"/>
                  <a:pt x="3362587" y="1553203"/>
                </a:cubicBezTo>
                <a:cubicBezTo>
                  <a:pt x="3218393" y="1554566"/>
                  <a:pt x="2835309" y="1529412"/>
                  <a:pt x="2635541" y="1553203"/>
                </a:cubicBezTo>
                <a:cubicBezTo>
                  <a:pt x="2435773" y="1576994"/>
                  <a:pt x="2145128" y="1550963"/>
                  <a:pt x="1947444" y="1553203"/>
                </a:cubicBezTo>
                <a:cubicBezTo>
                  <a:pt x="1749760" y="1555443"/>
                  <a:pt x="1499967" y="1568380"/>
                  <a:pt x="1376194" y="1553203"/>
                </a:cubicBezTo>
                <a:cubicBezTo>
                  <a:pt x="1252421" y="1538027"/>
                  <a:pt x="949022" y="1567253"/>
                  <a:pt x="649148" y="1553203"/>
                </a:cubicBezTo>
                <a:cubicBezTo>
                  <a:pt x="349274" y="1539153"/>
                  <a:pt x="172701" y="1561978"/>
                  <a:pt x="0" y="1553203"/>
                </a:cubicBezTo>
                <a:cubicBezTo>
                  <a:pt x="-8154" y="1309581"/>
                  <a:pt x="-23728" y="1171002"/>
                  <a:pt x="0" y="1051001"/>
                </a:cubicBezTo>
                <a:cubicBezTo>
                  <a:pt x="23728" y="931000"/>
                  <a:pt x="10454" y="721994"/>
                  <a:pt x="0" y="533266"/>
                </a:cubicBezTo>
                <a:cubicBezTo>
                  <a:pt x="-10454" y="344539"/>
                  <a:pt x="-11869" y="186784"/>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8A79DF8-F7BC-4689-B8A3-E56E63449814}"/>
              </a:ext>
            </a:extLst>
          </p:cNvPr>
          <p:cNvSpPr/>
          <p:nvPr/>
        </p:nvSpPr>
        <p:spPr>
          <a:xfrm>
            <a:off x="4191837" y="3463834"/>
            <a:ext cx="3888000" cy="2484000"/>
          </a:xfrm>
          <a:custGeom>
            <a:avLst/>
            <a:gdLst>
              <a:gd name="connsiteX0" fmla="*/ 0 w 3888000"/>
              <a:gd name="connsiteY0" fmla="*/ 0 h 2484000"/>
              <a:gd name="connsiteX1" fmla="*/ 570240 w 3888000"/>
              <a:gd name="connsiteY1" fmla="*/ 0 h 2484000"/>
              <a:gd name="connsiteX2" fmla="*/ 1296000 w 3888000"/>
              <a:gd name="connsiteY2" fmla="*/ 0 h 2484000"/>
              <a:gd name="connsiteX3" fmla="*/ 1827360 w 3888000"/>
              <a:gd name="connsiteY3" fmla="*/ 0 h 2484000"/>
              <a:gd name="connsiteX4" fmla="*/ 2514240 w 3888000"/>
              <a:gd name="connsiteY4" fmla="*/ 0 h 2484000"/>
              <a:gd name="connsiteX5" fmla="*/ 3162240 w 3888000"/>
              <a:gd name="connsiteY5" fmla="*/ 0 h 2484000"/>
              <a:gd name="connsiteX6" fmla="*/ 3888000 w 3888000"/>
              <a:gd name="connsiteY6" fmla="*/ 0 h 2484000"/>
              <a:gd name="connsiteX7" fmla="*/ 3888000 w 3888000"/>
              <a:gd name="connsiteY7" fmla="*/ 571320 h 2484000"/>
              <a:gd name="connsiteX8" fmla="*/ 3888000 w 3888000"/>
              <a:gd name="connsiteY8" fmla="*/ 1192320 h 2484000"/>
              <a:gd name="connsiteX9" fmla="*/ 3888000 w 3888000"/>
              <a:gd name="connsiteY9" fmla="*/ 1763640 h 2484000"/>
              <a:gd name="connsiteX10" fmla="*/ 3888000 w 3888000"/>
              <a:gd name="connsiteY10" fmla="*/ 2484000 h 2484000"/>
              <a:gd name="connsiteX11" fmla="*/ 3162240 w 3888000"/>
              <a:gd name="connsiteY11" fmla="*/ 2484000 h 2484000"/>
              <a:gd name="connsiteX12" fmla="*/ 2475360 w 3888000"/>
              <a:gd name="connsiteY12" fmla="*/ 2484000 h 2484000"/>
              <a:gd name="connsiteX13" fmla="*/ 1905120 w 3888000"/>
              <a:gd name="connsiteY13" fmla="*/ 2484000 h 2484000"/>
              <a:gd name="connsiteX14" fmla="*/ 1179360 w 3888000"/>
              <a:gd name="connsiteY14" fmla="*/ 2484000 h 2484000"/>
              <a:gd name="connsiteX15" fmla="*/ 648000 w 3888000"/>
              <a:gd name="connsiteY15" fmla="*/ 2484000 h 2484000"/>
              <a:gd name="connsiteX16" fmla="*/ 0 w 3888000"/>
              <a:gd name="connsiteY16" fmla="*/ 2484000 h 2484000"/>
              <a:gd name="connsiteX17" fmla="*/ 0 w 3888000"/>
              <a:gd name="connsiteY17" fmla="*/ 1813320 h 2484000"/>
              <a:gd name="connsiteX18" fmla="*/ 0 w 3888000"/>
              <a:gd name="connsiteY18" fmla="*/ 1167480 h 2484000"/>
              <a:gd name="connsiteX19" fmla="*/ 0 w 3888000"/>
              <a:gd name="connsiteY19" fmla="*/ 621000 h 2484000"/>
              <a:gd name="connsiteX20" fmla="*/ 0 w 3888000"/>
              <a:gd name="connsiteY20" fmla="*/ 0 h 24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8000" h="2484000" extrusionOk="0">
                <a:moveTo>
                  <a:pt x="0" y="0"/>
                </a:moveTo>
                <a:cubicBezTo>
                  <a:pt x="187473" y="-21400"/>
                  <a:pt x="385270" y="-13716"/>
                  <a:pt x="570240" y="0"/>
                </a:cubicBezTo>
                <a:cubicBezTo>
                  <a:pt x="755210" y="13716"/>
                  <a:pt x="966567" y="24004"/>
                  <a:pt x="1296000" y="0"/>
                </a:cubicBezTo>
                <a:cubicBezTo>
                  <a:pt x="1625433" y="-24004"/>
                  <a:pt x="1718093" y="8213"/>
                  <a:pt x="1827360" y="0"/>
                </a:cubicBezTo>
                <a:cubicBezTo>
                  <a:pt x="1936627" y="-8213"/>
                  <a:pt x="2315971" y="-4886"/>
                  <a:pt x="2514240" y="0"/>
                </a:cubicBezTo>
                <a:cubicBezTo>
                  <a:pt x="2712509" y="4886"/>
                  <a:pt x="2988499" y="30491"/>
                  <a:pt x="3162240" y="0"/>
                </a:cubicBezTo>
                <a:cubicBezTo>
                  <a:pt x="3335981" y="-30491"/>
                  <a:pt x="3649084" y="16537"/>
                  <a:pt x="3888000" y="0"/>
                </a:cubicBezTo>
                <a:cubicBezTo>
                  <a:pt x="3880619" y="216992"/>
                  <a:pt x="3894174" y="376444"/>
                  <a:pt x="3888000" y="571320"/>
                </a:cubicBezTo>
                <a:cubicBezTo>
                  <a:pt x="3881826" y="766196"/>
                  <a:pt x="3903337" y="945372"/>
                  <a:pt x="3888000" y="1192320"/>
                </a:cubicBezTo>
                <a:cubicBezTo>
                  <a:pt x="3872663" y="1439268"/>
                  <a:pt x="3895772" y="1600123"/>
                  <a:pt x="3888000" y="1763640"/>
                </a:cubicBezTo>
                <a:cubicBezTo>
                  <a:pt x="3880228" y="1927157"/>
                  <a:pt x="3883645" y="2258188"/>
                  <a:pt x="3888000" y="2484000"/>
                </a:cubicBezTo>
                <a:cubicBezTo>
                  <a:pt x="3639586" y="2449327"/>
                  <a:pt x="3418877" y="2501062"/>
                  <a:pt x="3162240" y="2484000"/>
                </a:cubicBezTo>
                <a:cubicBezTo>
                  <a:pt x="2905603" y="2466938"/>
                  <a:pt x="2626849" y="2494418"/>
                  <a:pt x="2475360" y="2484000"/>
                </a:cubicBezTo>
                <a:cubicBezTo>
                  <a:pt x="2323871" y="2473582"/>
                  <a:pt x="2187191" y="2500128"/>
                  <a:pt x="1905120" y="2484000"/>
                </a:cubicBezTo>
                <a:cubicBezTo>
                  <a:pt x="1623049" y="2467872"/>
                  <a:pt x="1365028" y="2475202"/>
                  <a:pt x="1179360" y="2484000"/>
                </a:cubicBezTo>
                <a:cubicBezTo>
                  <a:pt x="993692" y="2492798"/>
                  <a:pt x="872167" y="2470600"/>
                  <a:pt x="648000" y="2484000"/>
                </a:cubicBezTo>
                <a:cubicBezTo>
                  <a:pt x="423833" y="2497400"/>
                  <a:pt x="176169" y="2471881"/>
                  <a:pt x="0" y="2484000"/>
                </a:cubicBezTo>
                <a:cubicBezTo>
                  <a:pt x="-6261" y="2247758"/>
                  <a:pt x="16912" y="1984316"/>
                  <a:pt x="0" y="1813320"/>
                </a:cubicBezTo>
                <a:cubicBezTo>
                  <a:pt x="-16912" y="1642324"/>
                  <a:pt x="12025" y="1476414"/>
                  <a:pt x="0" y="1167480"/>
                </a:cubicBezTo>
                <a:cubicBezTo>
                  <a:pt x="-12025" y="858546"/>
                  <a:pt x="-14459" y="819780"/>
                  <a:pt x="0" y="621000"/>
                </a:cubicBezTo>
                <a:cubicBezTo>
                  <a:pt x="14459" y="422220"/>
                  <a:pt x="-11721" y="189298"/>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19" name="TextBox 18">
            <a:extLst>
              <a:ext uri="{FF2B5EF4-FFF2-40B4-BE49-F238E27FC236}">
                <a16:creationId xmlns:a16="http://schemas.microsoft.com/office/drawing/2014/main" id="{BF1806DA-9150-4D1A-9823-4EDF56283989}"/>
              </a:ext>
            </a:extLst>
          </p:cNvPr>
          <p:cNvSpPr txBox="1"/>
          <p:nvPr/>
        </p:nvSpPr>
        <p:spPr>
          <a:xfrm rot="16200000">
            <a:off x="4009058" y="2350462"/>
            <a:ext cx="891391"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Public</a:t>
            </a:r>
          </a:p>
          <a:p>
            <a:pPr marL="0" indent="0" algn="ctr">
              <a:buNone/>
            </a:pPr>
            <a:r>
              <a:rPr lang="en-GB" sz="1000">
                <a:solidFill>
                  <a:srgbClr val="C00000"/>
                </a:solidFill>
                <a:latin typeface="LetterOMatic!" panose="020B0603050302020204" pitchFamily="34" charset="0"/>
                <a:cs typeface="Arial" panose="020B0604020202020204" pitchFamily="34" charset="0"/>
              </a:rPr>
              <a:t>engagement</a:t>
            </a:r>
          </a:p>
        </p:txBody>
      </p:sp>
      <p:sp>
        <p:nvSpPr>
          <p:cNvPr id="20" name="TextBox 19">
            <a:extLst>
              <a:ext uri="{FF2B5EF4-FFF2-40B4-BE49-F238E27FC236}">
                <a16:creationId xmlns:a16="http://schemas.microsoft.com/office/drawing/2014/main" id="{362A3EF9-2658-4E30-AC65-F6283ED2BE53}"/>
              </a:ext>
            </a:extLst>
          </p:cNvPr>
          <p:cNvSpPr txBox="1"/>
          <p:nvPr/>
        </p:nvSpPr>
        <p:spPr>
          <a:xfrm rot="16200000">
            <a:off x="4128802" y="4488416"/>
            <a:ext cx="891391"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Governance</a:t>
            </a:r>
          </a:p>
        </p:txBody>
      </p:sp>
      <p:sp>
        <p:nvSpPr>
          <p:cNvPr id="21" name="Rectangle 20">
            <a:extLst>
              <a:ext uri="{FF2B5EF4-FFF2-40B4-BE49-F238E27FC236}">
                <a16:creationId xmlns:a16="http://schemas.microsoft.com/office/drawing/2014/main" id="{CB77175C-4F78-4044-B83F-F6DCB3C42EC7}"/>
              </a:ext>
            </a:extLst>
          </p:cNvPr>
          <p:cNvSpPr/>
          <p:nvPr/>
        </p:nvSpPr>
        <p:spPr>
          <a:xfrm>
            <a:off x="8319869" y="4172428"/>
            <a:ext cx="3672000" cy="1548000"/>
          </a:xfrm>
          <a:custGeom>
            <a:avLst/>
            <a:gdLst>
              <a:gd name="connsiteX0" fmla="*/ 0 w 3672000"/>
              <a:gd name="connsiteY0" fmla="*/ 0 h 1548000"/>
              <a:gd name="connsiteX1" fmla="*/ 538560 w 3672000"/>
              <a:gd name="connsiteY1" fmla="*/ 0 h 1548000"/>
              <a:gd name="connsiteX2" fmla="*/ 1224000 w 3672000"/>
              <a:gd name="connsiteY2" fmla="*/ 0 h 1548000"/>
              <a:gd name="connsiteX3" fmla="*/ 1725840 w 3672000"/>
              <a:gd name="connsiteY3" fmla="*/ 0 h 1548000"/>
              <a:gd name="connsiteX4" fmla="*/ 2374560 w 3672000"/>
              <a:gd name="connsiteY4" fmla="*/ 0 h 1548000"/>
              <a:gd name="connsiteX5" fmla="*/ 2986560 w 3672000"/>
              <a:gd name="connsiteY5" fmla="*/ 0 h 1548000"/>
              <a:gd name="connsiteX6" fmla="*/ 3672000 w 3672000"/>
              <a:gd name="connsiteY6" fmla="*/ 0 h 1548000"/>
              <a:gd name="connsiteX7" fmla="*/ 3672000 w 3672000"/>
              <a:gd name="connsiteY7" fmla="*/ 485040 h 1548000"/>
              <a:gd name="connsiteX8" fmla="*/ 3672000 w 3672000"/>
              <a:gd name="connsiteY8" fmla="*/ 1001040 h 1548000"/>
              <a:gd name="connsiteX9" fmla="*/ 3672000 w 3672000"/>
              <a:gd name="connsiteY9" fmla="*/ 1548000 h 1548000"/>
              <a:gd name="connsiteX10" fmla="*/ 3170160 w 3672000"/>
              <a:gd name="connsiteY10" fmla="*/ 1548000 h 1548000"/>
              <a:gd name="connsiteX11" fmla="*/ 2484720 w 3672000"/>
              <a:gd name="connsiteY11" fmla="*/ 1548000 h 1548000"/>
              <a:gd name="connsiteX12" fmla="*/ 1836000 w 3672000"/>
              <a:gd name="connsiteY12" fmla="*/ 1548000 h 1548000"/>
              <a:gd name="connsiteX13" fmla="*/ 1297440 w 3672000"/>
              <a:gd name="connsiteY13" fmla="*/ 1548000 h 1548000"/>
              <a:gd name="connsiteX14" fmla="*/ 612000 w 3672000"/>
              <a:gd name="connsiteY14" fmla="*/ 1548000 h 1548000"/>
              <a:gd name="connsiteX15" fmla="*/ 0 w 3672000"/>
              <a:gd name="connsiteY15" fmla="*/ 1548000 h 1548000"/>
              <a:gd name="connsiteX16" fmla="*/ 0 w 3672000"/>
              <a:gd name="connsiteY16" fmla="*/ 1047480 h 1548000"/>
              <a:gd name="connsiteX17" fmla="*/ 0 w 3672000"/>
              <a:gd name="connsiteY17" fmla="*/ 531480 h 1548000"/>
              <a:gd name="connsiteX18" fmla="*/ 0 w 3672000"/>
              <a:gd name="connsiteY18" fmla="*/ 0 h 15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2000" h="1548000" extrusionOk="0">
                <a:moveTo>
                  <a:pt x="0" y="0"/>
                </a:moveTo>
                <a:cubicBezTo>
                  <a:pt x="113801" y="2360"/>
                  <a:pt x="406344" y="3708"/>
                  <a:pt x="538560" y="0"/>
                </a:cubicBezTo>
                <a:cubicBezTo>
                  <a:pt x="670776" y="-3708"/>
                  <a:pt x="901952" y="26020"/>
                  <a:pt x="1224000" y="0"/>
                </a:cubicBezTo>
                <a:cubicBezTo>
                  <a:pt x="1546048" y="-26020"/>
                  <a:pt x="1550344" y="3785"/>
                  <a:pt x="1725840" y="0"/>
                </a:cubicBezTo>
                <a:cubicBezTo>
                  <a:pt x="1901336" y="-3785"/>
                  <a:pt x="2149146" y="838"/>
                  <a:pt x="2374560" y="0"/>
                </a:cubicBezTo>
                <a:cubicBezTo>
                  <a:pt x="2599974" y="-838"/>
                  <a:pt x="2862468" y="28691"/>
                  <a:pt x="2986560" y="0"/>
                </a:cubicBezTo>
                <a:cubicBezTo>
                  <a:pt x="3110652" y="-28691"/>
                  <a:pt x="3488928" y="18553"/>
                  <a:pt x="3672000" y="0"/>
                </a:cubicBezTo>
                <a:cubicBezTo>
                  <a:pt x="3662765" y="126840"/>
                  <a:pt x="3684000" y="351820"/>
                  <a:pt x="3672000" y="485040"/>
                </a:cubicBezTo>
                <a:cubicBezTo>
                  <a:pt x="3660000" y="618260"/>
                  <a:pt x="3690787" y="780214"/>
                  <a:pt x="3672000" y="1001040"/>
                </a:cubicBezTo>
                <a:cubicBezTo>
                  <a:pt x="3653213" y="1221866"/>
                  <a:pt x="3694262" y="1418763"/>
                  <a:pt x="3672000" y="1548000"/>
                </a:cubicBezTo>
                <a:cubicBezTo>
                  <a:pt x="3446599" y="1558603"/>
                  <a:pt x="3320728" y="1565893"/>
                  <a:pt x="3170160" y="1548000"/>
                </a:cubicBezTo>
                <a:cubicBezTo>
                  <a:pt x="3019592" y="1530107"/>
                  <a:pt x="2685931" y="1530790"/>
                  <a:pt x="2484720" y="1548000"/>
                </a:cubicBezTo>
                <a:cubicBezTo>
                  <a:pt x="2283509" y="1565210"/>
                  <a:pt x="2060666" y="1571774"/>
                  <a:pt x="1836000" y="1548000"/>
                </a:cubicBezTo>
                <a:cubicBezTo>
                  <a:pt x="1611334" y="1524226"/>
                  <a:pt x="1536359" y="1556208"/>
                  <a:pt x="1297440" y="1548000"/>
                </a:cubicBezTo>
                <a:cubicBezTo>
                  <a:pt x="1058521" y="1539792"/>
                  <a:pt x="850534" y="1573474"/>
                  <a:pt x="612000" y="1548000"/>
                </a:cubicBezTo>
                <a:cubicBezTo>
                  <a:pt x="373466" y="1522526"/>
                  <a:pt x="196465" y="1537048"/>
                  <a:pt x="0" y="1548000"/>
                </a:cubicBezTo>
                <a:cubicBezTo>
                  <a:pt x="15797" y="1374855"/>
                  <a:pt x="-2887" y="1286753"/>
                  <a:pt x="0" y="1047480"/>
                </a:cubicBezTo>
                <a:cubicBezTo>
                  <a:pt x="2887" y="808207"/>
                  <a:pt x="19978" y="704470"/>
                  <a:pt x="0" y="531480"/>
                </a:cubicBezTo>
                <a:cubicBezTo>
                  <a:pt x="-19978" y="358490"/>
                  <a:pt x="10999" y="147446"/>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A84998-AFE0-4436-8F7F-6C38C9DA5DD7}"/>
              </a:ext>
            </a:extLst>
          </p:cNvPr>
          <p:cNvSpPr/>
          <p:nvPr/>
        </p:nvSpPr>
        <p:spPr>
          <a:xfrm>
            <a:off x="4191837" y="5996104"/>
            <a:ext cx="3894888" cy="642821"/>
          </a:xfrm>
          <a:custGeom>
            <a:avLst/>
            <a:gdLst>
              <a:gd name="connsiteX0" fmla="*/ 0 w 3894888"/>
              <a:gd name="connsiteY0" fmla="*/ 0 h 642821"/>
              <a:gd name="connsiteX1" fmla="*/ 571250 w 3894888"/>
              <a:gd name="connsiteY1" fmla="*/ 0 h 642821"/>
              <a:gd name="connsiteX2" fmla="*/ 1298296 w 3894888"/>
              <a:gd name="connsiteY2" fmla="*/ 0 h 642821"/>
              <a:gd name="connsiteX3" fmla="*/ 1830597 w 3894888"/>
              <a:gd name="connsiteY3" fmla="*/ 0 h 642821"/>
              <a:gd name="connsiteX4" fmla="*/ 2518694 w 3894888"/>
              <a:gd name="connsiteY4" fmla="*/ 0 h 642821"/>
              <a:gd name="connsiteX5" fmla="*/ 3167842 w 3894888"/>
              <a:gd name="connsiteY5" fmla="*/ 0 h 642821"/>
              <a:gd name="connsiteX6" fmla="*/ 3894888 w 3894888"/>
              <a:gd name="connsiteY6" fmla="*/ 0 h 642821"/>
              <a:gd name="connsiteX7" fmla="*/ 3894888 w 3894888"/>
              <a:gd name="connsiteY7" fmla="*/ 642821 h 642821"/>
              <a:gd name="connsiteX8" fmla="*/ 3245740 w 3894888"/>
              <a:gd name="connsiteY8" fmla="*/ 642821 h 642821"/>
              <a:gd name="connsiteX9" fmla="*/ 2557643 w 3894888"/>
              <a:gd name="connsiteY9" fmla="*/ 642821 h 642821"/>
              <a:gd name="connsiteX10" fmla="*/ 1830597 w 3894888"/>
              <a:gd name="connsiteY10" fmla="*/ 642821 h 642821"/>
              <a:gd name="connsiteX11" fmla="*/ 1103552 w 3894888"/>
              <a:gd name="connsiteY11" fmla="*/ 642821 h 642821"/>
              <a:gd name="connsiteX12" fmla="*/ 0 w 3894888"/>
              <a:gd name="connsiteY12" fmla="*/ 642821 h 642821"/>
              <a:gd name="connsiteX13" fmla="*/ 0 w 3894888"/>
              <a:gd name="connsiteY13" fmla="*/ 0 h 64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4888" h="642821" extrusionOk="0">
                <a:moveTo>
                  <a:pt x="0" y="0"/>
                </a:moveTo>
                <a:cubicBezTo>
                  <a:pt x="140812" y="23086"/>
                  <a:pt x="363569" y="-19662"/>
                  <a:pt x="571250" y="0"/>
                </a:cubicBezTo>
                <a:cubicBezTo>
                  <a:pt x="778931" y="19662"/>
                  <a:pt x="1095727" y="5200"/>
                  <a:pt x="1298296" y="0"/>
                </a:cubicBezTo>
                <a:cubicBezTo>
                  <a:pt x="1500865" y="-5200"/>
                  <a:pt x="1624826" y="18000"/>
                  <a:pt x="1830597" y="0"/>
                </a:cubicBezTo>
                <a:cubicBezTo>
                  <a:pt x="2036368" y="-18000"/>
                  <a:pt x="2317367" y="31390"/>
                  <a:pt x="2518694" y="0"/>
                </a:cubicBezTo>
                <a:cubicBezTo>
                  <a:pt x="2720021" y="-31390"/>
                  <a:pt x="2879938" y="-1562"/>
                  <a:pt x="3167842" y="0"/>
                </a:cubicBezTo>
                <a:cubicBezTo>
                  <a:pt x="3455746" y="1562"/>
                  <a:pt x="3618844" y="-32927"/>
                  <a:pt x="3894888" y="0"/>
                </a:cubicBezTo>
                <a:cubicBezTo>
                  <a:pt x="3890794" y="232917"/>
                  <a:pt x="3904497" y="416051"/>
                  <a:pt x="3894888" y="642821"/>
                </a:cubicBezTo>
                <a:cubicBezTo>
                  <a:pt x="3613527" y="659568"/>
                  <a:pt x="3524304" y="668620"/>
                  <a:pt x="3245740" y="642821"/>
                </a:cubicBezTo>
                <a:cubicBezTo>
                  <a:pt x="2967176" y="617022"/>
                  <a:pt x="2892124" y="645610"/>
                  <a:pt x="2557643" y="642821"/>
                </a:cubicBezTo>
                <a:cubicBezTo>
                  <a:pt x="2223162" y="640032"/>
                  <a:pt x="2191733" y="669007"/>
                  <a:pt x="1830597" y="642821"/>
                </a:cubicBezTo>
                <a:cubicBezTo>
                  <a:pt x="1469461" y="616635"/>
                  <a:pt x="1298116" y="615055"/>
                  <a:pt x="1103552" y="642821"/>
                </a:cubicBezTo>
                <a:cubicBezTo>
                  <a:pt x="908989" y="670587"/>
                  <a:pt x="288606" y="641113"/>
                  <a:pt x="0" y="642821"/>
                </a:cubicBezTo>
                <a:cubicBezTo>
                  <a:pt x="21334" y="452071"/>
                  <a:pt x="9132" y="321400"/>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D8509F9-57E9-4CBC-B0DE-B3245D6900D6}"/>
              </a:ext>
            </a:extLst>
          </p:cNvPr>
          <p:cNvSpPr/>
          <p:nvPr/>
        </p:nvSpPr>
        <p:spPr>
          <a:xfrm>
            <a:off x="8297112" y="1176631"/>
            <a:ext cx="3672000" cy="661696"/>
          </a:xfrm>
          <a:custGeom>
            <a:avLst/>
            <a:gdLst>
              <a:gd name="connsiteX0" fmla="*/ 0 w 3672000"/>
              <a:gd name="connsiteY0" fmla="*/ 0 h 661696"/>
              <a:gd name="connsiteX1" fmla="*/ 538560 w 3672000"/>
              <a:gd name="connsiteY1" fmla="*/ 0 h 661696"/>
              <a:gd name="connsiteX2" fmla="*/ 1224000 w 3672000"/>
              <a:gd name="connsiteY2" fmla="*/ 0 h 661696"/>
              <a:gd name="connsiteX3" fmla="*/ 1725840 w 3672000"/>
              <a:gd name="connsiteY3" fmla="*/ 0 h 661696"/>
              <a:gd name="connsiteX4" fmla="*/ 2374560 w 3672000"/>
              <a:gd name="connsiteY4" fmla="*/ 0 h 661696"/>
              <a:gd name="connsiteX5" fmla="*/ 2986560 w 3672000"/>
              <a:gd name="connsiteY5" fmla="*/ 0 h 661696"/>
              <a:gd name="connsiteX6" fmla="*/ 3672000 w 3672000"/>
              <a:gd name="connsiteY6" fmla="*/ 0 h 661696"/>
              <a:gd name="connsiteX7" fmla="*/ 3672000 w 3672000"/>
              <a:gd name="connsiteY7" fmla="*/ 661696 h 661696"/>
              <a:gd name="connsiteX8" fmla="*/ 3060000 w 3672000"/>
              <a:gd name="connsiteY8" fmla="*/ 661696 h 661696"/>
              <a:gd name="connsiteX9" fmla="*/ 2411280 w 3672000"/>
              <a:gd name="connsiteY9" fmla="*/ 661696 h 661696"/>
              <a:gd name="connsiteX10" fmla="*/ 1725840 w 3672000"/>
              <a:gd name="connsiteY10" fmla="*/ 661696 h 661696"/>
              <a:gd name="connsiteX11" fmla="*/ 1040400 w 3672000"/>
              <a:gd name="connsiteY11" fmla="*/ 661696 h 661696"/>
              <a:gd name="connsiteX12" fmla="*/ 0 w 3672000"/>
              <a:gd name="connsiteY12" fmla="*/ 661696 h 661696"/>
              <a:gd name="connsiteX13" fmla="*/ 0 w 3672000"/>
              <a:gd name="connsiteY13" fmla="*/ 0 h 66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2000" h="661696" extrusionOk="0">
                <a:moveTo>
                  <a:pt x="0" y="0"/>
                </a:moveTo>
                <a:cubicBezTo>
                  <a:pt x="113801" y="2360"/>
                  <a:pt x="406344" y="3708"/>
                  <a:pt x="538560" y="0"/>
                </a:cubicBezTo>
                <a:cubicBezTo>
                  <a:pt x="670776" y="-3708"/>
                  <a:pt x="901952" y="26020"/>
                  <a:pt x="1224000" y="0"/>
                </a:cubicBezTo>
                <a:cubicBezTo>
                  <a:pt x="1546048" y="-26020"/>
                  <a:pt x="1550344" y="3785"/>
                  <a:pt x="1725840" y="0"/>
                </a:cubicBezTo>
                <a:cubicBezTo>
                  <a:pt x="1901336" y="-3785"/>
                  <a:pt x="2149146" y="838"/>
                  <a:pt x="2374560" y="0"/>
                </a:cubicBezTo>
                <a:cubicBezTo>
                  <a:pt x="2599974" y="-838"/>
                  <a:pt x="2862468" y="28691"/>
                  <a:pt x="2986560" y="0"/>
                </a:cubicBezTo>
                <a:cubicBezTo>
                  <a:pt x="3110652" y="-28691"/>
                  <a:pt x="3488928" y="18553"/>
                  <a:pt x="3672000" y="0"/>
                </a:cubicBezTo>
                <a:cubicBezTo>
                  <a:pt x="3680155" y="228606"/>
                  <a:pt x="3684942" y="392268"/>
                  <a:pt x="3672000" y="661696"/>
                </a:cubicBezTo>
                <a:cubicBezTo>
                  <a:pt x="3448463" y="654083"/>
                  <a:pt x="3288399" y="679756"/>
                  <a:pt x="3060000" y="661696"/>
                </a:cubicBezTo>
                <a:cubicBezTo>
                  <a:pt x="2831601" y="643636"/>
                  <a:pt x="2705747" y="673587"/>
                  <a:pt x="2411280" y="661696"/>
                </a:cubicBezTo>
                <a:cubicBezTo>
                  <a:pt x="2116813" y="649805"/>
                  <a:pt x="2049557" y="681425"/>
                  <a:pt x="1725840" y="661696"/>
                </a:cubicBezTo>
                <a:cubicBezTo>
                  <a:pt x="1402123" y="641967"/>
                  <a:pt x="1241611" y="644486"/>
                  <a:pt x="1040400" y="661696"/>
                </a:cubicBezTo>
                <a:cubicBezTo>
                  <a:pt x="839189" y="678906"/>
                  <a:pt x="276412" y="612030"/>
                  <a:pt x="0" y="661696"/>
                </a:cubicBezTo>
                <a:cubicBezTo>
                  <a:pt x="-5789" y="521702"/>
                  <a:pt x="-31685" y="205935"/>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5980725-8E8C-47B8-9DA2-D3E0EE3D93A2}"/>
              </a:ext>
            </a:extLst>
          </p:cNvPr>
          <p:cNvSpPr/>
          <p:nvPr/>
        </p:nvSpPr>
        <p:spPr>
          <a:xfrm>
            <a:off x="8319868" y="1883672"/>
            <a:ext cx="3672000" cy="642821"/>
          </a:xfrm>
          <a:custGeom>
            <a:avLst/>
            <a:gdLst>
              <a:gd name="connsiteX0" fmla="*/ 0 w 3672000"/>
              <a:gd name="connsiteY0" fmla="*/ 0 h 642821"/>
              <a:gd name="connsiteX1" fmla="*/ 538560 w 3672000"/>
              <a:gd name="connsiteY1" fmla="*/ 0 h 642821"/>
              <a:gd name="connsiteX2" fmla="*/ 1224000 w 3672000"/>
              <a:gd name="connsiteY2" fmla="*/ 0 h 642821"/>
              <a:gd name="connsiteX3" fmla="*/ 1725840 w 3672000"/>
              <a:gd name="connsiteY3" fmla="*/ 0 h 642821"/>
              <a:gd name="connsiteX4" fmla="*/ 2374560 w 3672000"/>
              <a:gd name="connsiteY4" fmla="*/ 0 h 642821"/>
              <a:gd name="connsiteX5" fmla="*/ 2986560 w 3672000"/>
              <a:gd name="connsiteY5" fmla="*/ 0 h 642821"/>
              <a:gd name="connsiteX6" fmla="*/ 3672000 w 3672000"/>
              <a:gd name="connsiteY6" fmla="*/ 0 h 642821"/>
              <a:gd name="connsiteX7" fmla="*/ 3672000 w 3672000"/>
              <a:gd name="connsiteY7" fmla="*/ 642821 h 642821"/>
              <a:gd name="connsiteX8" fmla="*/ 3060000 w 3672000"/>
              <a:gd name="connsiteY8" fmla="*/ 642821 h 642821"/>
              <a:gd name="connsiteX9" fmla="*/ 2411280 w 3672000"/>
              <a:gd name="connsiteY9" fmla="*/ 642821 h 642821"/>
              <a:gd name="connsiteX10" fmla="*/ 1725840 w 3672000"/>
              <a:gd name="connsiteY10" fmla="*/ 642821 h 642821"/>
              <a:gd name="connsiteX11" fmla="*/ 1040400 w 3672000"/>
              <a:gd name="connsiteY11" fmla="*/ 642821 h 642821"/>
              <a:gd name="connsiteX12" fmla="*/ 0 w 3672000"/>
              <a:gd name="connsiteY12" fmla="*/ 642821 h 642821"/>
              <a:gd name="connsiteX13" fmla="*/ 0 w 3672000"/>
              <a:gd name="connsiteY13" fmla="*/ 0 h 64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2000" h="642821" extrusionOk="0">
                <a:moveTo>
                  <a:pt x="0" y="0"/>
                </a:moveTo>
                <a:cubicBezTo>
                  <a:pt x="113801" y="2360"/>
                  <a:pt x="406344" y="3708"/>
                  <a:pt x="538560" y="0"/>
                </a:cubicBezTo>
                <a:cubicBezTo>
                  <a:pt x="670776" y="-3708"/>
                  <a:pt x="901952" y="26020"/>
                  <a:pt x="1224000" y="0"/>
                </a:cubicBezTo>
                <a:cubicBezTo>
                  <a:pt x="1546048" y="-26020"/>
                  <a:pt x="1550344" y="3785"/>
                  <a:pt x="1725840" y="0"/>
                </a:cubicBezTo>
                <a:cubicBezTo>
                  <a:pt x="1901336" y="-3785"/>
                  <a:pt x="2149146" y="838"/>
                  <a:pt x="2374560" y="0"/>
                </a:cubicBezTo>
                <a:cubicBezTo>
                  <a:pt x="2599974" y="-838"/>
                  <a:pt x="2862468" y="28691"/>
                  <a:pt x="2986560" y="0"/>
                </a:cubicBezTo>
                <a:cubicBezTo>
                  <a:pt x="3110652" y="-28691"/>
                  <a:pt x="3488928" y="18553"/>
                  <a:pt x="3672000" y="0"/>
                </a:cubicBezTo>
                <a:cubicBezTo>
                  <a:pt x="3667906" y="232917"/>
                  <a:pt x="3681609" y="416051"/>
                  <a:pt x="3672000" y="642821"/>
                </a:cubicBezTo>
                <a:cubicBezTo>
                  <a:pt x="3448463" y="635208"/>
                  <a:pt x="3288399" y="660881"/>
                  <a:pt x="3060000" y="642821"/>
                </a:cubicBezTo>
                <a:cubicBezTo>
                  <a:pt x="2831601" y="624761"/>
                  <a:pt x="2705747" y="654712"/>
                  <a:pt x="2411280" y="642821"/>
                </a:cubicBezTo>
                <a:cubicBezTo>
                  <a:pt x="2116813" y="630930"/>
                  <a:pt x="2049557" y="662550"/>
                  <a:pt x="1725840" y="642821"/>
                </a:cubicBezTo>
                <a:cubicBezTo>
                  <a:pt x="1402123" y="623092"/>
                  <a:pt x="1241611" y="625611"/>
                  <a:pt x="1040400" y="642821"/>
                </a:cubicBezTo>
                <a:cubicBezTo>
                  <a:pt x="839189" y="660031"/>
                  <a:pt x="276412" y="593155"/>
                  <a:pt x="0" y="642821"/>
                </a:cubicBezTo>
                <a:cubicBezTo>
                  <a:pt x="21334" y="452071"/>
                  <a:pt x="9132" y="321400"/>
                  <a:pt x="0" y="0"/>
                </a:cubicBezTo>
                <a:close/>
              </a:path>
            </a:pathLst>
          </a:custGeom>
          <a:noFill/>
          <a:ln>
            <a:solidFill>
              <a:schemeClr val="tx1"/>
            </a:solidFill>
            <a:prstDash val="dash"/>
            <a:extLst>
              <a:ext uri="{C807C97D-BFC1-408E-A445-0C87EB9F89A2}">
                <ask:lineSketchStyleProps xmlns:ask="http://schemas.microsoft.com/office/drawing/2018/sketchyshapes" sd="30644524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56765E4-90B3-401C-B337-BB33C3237073}"/>
              </a:ext>
            </a:extLst>
          </p:cNvPr>
          <p:cNvSpPr txBox="1"/>
          <p:nvPr/>
        </p:nvSpPr>
        <p:spPr>
          <a:xfrm rot="16200000">
            <a:off x="4260415" y="6117845"/>
            <a:ext cx="642820"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CHANGE</a:t>
            </a:r>
          </a:p>
        </p:txBody>
      </p:sp>
      <p:sp>
        <p:nvSpPr>
          <p:cNvPr id="26" name="TextBox 25">
            <a:extLst>
              <a:ext uri="{FF2B5EF4-FFF2-40B4-BE49-F238E27FC236}">
                <a16:creationId xmlns:a16="http://schemas.microsoft.com/office/drawing/2014/main" id="{81E4DACE-B90D-4F5C-AE7E-4CFFD0902C59}"/>
              </a:ext>
            </a:extLst>
          </p:cNvPr>
          <p:cNvSpPr txBox="1"/>
          <p:nvPr/>
        </p:nvSpPr>
        <p:spPr>
          <a:xfrm rot="16200000">
            <a:off x="8336566" y="1294415"/>
            <a:ext cx="642820" cy="448267"/>
          </a:xfrm>
          <a:prstGeom prst="rect">
            <a:avLst/>
          </a:prstGeom>
        </p:spPr>
        <p:txBody>
          <a:bodyPr vert="horz" wrap="none" lIns="91440" tIns="45720" rIns="91440" bIns="45720" rtlCol="0">
            <a:normAutofit/>
          </a:bodyPr>
          <a:lstStyle/>
          <a:p>
            <a:pPr marL="0" indent="0" algn="ctr">
              <a:buNone/>
            </a:pPr>
            <a:r>
              <a:rPr lang="en-GB" sz="800">
                <a:solidFill>
                  <a:srgbClr val="C00000"/>
                </a:solidFill>
                <a:latin typeface="LetterOMatic!" panose="020B0603050302020204" pitchFamily="34" charset="0"/>
                <a:cs typeface="Arial" panose="020B0604020202020204" pitchFamily="34" charset="0"/>
              </a:rPr>
              <a:t>HEALTH</a:t>
            </a:r>
          </a:p>
        </p:txBody>
      </p:sp>
      <p:sp>
        <p:nvSpPr>
          <p:cNvPr id="27" name="TextBox 26">
            <a:extLst>
              <a:ext uri="{FF2B5EF4-FFF2-40B4-BE49-F238E27FC236}">
                <a16:creationId xmlns:a16="http://schemas.microsoft.com/office/drawing/2014/main" id="{2324D1B0-CC12-45F7-B454-153444E021FE}"/>
              </a:ext>
            </a:extLst>
          </p:cNvPr>
          <p:cNvSpPr txBox="1"/>
          <p:nvPr/>
        </p:nvSpPr>
        <p:spPr>
          <a:xfrm rot="16200000">
            <a:off x="8331778" y="1984626"/>
            <a:ext cx="642820"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COLLAB</a:t>
            </a:r>
          </a:p>
        </p:txBody>
      </p:sp>
      <p:sp>
        <p:nvSpPr>
          <p:cNvPr id="28" name="TextBox 27">
            <a:extLst>
              <a:ext uri="{FF2B5EF4-FFF2-40B4-BE49-F238E27FC236}">
                <a16:creationId xmlns:a16="http://schemas.microsoft.com/office/drawing/2014/main" id="{75804EE2-1A0E-4F13-9F2B-F7A73DD5A183}"/>
              </a:ext>
            </a:extLst>
          </p:cNvPr>
          <p:cNvSpPr txBox="1"/>
          <p:nvPr/>
        </p:nvSpPr>
        <p:spPr>
          <a:xfrm rot="16200000">
            <a:off x="8285680" y="3075379"/>
            <a:ext cx="642820"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REGULATIONS &amp; </a:t>
            </a:r>
          </a:p>
          <a:p>
            <a:pPr marL="0" indent="0" algn="ctr">
              <a:buNone/>
            </a:pPr>
            <a:r>
              <a:rPr lang="en-GB" sz="1000">
                <a:solidFill>
                  <a:srgbClr val="C00000"/>
                </a:solidFill>
                <a:latin typeface="LetterOMatic!" panose="020B0603050302020204" pitchFamily="34" charset="0"/>
                <a:cs typeface="Arial" panose="020B0604020202020204" pitchFamily="34" charset="0"/>
              </a:rPr>
              <a:t>REQUIREMENTS</a:t>
            </a:r>
          </a:p>
        </p:txBody>
      </p:sp>
      <p:sp>
        <p:nvSpPr>
          <p:cNvPr id="29" name="TextBox 28">
            <a:extLst>
              <a:ext uri="{FF2B5EF4-FFF2-40B4-BE49-F238E27FC236}">
                <a16:creationId xmlns:a16="http://schemas.microsoft.com/office/drawing/2014/main" id="{408561A5-5719-42F9-A46F-CF8F683C16E8}"/>
              </a:ext>
            </a:extLst>
          </p:cNvPr>
          <p:cNvSpPr txBox="1"/>
          <p:nvPr/>
        </p:nvSpPr>
        <p:spPr>
          <a:xfrm rot="16200000">
            <a:off x="7945798" y="4700390"/>
            <a:ext cx="1315341" cy="448267"/>
          </a:xfrm>
          <a:prstGeom prst="rect">
            <a:avLst/>
          </a:prstGeom>
        </p:spPr>
        <p:txBody>
          <a:bodyPr vert="horz" wrap="none" lIns="91440" tIns="45720" rIns="91440" bIns="45720" rtlCol="0">
            <a:normAutofit/>
          </a:bodyPr>
          <a:lstStyle/>
          <a:p>
            <a:pPr marL="0" indent="0" algn="ctr">
              <a:buNone/>
            </a:pPr>
            <a:r>
              <a:rPr lang="en-GB" sz="1000">
                <a:solidFill>
                  <a:srgbClr val="C00000"/>
                </a:solidFill>
                <a:latin typeface="LetterOMatic!" panose="020B0603050302020204" pitchFamily="34" charset="0"/>
                <a:cs typeface="Arial" panose="020B0604020202020204" pitchFamily="34" charset="0"/>
              </a:rPr>
              <a:t>Wider Contextual</a:t>
            </a:r>
          </a:p>
          <a:p>
            <a:pPr marL="0" indent="0" algn="ctr">
              <a:buNone/>
            </a:pPr>
            <a:r>
              <a:rPr lang="en-GB" sz="1000">
                <a:solidFill>
                  <a:srgbClr val="C00000"/>
                </a:solidFill>
                <a:latin typeface="LetterOMatic!" panose="020B0603050302020204" pitchFamily="34" charset="0"/>
                <a:cs typeface="Arial" panose="020B0604020202020204" pitchFamily="34" charset="0"/>
              </a:rPr>
              <a:t> Factors</a:t>
            </a:r>
          </a:p>
        </p:txBody>
      </p:sp>
    </p:spTree>
    <p:extLst>
      <p:ext uri="{BB962C8B-B14F-4D97-AF65-F5344CB8AC3E}">
        <p14:creationId xmlns:p14="http://schemas.microsoft.com/office/powerpoint/2010/main" val="269244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EFE263-AC41-44CA-A42E-30B8F78772FA}"/>
              </a:ext>
            </a:extLst>
          </p:cNvPr>
          <p:cNvSpPr txBox="1"/>
          <p:nvPr/>
        </p:nvSpPr>
        <p:spPr>
          <a:xfrm>
            <a:off x="442126" y="351692"/>
            <a:ext cx="2763298" cy="914400"/>
          </a:xfrm>
          <a:prstGeom prst="rect">
            <a:avLst/>
          </a:prstGeom>
        </p:spPr>
        <p:txBody>
          <a:bodyPr vert="horz" wrap="none" lIns="91440" tIns="45720" rIns="91440" bIns="45720" rtlCol="0">
            <a:normAutofit/>
          </a:bodyPr>
          <a:lstStyle/>
          <a:p>
            <a:pPr marL="0" indent="0" algn="l">
              <a:buNone/>
            </a:pPr>
            <a:r>
              <a:rPr lang="en-GB" sz="3200">
                <a:latin typeface="Arial" panose="020B0604020202020204" pitchFamily="34" charset="0"/>
                <a:cs typeface="Arial" panose="020B0604020202020204" pitchFamily="34" charset="0"/>
              </a:rPr>
              <a:t>Key Drivers</a:t>
            </a:r>
          </a:p>
        </p:txBody>
      </p:sp>
      <p:graphicFrame>
        <p:nvGraphicFramePr>
          <p:cNvPr id="4" name="Table 4">
            <a:extLst>
              <a:ext uri="{FF2B5EF4-FFF2-40B4-BE49-F238E27FC236}">
                <a16:creationId xmlns:a16="http://schemas.microsoft.com/office/drawing/2014/main" id="{ADA2AE29-FA63-4D7E-A6C6-0A446ADC599A}"/>
              </a:ext>
            </a:extLst>
          </p:cNvPr>
          <p:cNvGraphicFramePr>
            <a:graphicFrameLocks noGrp="1"/>
          </p:cNvGraphicFramePr>
          <p:nvPr>
            <p:extLst>
              <p:ext uri="{D42A27DB-BD31-4B8C-83A1-F6EECF244321}">
                <p14:modId xmlns:p14="http://schemas.microsoft.com/office/powerpoint/2010/main" val="2090554971"/>
              </p:ext>
            </p:extLst>
          </p:nvPr>
        </p:nvGraphicFramePr>
        <p:xfrm>
          <a:off x="2771112" y="1668026"/>
          <a:ext cx="6649776" cy="4466800"/>
        </p:xfrm>
        <a:graphic>
          <a:graphicData uri="http://schemas.openxmlformats.org/drawingml/2006/table">
            <a:tbl>
              <a:tblPr bandRow="1">
                <a:tableStyleId>{7E9639D4-E3E2-4D34-9284-5A2195B3D0D7}</a:tableStyleId>
              </a:tblPr>
              <a:tblGrid>
                <a:gridCol w="1353189">
                  <a:extLst>
                    <a:ext uri="{9D8B030D-6E8A-4147-A177-3AD203B41FA5}">
                      <a16:colId xmlns:a16="http://schemas.microsoft.com/office/drawing/2014/main" val="3533759147"/>
                    </a:ext>
                  </a:extLst>
                </a:gridCol>
                <a:gridCol w="5296587">
                  <a:extLst>
                    <a:ext uri="{9D8B030D-6E8A-4147-A177-3AD203B41FA5}">
                      <a16:colId xmlns:a16="http://schemas.microsoft.com/office/drawing/2014/main" val="1154298919"/>
                    </a:ext>
                  </a:extLst>
                </a:gridCol>
              </a:tblGrid>
              <a:tr h="446680">
                <a:tc>
                  <a:txBody>
                    <a:bodyPr/>
                    <a:lstStyle/>
                    <a:p>
                      <a:r>
                        <a:rPr lang="en-GB"/>
                        <a:t>  1</a:t>
                      </a:r>
                    </a:p>
                  </a:txBody>
                  <a:tcPr/>
                </a:tc>
                <a:tc>
                  <a:txBody>
                    <a:bodyPr/>
                    <a:lstStyle/>
                    <a:p>
                      <a:pPr marL="0" indent="0">
                        <a:buFont typeface="+mj-lt"/>
                        <a:buNone/>
                      </a:pPr>
                      <a:r>
                        <a:rPr lang="en-GB">
                          <a:solidFill>
                            <a:schemeClr val="accent1"/>
                          </a:solidFill>
                          <a:latin typeface="Arial" panose="020B0604020202020204" pitchFamily="34" charset="0"/>
                          <a:cs typeface="Arial" panose="020B0604020202020204" pitchFamily="34" charset="0"/>
                        </a:rPr>
                        <a:t>Regulatory Requirements (12)</a:t>
                      </a:r>
                    </a:p>
                  </a:txBody>
                  <a:tcPr/>
                </a:tc>
                <a:extLst>
                  <a:ext uri="{0D108BD9-81ED-4DB2-BD59-A6C34878D82A}">
                    <a16:rowId xmlns:a16="http://schemas.microsoft.com/office/drawing/2014/main" val="484740440"/>
                  </a:ext>
                </a:extLst>
              </a:tr>
              <a:tr h="446680">
                <a:tc>
                  <a:txBody>
                    <a:bodyPr/>
                    <a:lstStyle/>
                    <a:p>
                      <a:r>
                        <a:rPr lang="en-GB"/>
                        <a:t>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Availability of Skills &amp; Expertise (9)</a:t>
                      </a:r>
                    </a:p>
                  </a:txBody>
                  <a:tcPr/>
                </a:tc>
                <a:extLst>
                  <a:ext uri="{0D108BD9-81ED-4DB2-BD59-A6C34878D82A}">
                    <a16:rowId xmlns:a16="http://schemas.microsoft.com/office/drawing/2014/main" val="3271314996"/>
                  </a:ext>
                </a:extLst>
              </a:tr>
              <a:tr h="446680">
                <a:tc>
                  <a:txBody>
                    <a:bodyPr/>
                    <a:lstStyle/>
                    <a:p>
                      <a:r>
                        <a:rPr lang="en-GB"/>
                        <a:t>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2"/>
                          </a:solidFill>
                          <a:latin typeface="Arial" panose="020B0604020202020204" pitchFamily="34" charset="0"/>
                          <a:cs typeface="Arial" panose="020B0604020202020204" pitchFamily="34" charset="0"/>
                        </a:rPr>
                        <a:t>Level of Engagement with Public (8)</a:t>
                      </a:r>
                    </a:p>
                  </a:txBody>
                  <a:tcPr/>
                </a:tc>
                <a:extLst>
                  <a:ext uri="{0D108BD9-81ED-4DB2-BD59-A6C34878D82A}">
                    <a16:rowId xmlns:a16="http://schemas.microsoft.com/office/drawing/2014/main" val="4054588997"/>
                  </a:ext>
                </a:extLst>
              </a:tr>
              <a:tr h="446680">
                <a:tc>
                  <a:txBody>
                    <a:bodyPr/>
                    <a:lstStyle/>
                    <a:p>
                      <a:r>
                        <a:rPr lang="en-GB"/>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1"/>
                          </a:solidFill>
                          <a:latin typeface="Arial" panose="020B0604020202020204" pitchFamily="34" charset="0"/>
                          <a:cs typeface="Arial" panose="020B0604020202020204" pitchFamily="34" charset="0"/>
                        </a:rPr>
                        <a:t>Enforcement of Regulations (8)</a:t>
                      </a:r>
                    </a:p>
                  </a:txBody>
                  <a:tcPr/>
                </a:tc>
                <a:extLst>
                  <a:ext uri="{0D108BD9-81ED-4DB2-BD59-A6C34878D82A}">
                    <a16:rowId xmlns:a16="http://schemas.microsoft.com/office/drawing/2014/main" val="733387507"/>
                  </a:ext>
                </a:extLst>
              </a:tr>
              <a:tr h="446680">
                <a:tc>
                  <a:txBody>
                    <a:bodyPr/>
                    <a:lstStyle/>
                    <a:p>
                      <a:r>
                        <a:rPr lang="en-GB"/>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FF0000"/>
                          </a:solidFill>
                          <a:latin typeface="Arial" panose="020B0604020202020204" pitchFamily="34" charset="0"/>
                          <a:cs typeface="Arial" panose="020B0604020202020204" pitchFamily="34" charset="0"/>
                        </a:rPr>
                        <a:t>Developer Profits (8)</a:t>
                      </a:r>
                    </a:p>
                  </a:txBody>
                  <a:tcPr/>
                </a:tc>
                <a:extLst>
                  <a:ext uri="{0D108BD9-81ED-4DB2-BD59-A6C34878D82A}">
                    <a16:rowId xmlns:a16="http://schemas.microsoft.com/office/drawing/2014/main" val="3997137113"/>
                  </a:ext>
                </a:extLst>
              </a:tr>
              <a:tr h="446680">
                <a:tc>
                  <a:txBody>
                    <a:bodyPr/>
                    <a:lstStyle/>
                    <a:p>
                      <a:r>
                        <a:rPr lang="en-GB"/>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FF0000"/>
                          </a:solidFill>
                          <a:latin typeface="Arial" panose="020B0604020202020204" pitchFamily="34" charset="0"/>
                          <a:cs typeface="Arial" panose="020B0604020202020204" pitchFamily="34" charset="0"/>
                        </a:rPr>
                        <a:t>Cost to Developers (7) </a:t>
                      </a:r>
                    </a:p>
                  </a:txBody>
                  <a:tcPr/>
                </a:tc>
                <a:extLst>
                  <a:ext uri="{0D108BD9-81ED-4DB2-BD59-A6C34878D82A}">
                    <a16:rowId xmlns:a16="http://schemas.microsoft.com/office/drawing/2014/main" val="221471845"/>
                  </a:ext>
                </a:extLst>
              </a:tr>
              <a:tr h="446680">
                <a:tc>
                  <a:txBody>
                    <a:bodyPr/>
                    <a:lstStyle/>
                    <a:p>
                      <a:r>
                        <a:rPr lang="en-GB"/>
                        <a:t>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6">
                              <a:lumMod val="75000"/>
                            </a:schemeClr>
                          </a:solidFill>
                          <a:latin typeface="Arial" panose="020B0604020202020204" pitchFamily="34" charset="0"/>
                          <a:cs typeface="Arial" panose="020B0604020202020204" pitchFamily="34" charset="0"/>
                        </a:rPr>
                        <a:t>Appropriateness of Data (4)</a:t>
                      </a:r>
                    </a:p>
                  </a:txBody>
                  <a:tcPr/>
                </a:tc>
                <a:extLst>
                  <a:ext uri="{0D108BD9-81ED-4DB2-BD59-A6C34878D82A}">
                    <a16:rowId xmlns:a16="http://schemas.microsoft.com/office/drawing/2014/main" val="472151392"/>
                  </a:ext>
                </a:extLst>
              </a:tr>
              <a:tr h="446680">
                <a:tc>
                  <a:txBody>
                    <a:bodyPr/>
                    <a:lstStyle/>
                    <a:p>
                      <a:r>
                        <a:rPr lang="en-GB"/>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6">
                              <a:lumMod val="75000"/>
                            </a:schemeClr>
                          </a:solidFill>
                          <a:latin typeface="Arial" panose="020B0604020202020204" pitchFamily="34" charset="0"/>
                          <a:cs typeface="Arial" panose="020B0604020202020204" pitchFamily="34" charset="0"/>
                        </a:rPr>
                        <a:t>Availability of Data (4)</a:t>
                      </a:r>
                    </a:p>
                  </a:txBody>
                  <a:tcPr/>
                </a:tc>
                <a:extLst>
                  <a:ext uri="{0D108BD9-81ED-4DB2-BD59-A6C34878D82A}">
                    <a16:rowId xmlns:a16="http://schemas.microsoft.com/office/drawing/2014/main" val="1739468365"/>
                  </a:ext>
                </a:extLst>
              </a:tr>
              <a:tr h="446680">
                <a:tc>
                  <a:txBody>
                    <a:bodyPr/>
                    <a:lstStyle/>
                    <a:p>
                      <a:r>
                        <a:rPr lang="en-GB"/>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accent2"/>
                          </a:solidFill>
                          <a:latin typeface="Arial" panose="020B0604020202020204" pitchFamily="34" charset="0"/>
                          <a:cs typeface="Arial" panose="020B0604020202020204" pitchFamily="34" charset="0"/>
                        </a:rPr>
                        <a:t>Consideration of Qualitative Data (4)</a:t>
                      </a:r>
                      <a:endParaRPr lang="en-GB">
                        <a:solidFill>
                          <a:schemeClr val="accent2"/>
                        </a:solidFill>
                      </a:endParaRPr>
                    </a:p>
                  </a:txBody>
                  <a:tcPr/>
                </a:tc>
                <a:extLst>
                  <a:ext uri="{0D108BD9-81ED-4DB2-BD59-A6C34878D82A}">
                    <a16:rowId xmlns:a16="http://schemas.microsoft.com/office/drawing/2014/main" val="2291579745"/>
                  </a:ext>
                </a:extLst>
              </a:tr>
              <a:tr h="446680">
                <a:tc>
                  <a:txBody>
                    <a:bodyPr/>
                    <a:lstStyle/>
                    <a:p>
                      <a:r>
                        <a:rPr lang="en-GB"/>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Existing Health Inequalities (4)</a:t>
                      </a:r>
                      <a:endParaRPr lang="en-GB"/>
                    </a:p>
                  </a:txBody>
                  <a:tcPr/>
                </a:tc>
                <a:extLst>
                  <a:ext uri="{0D108BD9-81ED-4DB2-BD59-A6C34878D82A}">
                    <a16:rowId xmlns:a16="http://schemas.microsoft.com/office/drawing/2014/main" val="2024524868"/>
                  </a:ext>
                </a:extLst>
              </a:tr>
            </a:tbl>
          </a:graphicData>
        </a:graphic>
      </p:graphicFrame>
    </p:spTree>
    <p:extLst>
      <p:ext uri="{BB962C8B-B14F-4D97-AF65-F5344CB8AC3E}">
        <p14:creationId xmlns:p14="http://schemas.microsoft.com/office/powerpoint/2010/main" val="337406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C8FDBD-A0DA-4F2A-AA1F-1A3552FF7405}"/>
              </a:ext>
            </a:extLst>
          </p:cNvPr>
          <p:cNvPicPr>
            <a:picLocks noChangeAspect="1"/>
          </p:cNvPicPr>
          <p:nvPr/>
        </p:nvPicPr>
        <p:blipFill>
          <a:blip r:embed="rId2"/>
          <a:stretch>
            <a:fillRect/>
          </a:stretch>
        </p:blipFill>
        <p:spPr>
          <a:xfrm>
            <a:off x="227812" y="993116"/>
            <a:ext cx="7430417" cy="4426632"/>
          </a:xfrm>
          <a:prstGeom prst="rect">
            <a:avLst/>
          </a:prstGeom>
        </p:spPr>
      </p:pic>
      <p:sp>
        <p:nvSpPr>
          <p:cNvPr id="10" name="Rectangle 9">
            <a:extLst>
              <a:ext uri="{FF2B5EF4-FFF2-40B4-BE49-F238E27FC236}">
                <a16:creationId xmlns:a16="http://schemas.microsoft.com/office/drawing/2014/main" id="{F028023E-A30D-4730-B743-F2575D7AC2DB}"/>
              </a:ext>
            </a:extLst>
          </p:cNvPr>
          <p:cNvSpPr/>
          <p:nvPr/>
        </p:nvSpPr>
        <p:spPr>
          <a:xfrm>
            <a:off x="8355897" y="5873431"/>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Cost &amp; Value</a:t>
            </a:r>
          </a:p>
        </p:txBody>
      </p:sp>
      <p:sp>
        <p:nvSpPr>
          <p:cNvPr id="11" name="Rectangle 10">
            <a:extLst>
              <a:ext uri="{FF2B5EF4-FFF2-40B4-BE49-F238E27FC236}">
                <a16:creationId xmlns:a16="http://schemas.microsoft.com/office/drawing/2014/main" id="{C4174691-A9CD-4955-BB5E-B26AF35D21BF}"/>
              </a:ext>
            </a:extLst>
          </p:cNvPr>
          <p:cNvSpPr/>
          <p:nvPr/>
        </p:nvSpPr>
        <p:spPr>
          <a:xfrm>
            <a:off x="8355897" y="965186"/>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Stakeholder Influences</a:t>
            </a:r>
          </a:p>
        </p:txBody>
      </p:sp>
      <p:sp>
        <p:nvSpPr>
          <p:cNvPr id="12" name="Rectangle 11">
            <a:extLst>
              <a:ext uri="{FF2B5EF4-FFF2-40B4-BE49-F238E27FC236}">
                <a16:creationId xmlns:a16="http://schemas.microsoft.com/office/drawing/2014/main" id="{99220026-2AFA-4432-8139-678DEC7CC721}"/>
              </a:ext>
            </a:extLst>
          </p:cNvPr>
          <p:cNvSpPr/>
          <p:nvPr/>
        </p:nvSpPr>
        <p:spPr>
          <a:xfrm>
            <a:off x="8355897" y="4835308"/>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Skills &amp; Knowledge</a:t>
            </a:r>
          </a:p>
        </p:txBody>
      </p:sp>
      <p:sp>
        <p:nvSpPr>
          <p:cNvPr id="13" name="Rectangle 12">
            <a:extLst>
              <a:ext uri="{FF2B5EF4-FFF2-40B4-BE49-F238E27FC236}">
                <a16:creationId xmlns:a16="http://schemas.microsoft.com/office/drawing/2014/main" id="{B3FBBDD6-C3BB-4200-B669-E71CB6EA5F80}"/>
              </a:ext>
            </a:extLst>
          </p:cNvPr>
          <p:cNvSpPr/>
          <p:nvPr/>
        </p:nvSpPr>
        <p:spPr>
          <a:xfrm>
            <a:off x="8355897" y="2287969"/>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Housing Requirements</a:t>
            </a:r>
          </a:p>
        </p:txBody>
      </p:sp>
      <p:sp>
        <p:nvSpPr>
          <p:cNvPr id="14" name="Rectangle 13">
            <a:extLst>
              <a:ext uri="{FF2B5EF4-FFF2-40B4-BE49-F238E27FC236}">
                <a16:creationId xmlns:a16="http://schemas.microsoft.com/office/drawing/2014/main" id="{7328CD24-EA9E-488C-8D6D-FD76AA97D203}"/>
              </a:ext>
            </a:extLst>
          </p:cNvPr>
          <p:cNvSpPr/>
          <p:nvPr/>
        </p:nvSpPr>
        <p:spPr>
          <a:xfrm>
            <a:off x="8355897" y="4121149"/>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Public Engagement</a:t>
            </a:r>
          </a:p>
        </p:txBody>
      </p:sp>
      <p:sp>
        <p:nvSpPr>
          <p:cNvPr id="15" name="Rectangle 14">
            <a:extLst>
              <a:ext uri="{FF2B5EF4-FFF2-40B4-BE49-F238E27FC236}">
                <a16:creationId xmlns:a16="http://schemas.microsoft.com/office/drawing/2014/main" id="{E11899EE-BABE-4175-9234-E6C1EF80946C}"/>
              </a:ext>
            </a:extLst>
          </p:cNvPr>
          <p:cNvSpPr/>
          <p:nvPr/>
        </p:nvSpPr>
        <p:spPr>
          <a:xfrm>
            <a:off x="8355897" y="1396179"/>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Governance</a:t>
            </a:r>
          </a:p>
        </p:txBody>
      </p:sp>
      <p:sp>
        <p:nvSpPr>
          <p:cNvPr id="16" name="Rectangle 15">
            <a:extLst>
              <a:ext uri="{FF2B5EF4-FFF2-40B4-BE49-F238E27FC236}">
                <a16:creationId xmlns:a16="http://schemas.microsoft.com/office/drawing/2014/main" id="{C37E8673-5350-4C2A-8E2E-42EE83796EEC}"/>
              </a:ext>
            </a:extLst>
          </p:cNvPr>
          <p:cNvSpPr/>
          <p:nvPr/>
        </p:nvSpPr>
        <p:spPr>
          <a:xfrm>
            <a:off x="8355897" y="5268599"/>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Change</a:t>
            </a:r>
          </a:p>
        </p:txBody>
      </p:sp>
      <p:sp>
        <p:nvSpPr>
          <p:cNvPr id="17" name="Rectangle 16">
            <a:extLst>
              <a:ext uri="{FF2B5EF4-FFF2-40B4-BE49-F238E27FC236}">
                <a16:creationId xmlns:a16="http://schemas.microsoft.com/office/drawing/2014/main" id="{FBC9BFB7-6363-44D1-A2B6-340B03F3BF42}"/>
              </a:ext>
            </a:extLst>
          </p:cNvPr>
          <p:cNvSpPr/>
          <p:nvPr/>
        </p:nvSpPr>
        <p:spPr>
          <a:xfrm>
            <a:off x="8355897" y="3281941"/>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Collaboration</a:t>
            </a:r>
          </a:p>
        </p:txBody>
      </p:sp>
      <p:sp>
        <p:nvSpPr>
          <p:cNvPr id="18" name="Rectangle 17">
            <a:extLst>
              <a:ext uri="{FF2B5EF4-FFF2-40B4-BE49-F238E27FC236}">
                <a16:creationId xmlns:a16="http://schemas.microsoft.com/office/drawing/2014/main" id="{902A1FC4-E8CA-41D3-9399-4F2C6430BE5C}"/>
              </a:ext>
            </a:extLst>
          </p:cNvPr>
          <p:cNvSpPr/>
          <p:nvPr/>
        </p:nvSpPr>
        <p:spPr>
          <a:xfrm>
            <a:off x="8355897" y="1849862"/>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Regulations</a:t>
            </a:r>
          </a:p>
        </p:txBody>
      </p:sp>
      <p:sp>
        <p:nvSpPr>
          <p:cNvPr id="19" name="Rectangle 18">
            <a:extLst>
              <a:ext uri="{FF2B5EF4-FFF2-40B4-BE49-F238E27FC236}">
                <a16:creationId xmlns:a16="http://schemas.microsoft.com/office/drawing/2014/main" id="{52D34312-2732-4F3B-B135-29229D113B3F}"/>
              </a:ext>
            </a:extLst>
          </p:cNvPr>
          <p:cNvSpPr/>
          <p:nvPr/>
        </p:nvSpPr>
        <p:spPr>
          <a:xfrm>
            <a:off x="8355897" y="3720048"/>
            <a:ext cx="3024554" cy="381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Contextual Factors</a:t>
            </a:r>
          </a:p>
        </p:txBody>
      </p:sp>
      <p:cxnSp>
        <p:nvCxnSpPr>
          <p:cNvPr id="21" name="Straight Connector 20">
            <a:extLst>
              <a:ext uri="{FF2B5EF4-FFF2-40B4-BE49-F238E27FC236}">
                <a16:creationId xmlns:a16="http://schemas.microsoft.com/office/drawing/2014/main" id="{D056CE62-6A36-4C42-9B0B-3CEBCF0F6870}"/>
              </a:ext>
            </a:extLst>
          </p:cNvPr>
          <p:cNvCxnSpPr>
            <a:cxnSpLocks/>
          </p:cNvCxnSpPr>
          <p:nvPr/>
        </p:nvCxnSpPr>
        <p:spPr>
          <a:xfrm flipH="1">
            <a:off x="7658229" y="962888"/>
            <a:ext cx="697668" cy="66327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B3F3B7-CAFA-46B9-8DFF-6FD7F346E8B9}"/>
              </a:ext>
            </a:extLst>
          </p:cNvPr>
          <p:cNvCxnSpPr>
            <a:cxnSpLocks/>
          </p:cNvCxnSpPr>
          <p:nvPr/>
        </p:nvCxnSpPr>
        <p:spPr>
          <a:xfrm flipH="1">
            <a:off x="7658229" y="2684412"/>
            <a:ext cx="697668" cy="91410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345141-8730-4763-97C3-DBA134825465}"/>
              </a:ext>
            </a:extLst>
          </p:cNvPr>
          <p:cNvCxnSpPr>
            <a:cxnSpLocks/>
          </p:cNvCxnSpPr>
          <p:nvPr/>
        </p:nvCxnSpPr>
        <p:spPr>
          <a:xfrm flipH="1">
            <a:off x="7658229" y="3300620"/>
            <a:ext cx="697668" cy="321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179EF3-739B-4EAB-A9F4-F6469FF0A1CF}"/>
              </a:ext>
            </a:extLst>
          </p:cNvPr>
          <p:cNvCxnSpPr>
            <a:cxnSpLocks/>
          </p:cNvCxnSpPr>
          <p:nvPr/>
        </p:nvCxnSpPr>
        <p:spPr>
          <a:xfrm flipH="1" flipV="1">
            <a:off x="7658229" y="4196048"/>
            <a:ext cx="697668" cy="30439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C89505-92C7-4342-8A29-B60EACAE4B6B}"/>
              </a:ext>
            </a:extLst>
          </p:cNvPr>
          <p:cNvCxnSpPr>
            <a:cxnSpLocks/>
          </p:cNvCxnSpPr>
          <p:nvPr/>
        </p:nvCxnSpPr>
        <p:spPr>
          <a:xfrm flipH="1" flipV="1">
            <a:off x="7658229" y="4725779"/>
            <a:ext cx="697668" cy="9344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CBCA16-E677-48C4-9E93-602B899FA444}"/>
              </a:ext>
            </a:extLst>
          </p:cNvPr>
          <p:cNvCxnSpPr>
            <a:cxnSpLocks/>
          </p:cNvCxnSpPr>
          <p:nvPr/>
        </p:nvCxnSpPr>
        <p:spPr>
          <a:xfrm flipH="1" flipV="1">
            <a:off x="7658229" y="4206440"/>
            <a:ext cx="697668" cy="6288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73EDE-5BC2-45AA-8EE5-E13235F63A86}"/>
              </a:ext>
            </a:extLst>
          </p:cNvPr>
          <p:cNvCxnSpPr>
            <a:cxnSpLocks/>
          </p:cNvCxnSpPr>
          <p:nvPr/>
        </p:nvCxnSpPr>
        <p:spPr>
          <a:xfrm flipH="1" flipV="1">
            <a:off x="7658229" y="5217146"/>
            <a:ext cx="697668" cy="10769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FCA4CC-7C78-43AF-B333-73ED029F9F0A}"/>
              </a:ext>
            </a:extLst>
          </p:cNvPr>
          <p:cNvCxnSpPr>
            <a:cxnSpLocks/>
          </p:cNvCxnSpPr>
          <p:nvPr/>
        </p:nvCxnSpPr>
        <p:spPr>
          <a:xfrm flipH="1" flipV="1">
            <a:off x="7658229" y="4697322"/>
            <a:ext cx="697668" cy="119549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33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paper money&#10;&#10;Description automatically generated with low confidence">
            <a:extLst>
              <a:ext uri="{FF2B5EF4-FFF2-40B4-BE49-F238E27FC236}">
                <a16:creationId xmlns:a16="http://schemas.microsoft.com/office/drawing/2014/main" id="{32582DF9-9545-4A0B-B4FC-749F5214BE88}"/>
              </a:ext>
            </a:extLst>
          </p:cNvPr>
          <p:cNvPicPr>
            <a:picLocks noChangeAspect="1"/>
          </p:cNvPicPr>
          <p:nvPr/>
        </p:nvPicPr>
        <p:blipFill rotWithShape="1">
          <a:blip r:embed="rId3"/>
          <a:srcRect t="4673" b="10952"/>
          <a:stretch/>
        </p:blipFill>
        <p:spPr>
          <a:xfrm>
            <a:off x="0" y="-1"/>
            <a:ext cx="12192000" cy="6858001"/>
          </a:xfrm>
          <a:prstGeom prst="rect">
            <a:avLst/>
          </a:prstGeom>
        </p:spPr>
      </p:pic>
      <p:sp>
        <p:nvSpPr>
          <p:cNvPr id="4" name="TextBox 3">
            <a:extLst>
              <a:ext uri="{FF2B5EF4-FFF2-40B4-BE49-F238E27FC236}">
                <a16:creationId xmlns:a16="http://schemas.microsoft.com/office/drawing/2014/main" id="{4C7FD717-421E-43EC-8FA8-C2A595468074}"/>
              </a:ext>
            </a:extLst>
          </p:cNvPr>
          <p:cNvSpPr txBox="1"/>
          <p:nvPr/>
        </p:nvSpPr>
        <p:spPr>
          <a:xfrm>
            <a:off x="790072" y="733925"/>
            <a:ext cx="10611856" cy="5390148"/>
          </a:xfrm>
          <a:prstGeom prst="rect">
            <a:avLst/>
          </a:prstGeom>
        </p:spPr>
        <p:txBody>
          <a:bodyPr vert="horz" wrap="square" lIns="91440" tIns="45720" rIns="91440" bIns="45720" rtlCol="0">
            <a:normAutofit lnSpcReduction="10000"/>
          </a:bodyPr>
          <a:lstStyle/>
          <a:p>
            <a:pPr marL="541338" indent="-541338" algn="l"/>
            <a:r>
              <a:rPr lang="en-GB" sz="4000">
                <a:highlight>
                  <a:srgbClr val="FFFF00"/>
                </a:highlight>
                <a:latin typeface="Arial" panose="020B0604020202020204" pitchFamily="34" charset="0"/>
                <a:cs typeface="Arial" panose="020B0604020202020204" pitchFamily="34" charset="0"/>
              </a:rPr>
              <a:t>1. Many factors are driving the consideration of health</a:t>
            </a:r>
          </a:p>
          <a:p>
            <a:pPr marL="542925" indent="-542925" algn="l"/>
            <a:r>
              <a:rPr lang="en-GB" sz="4000">
                <a:highlight>
                  <a:srgbClr val="FFFF00"/>
                </a:highlight>
                <a:latin typeface="Arial" panose="020B0604020202020204" pitchFamily="34" charset="0"/>
                <a:cs typeface="Arial" panose="020B0604020202020204" pitchFamily="34" charset="0"/>
              </a:rPr>
              <a:t>2. Agreement over key drivers: (</a:t>
            </a:r>
            <a:r>
              <a:rPr lang="en-GB" sz="4000" err="1">
                <a:highlight>
                  <a:srgbClr val="FFFF00"/>
                </a:highlight>
                <a:latin typeface="Arial" panose="020B0604020202020204" pitchFamily="34" charset="0"/>
                <a:cs typeface="Arial" panose="020B0604020202020204" pitchFamily="34" charset="0"/>
              </a:rPr>
              <a:t>i</a:t>
            </a:r>
            <a:r>
              <a:rPr lang="en-GB" sz="4000">
                <a:highlight>
                  <a:srgbClr val="FFFF00"/>
                </a:highlight>
                <a:latin typeface="Arial" panose="020B0604020202020204" pitchFamily="34" charset="0"/>
                <a:cs typeface="Arial" panose="020B0604020202020204" pitchFamily="34" charset="0"/>
              </a:rPr>
              <a:t>) Regulatory Requirements, (ii) Skills &amp; Expertise to Consider Health, (iii) Engagement with Public, (iv) Cost/Profit and (v) Quality &amp; Availability of Data</a:t>
            </a:r>
          </a:p>
          <a:p>
            <a:pPr marL="542925" indent="-542925" algn="l"/>
            <a:r>
              <a:rPr lang="en-GB" sz="4000">
                <a:highlight>
                  <a:srgbClr val="FFFF00"/>
                </a:highlight>
                <a:latin typeface="Arial" panose="020B0604020202020204" pitchFamily="34" charset="0"/>
                <a:cs typeface="Arial" panose="020B0604020202020204" pitchFamily="34" charset="0"/>
              </a:rPr>
              <a:t>3. Drivers align with TRUUD Structure and WP1 findings</a:t>
            </a:r>
          </a:p>
        </p:txBody>
      </p:sp>
    </p:spTree>
    <p:extLst>
      <p:ext uri="{BB962C8B-B14F-4D97-AF65-F5344CB8AC3E}">
        <p14:creationId xmlns:p14="http://schemas.microsoft.com/office/powerpoint/2010/main" val="114931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4">
            <a:extLst>
              <a:ext uri="{FF2B5EF4-FFF2-40B4-BE49-F238E27FC236}">
                <a16:creationId xmlns:a16="http://schemas.microsoft.com/office/drawing/2014/main" id="{202AAE24-7178-41C2-B310-5B461B07FD6F}"/>
              </a:ext>
            </a:extLst>
          </p:cNvPr>
          <p:cNvSpPr txBox="1">
            <a:spLocks noChangeArrowheads="1"/>
          </p:cNvSpPr>
          <p:nvPr/>
        </p:nvSpPr>
        <p:spPr bwMode="auto">
          <a:xfrm>
            <a:off x="4691363" y="3087688"/>
            <a:ext cx="2311851" cy="66678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733" b="1">
                <a:latin typeface="Arial" panose="020B0604020202020204" pitchFamily="34" charset="0"/>
                <a:ea typeface="ＭＳ Ｐゴシック" panose="020B0600070205080204" pitchFamily="34" charset="-128"/>
              </a:rPr>
              <a:t>Chickens</a:t>
            </a:r>
            <a:endParaRPr lang="en-GB" altLang="en-US" sz="3733" b="1">
              <a:latin typeface="Arial" panose="020B0604020202020204" pitchFamily="34" charset="0"/>
              <a:ea typeface="ＭＳ Ｐゴシック" panose="020B0600070205080204" pitchFamily="34" charset="-128"/>
            </a:endParaRPr>
          </a:p>
        </p:txBody>
      </p:sp>
      <p:sp>
        <p:nvSpPr>
          <p:cNvPr id="44036" name="Text Box 5">
            <a:extLst>
              <a:ext uri="{FF2B5EF4-FFF2-40B4-BE49-F238E27FC236}">
                <a16:creationId xmlns:a16="http://schemas.microsoft.com/office/drawing/2014/main" id="{A10D418B-EC3C-4366-B2F0-2D291FD5D2FB}"/>
              </a:ext>
            </a:extLst>
          </p:cNvPr>
          <p:cNvSpPr txBox="1">
            <a:spLocks noChangeArrowheads="1"/>
          </p:cNvSpPr>
          <p:nvPr/>
        </p:nvSpPr>
        <p:spPr bwMode="auto">
          <a:xfrm>
            <a:off x="504184" y="3072685"/>
            <a:ext cx="1353256" cy="666786"/>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733" b="1">
                <a:latin typeface="Arial" panose="020B0604020202020204" pitchFamily="34" charset="0"/>
                <a:ea typeface="ＭＳ Ｐゴシック" panose="020B0600070205080204" pitchFamily="34" charset="-128"/>
              </a:rPr>
              <a:t>Eggs</a:t>
            </a:r>
            <a:endParaRPr lang="en-GB" altLang="en-US" sz="3733" b="1">
              <a:latin typeface="Arial" panose="020B0604020202020204" pitchFamily="34" charset="0"/>
              <a:ea typeface="ＭＳ Ｐゴシック" panose="020B0600070205080204" pitchFamily="34" charset="-128"/>
            </a:endParaRPr>
          </a:p>
        </p:txBody>
      </p:sp>
      <p:sp>
        <p:nvSpPr>
          <p:cNvPr id="6" name="Text Box 6">
            <a:extLst>
              <a:ext uri="{FF2B5EF4-FFF2-40B4-BE49-F238E27FC236}">
                <a16:creationId xmlns:a16="http://schemas.microsoft.com/office/drawing/2014/main" id="{E9EC9088-6C2A-4573-813B-A5423CB6B88A}"/>
              </a:ext>
            </a:extLst>
          </p:cNvPr>
          <p:cNvSpPr txBox="1">
            <a:spLocks noChangeArrowheads="1"/>
          </p:cNvSpPr>
          <p:nvPr/>
        </p:nvSpPr>
        <p:spPr bwMode="auto">
          <a:xfrm>
            <a:off x="9338080" y="2861627"/>
            <a:ext cx="2523448" cy="124123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733" b="1">
                <a:latin typeface="Arial" panose="020B0604020202020204" pitchFamily="34" charset="0"/>
                <a:ea typeface="ＭＳ Ｐゴシック" panose="020B0600070205080204" pitchFamily="34" charset="-128"/>
              </a:rPr>
              <a:t>Road </a:t>
            </a:r>
          </a:p>
          <a:p>
            <a:pPr algn="ctr" eaLnBrk="1" hangingPunct="1">
              <a:spcBef>
                <a:spcPct val="0"/>
              </a:spcBef>
              <a:buFontTx/>
              <a:buNone/>
            </a:pPr>
            <a:r>
              <a:rPr lang="en-US" altLang="en-US" sz="3733" b="1">
                <a:latin typeface="Arial" panose="020B0604020202020204" pitchFamily="34" charset="0"/>
                <a:ea typeface="ＭＳ Ｐゴシック" panose="020B0600070205080204" pitchFamily="34" charset="-128"/>
              </a:rPr>
              <a:t>Crossings</a:t>
            </a:r>
            <a:endParaRPr lang="en-GB" altLang="en-US" sz="3733" b="1">
              <a:latin typeface="Arial" panose="020B0604020202020204" pitchFamily="34" charset="0"/>
              <a:ea typeface="ＭＳ Ｐゴシック" panose="020B0600070205080204" pitchFamily="34" charset="-128"/>
            </a:endParaRPr>
          </a:p>
        </p:txBody>
      </p:sp>
      <p:cxnSp>
        <p:nvCxnSpPr>
          <p:cNvPr id="7" name="AutoShape 7">
            <a:extLst>
              <a:ext uri="{FF2B5EF4-FFF2-40B4-BE49-F238E27FC236}">
                <a16:creationId xmlns:a16="http://schemas.microsoft.com/office/drawing/2014/main" id="{37836585-273D-438E-A4E5-BAE268726A8B}"/>
              </a:ext>
            </a:extLst>
          </p:cNvPr>
          <p:cNvCxnSpPr>
            <a:cxnSpLocks noChangeShapeType="1"/>
          </p:cNvCxnSpPr>
          <p:nvPr/>
        </p:nvCxnSpPr>
        <p:spPr bwMode="auto">
          <a:xfrm rot="-5400000">
            <a:off x="3348131" y="704037"/>
            <a:ext cx="1588" cy="4272000"/>
          </a:xfrm>
          <a:prstGeom prst="curvedConnector3">
            <a:avLst>
              <a:gd name="adj1" fmla="val 108388161"/>
            </a:avLst>
          </a:prstGeom>
          <a:noFill/>
          <a:ln w="762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039" name="Rectangle 8">
            <a:extLst>
              <a:ext uri="{FF2B5EF4-FFF2-40B4-BE49-F238E27FC236}">
                <a16:creationId xmlns:a16="http://schemas.microsoft.com/office/drawing/2014/main" id="{0A49B858-8BB5-4683-9887-DE5FF7216A13}"/>
              </a:ext>
            </a:extLst>
          </p:cNvPr>
          <p:cNvSpPr>
            <a:spLocks noChangeArrowheads="1"/>
          </p:cNvSpPr>
          <p:nvPr/>
        </p:nvSpPr>
        <p:spPr bwMode="auto">
          <a:xfrm>
            <a:off x="10646277" y="6519446"/>
            <a:ext cx="1476686" cy="30777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60000"/>
              </a:spcBef>
              <a:buClr>
                <a:srgbClr val="FE5815"/>
              </a:buClr>
              <a:buFont typeface="Arial" panose="020B0604020202020204" pitchFamily="34" charset="0"/>
              <a:buNone/>
            </a:pPr>
            <a:r>
              <a:rPr lang="en-US" altLang="en-US" sz="1400">
                <a:latin typeface="Arial" panose="020B0604020202020204" pitchFamily="34" charset="0"/>
                <a:ea typeface="ＭＳ Ｐゴシック" panose="020B0600070205080204" pitchFamily="34" charset="-128"/>
              </a:rPr>
              <a:t>(Sterman, 2000)</a:t>
            </a:r>
            <a:endParaRPr lang="en-GB" altLang="en-US" sz="1400">
              <a:latin typeface="Arial" panose="020B0604020202020204" pitchFamily="34" charset="0"/>
              <a:ea typeface="ＭＳ Ｐゴシック" panose="020B0600070205080204" pitchFamily="34" charset="-128"/>
            </a:endParaRPr>
          </a:p>
        </p:txBody>
      </p:sp>
      <p:sp>
        <p:nvSpPr>
          <p:cNvPr id="12" name="Text Box 12">
            <a:extLst>
              <a:ext uri="{FF2B5EF4-FFF2-40B4-BE49-F238E27FC236}">
                <a16:creationId xmlns:a16="http://schemas.microsoft.com/office/drawing/2014/main" id="{AB70C416-1D3A-47B5-8F3D-7751A2367F22}"/>
              </a:ext>
            </a:extLst>
          </p:cNvPr>
          <p:cNvSpPr txBox="1">
            <a:spLocks noChangeArrowheads="1"/>
          </p:cNvSpPr>
          <p:nvPr/>
        </p:nvSpPr>
        <p:spPr bwMode="auto">
          <a:xfrm>
            <a:off x="760414" y="4054477"/>
            <a:ext cx="543739" cy="83099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09357A"/>
                </a:solidFill>
                <a:latin typeface="Arial" panose="020B0604020202020204" pitchFamily="34" charset="0"/>
                <a:ea typeface="ＭＳ Ｐゴシック" panose="020B0600070205080204" pitchFamily="34" charset="-128"/>
              </a:rPr>
              <a:t>+</a:t>
            </a:r>
            <a:endParaRPr lang="en-GB" altLang="en-US" sz="4800">
              <a:solidFill>
                <a:srgbClr val="09357A"/>
              </a:solidFill>
              <a:latin typeface="Arial" panose="020B0604020202020204" pitchFamily="34" charset="0"/>
              <a:ea typeface="ＭＳ Ｐゴシック" panose="020B0600070205080204" pitchFamily="34" charset="-128"/>
            </a:endParaRPr>
          </a:p>
        </p:txBody>
      </p:sp>
      <p:sp>
        <p:nvSpPr>
          <p:cNvPr id="14" name="Text Box 14">
            <a:extLst>
              <a:ext uri="{FF2B5EF4-FFF2-40B4-BE49-F238E27FC236}">
                <a16:creationId xmlns:a16="http://schemas.microsoft.com/office/drawing/2014/main" id="{9B28978A-9666-4B1A-BCC9-EE618C891CF5}"/>
              </a:ext>
            </a:extLst>
          </p:cNvPr>
          <p:cNvSpPr txBox="1">
            <a:spLocks noChangeArrowheads="1"/>
          </p:cNvSpPr>
          <p:nvPr/>
        </p:nvSpPr>
        <p:spPr bwMode="auto">
          <a:xfrm>
            <a:off x="5356226" y="1816101"/>
            <a:ext cx="543739" cy="83099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09357A"/>
                </a:solidFill>
                <a:latin typeface="Arial" panose="020B0604020202020204" pitchFamily="34" charset="0"/>
                <a:ea typeface="ＭＳ Ｐゴシック" panose="020B0600070205080204" pitchFamily="34" charset="-128"/>
              </a:rPr>
              <a:t>+</a:t>
            </a:r>
            <a:endParaRPr lang="en-GB" altLang="en-US" sz="4800">
              <a:solidFill>
                <a:srgbClr val="09357A"/>
              </a:solidFill>
              <a:latin typeface="Arial" panose="020B0604020202020204" pitchFamily="34" charset="0"/>
              <a:ea typeface="ＭＳ Ｐゴシック" panose="020B0600070205080204" pitchFamily="34" charset="-128"/>
            </a:endParaRPr>
          </a:p>
        </p:txBody>
      </p:sp>
      <p:sp>
        <p:nvSpPr>
          <p:cNvPr id="15" name="Text Box 16">
            <a:extLst>
              <a:ext uri="{FF2B5EF4-FFF2-40B4-BE49-F238E27FC236}">
                <a16:creationId xmlns:a16="http://schemas.microsoft.com/office/drawing/2014/main" id="{369370CA-B18A-4B13-A07E-831FE6A83A0A}"/>
              </a:ext>
            </a:extLst>
          </p:cNvPr>
          <p:cNvSpPr txBox="1">
            <a:spLocks noChangeArrowheads="1"/>
          </p:cNvSpPr>
          <p:nvPr/>
        </p:nvSpPr>
        <p:spPr bwMode="auto">
          <a:xfrm>
            <a:off x="5855604" y="4044118"/>
            <a:ext cx="389850" cy="83099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C00000"/>
                </a:solidFill>
                <a:latin typeface="Arial" panose="020B0604020202020204" pitchFamily="34" charset="0"/>
                <a:ea typeface="ＭＳ Ｐゴシック" panose="020B0600070205080204" pitchFamily="34" charset="-128"/>
              </a:rPr>
              <a:t>-</a:t>
            </a:r>
            <a:endParaRPr lang="en-GB" altLang="en-US" sz="4800">
              <a:solidFill>
                <a:srgbClr val="C00000"/>
              </a:solidFill>
              <a:latin typeface="Arial" panose="020B0604020202020204" pitchFamily="34" charset="0"/>
              <a:ea typeface="ＭＳ Ｐゴシック" panose="020B0600070205080204" pitchFamily="34" charset="-128"/>
            </a:endParaRPr>
          </a:p>
        </p:txBody>
      </p:sp>
      <p:sp>
        <p:nvSpPr>
          <p:cNvPr id="16" name="Text Box 17">
            <a:extLst>
              <a:ext uri="{FF2B5EF4-FFF2-40B4-BE49-F238E27FC236}">
                <a16:creationId xmlns:a16="http://schemas.microsoft.com/office/drawing/2014/main" id="{D9DB978D-2D3C-4579-9A88-19CD5DCE0587}"/>
              </a:ext>
            </a:extLst>
          </p:cNvPr>
          <p:cNvSpPr txBox="1">
            <a:spLocks noChangeArrowheads="1"/>
          </p:cNvSpPr>
          <p:nvPr/>
        </p:nvSpPr>
        <p:spPr bwMode="auto">
          <a:xfrm>
            <a:off x="2785272" y="2732683"/>
            <a:ext cx="851515" cy="12003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2060"/>
                </a:solidFill>
                <a:latin typeface="Arial" panose="020B0604020202020204" pitchFamily="34" charset="0"/>
                <a:ea typeface="ＭＳ Ｐゴシック" panose="020B0600070205080204" pitchFamily="34" charset="-128"/>
              </a:rPr>
              <a:t>R</a:t>
            </a:r>
            <a:endParaRPr lang="en-GB" altLang="en-US" sz="7200">
              <a:solidFill>
                <a:srgbClr val="002060"/>
              </a:solidFill>
              <a:latin typeface="Arial" panose="020B0604020202020204" pitchFamily="34" charset="0"/>
              <a:ea typeface="ＭＳ Ｐゴシック" panose="020B0600070205080204" pitchFamily="34" charset="-128"/>
            </a:endParaRPr>
          </a:p>
        </p:txBody>
      </p:sp>
      <p:sp>
        <p:nvSpPr>
          <p:cNvPr id="17" name="Text Box 18">
            <a:extLst>
              <a:ext uri="{FF2B5EF4-FFF2-40B4-BE49-F238E27FC236}">
                <a16:creationId xmlns:a16="http://schemas.microsoft.com/office/drawing/2014/main" id="{91B3A601-7B6C-4979-A3CE-A743DFBD01B7}"/>
              </a:ext>
            </a:extLst>
          </p:cNvPr>
          <p:cNvSpPr txBox="1">
            <a:spLocks noChangeArrowheads="1"/>
          </p:cNvSpPr>
          <p:nvPr/>
        </p:nvSpPr>
        <p:spPr bwMode="auto">
          <a:xfrm>
            <a:off x="7995518" y="2785427"/>
            <a:ext cx="800219" cy="12003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solidFill>
                  <a:srgbClr val="002060"/>
                </a:solidFill>
                <a:latin typeface="Arial" panose="020B0604020202020204" pitchFamily="34" charset="0"/>
                <a:ea typeface="ＭＳ Ｐゴシック" panose="020B0600070205080204" pitchFamily="34" charset="-128"/>
              </a:rPr>
              <a:t>B</a:t>
            </a:r>
            <a:endParaRPr lang="en-GB" altLang="en-US" sz="7200">
              <a:solidFill>
                <a:srgbClr val="002060"/>
              </a:solidFill>
              <a:latin typeface="Arial" panose="020B0604020202020204" pitchFamily="34" charset="0"/>
              <a:ea typeface="ＭＳ Ｐゴシック" panose="020B0600070205080204" pitchFamily="34" charset="-128"/>
            </a:endParaRPr>
          </a:p>
        </p:txBody>
      </p:sp>
      <p:cxnSp>
        <p:nvCxnSpPr>
          <p:cNvPr id="19" name="AutoShape 7">
            <a:extLst>
              <a:ext uri="{FF2B5EF4-FFF2-40B4-BE49-F238E27FC236}">
                <a16:creationId xmlns:a16="http://schemas.microsoft.com/office/drawing/2014/main" id="{CD027337-F60D-4A98-B8FA-61F12608A5D9}"/>
              </a:ext>
            </a:extLst>
          </p:cNvPr>
          <p:cNvCxnSpPr>
            <a:cxnSpLocks noChangeShapeType="1"/>
          </p:cNvCxnSpPr>
          <p:nvPr/>
        </p:nvCxnSpPr>
        <p:spPr bwMode="auto">
          <a:xfrm rot="16200000" flipH="1" flipV="1">
            <a:off x="3348131" y="1798617"/>
            <a:ext cx="1588" cy="4272000"/>
          </a:xfrm>
          <a:prstGeom prst="curvedConnector3">
            <a:avLst>
              <a:gd name="adj1" fmla="val 108388161"/>
            </a:avLst>
          </a:prstGeom>
          <a:noFill/>
          <a:ln w="762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14">
            <a:extLst>
              <a:ext uri="{FF2B5EF4-FFF2-40B4-BE49-F238E27FC236}">
                <a16:creationId xmlns:a16="http://schemas.microsoft.com/office/drawing/2014/main" id="{BFBE0A32-8C09-46C9-8EC3-E30E45F45978}"/>
              </a:ext>
            </a:extLst>
          </p:cNvPr>
          <p:cNvSpPr txBox="1">
            <a:spLocks noChangeArrowheads="1"/>
          </p:cNvSpPr>
          <p:nvPr/>
        </p:nvSpPr>
        <p:spPr bwMode="auto">
          <a:xfrm>
            <a:off x="10443078" y="2012277"/>
            <a:ext cx="543739" cy="83099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09357A"/>
                </a:solidFill>
                <a:latin typeface="Arial" panose="020B0604020202020204" pitchFamily="34" charset="0"/>
                <a:ea typeface="ＭＳ Ｐゴシック" panose="020B0600070205080204" pitchFamily="34" charset="-128"/>
              </a:rPr>
              <a:t>+</a:t>
            </a:r>
            <a:endParaRPr lang="en-GB" altLang="en-US" sz="4800">
              <a:solidFill>
                <a:srgbClr val="09357A"/>
              </a:solidFill>
              <a:latin typeface="Arial" panose="020B0604020202020204" pitchFamily="34" charset="0"/>
              <a:ea typeface="ＭＳ Ｐゴシック" panose="020B0600070205080204" pitchFamily="34" charset="-128"/>
            </a:endParaRPr>
          </a:p>
        </p:txBody>
      </p:sp>
      <p:cxnSp>
        <p:nvCxnSpPr>
          <p:cNvPr id="21" name="AutoShape 7">
            <a:extLst>
              <a:ext uri="{FF2B5EF4-FFF2-40B4-BE49-F238E27FC236}">
                <a16:creationId xmlns:a16="http://schemas.microsoft.com/office/drawing/2014/main" id="{270046BC-6BC8-4A74-A11F-184AA7D8AF69}"/>
              </a:ext>
            </a:extLst>
          </p:cNvPr>
          <p:cNvCxnSpPr>
            <a:cxnSpLocks noChangeShapeType="1"/>
          </p:cNvCxnSpPr>
          <p:nvPr/>
        </p:nvCxnSpPr>
        <p:spPr bwMode="auto">
          <a:xfrm rot="-5400000">
            <a:off x="8399510" y="861993"/>
            <a:ext cx="1588" cy="4272000"/>
          </a:xfrm>
          <a:prstGeom prst="curvedConnector3">
            <a:avLst>
              <a:gd name="adj1" fmla="val 108388161"/>
            </a:avLst>
          </a:prstGeom>
          <a:noFill/>
          <a:ln w="762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7">
            <a:extLst>
              <a:ext uri="{FF2B5EF4-FFF2-40B4-BE49-F238E27FC236}">
                <a16:creationId xmlns:a16="http://schemas.microsoft.com/office/drawing/2014/main" id="{BB067386-4EAB-4F8F-9151-8D1969B39C51}"/>
              </a:ext>
            </a:extLst>
          </p:cNvPr>
          <p:cNvCxnSpPr>
            <a:cxnSpLocks noChangeShapeType="1"/>
          </p:cNvCxnSpPr>
          <p:nvPr/>
        </p:nvCxnSpPr>
        <p:spPr bwMode="auto">
          <a:xfrm rot="-5400000">
            <a:off x="8399511" y="861993"/>
            <a:ext cx="1588" cy="4272000"/>
          </a:xfrm>
          <a:prstGeom prst="curvedConnector3">
            <a:avLst>
              <a:gd name="adj1" fmla="val 108388161"/>
            </a:avLst>
          </a:prstGeom>
          <a:noFill/>
          <a:ln w="7620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7">
            <a:extLst>
              <a:ext uri="{FF2B5EF4-FFF2-40B4-BE49-F238E27FC236}">
                <a16:creationId xmlns:a16="http://schemas.microsoft.com/office/drawing/2014/main" id="{FB615B39-BDA0-4B51-BEA8-11562DAC0C81}"/>
              </a:ext>
            </a:extLst>
          </p:cNvPr>
          <p:cNvCxnSpPr>
            <a:cxnSpLocks noChangeShapeType="1"/>
          </p:cNvCxnSpPr>
          <p:nvPr/>
        </p:nvCxnSpPr>
        <p:spPr bwMode="auto">
          <a:xfrm rot="16200000" flipH="1" flipV="1">
            <a:off x="8399509" y="1871029"/>
            <a:ext cx="1588" cy="4272000"/>
          </a:xfrm>
          <a:prstGeom prst="curvedConnector3">
            <a:avLst>
              <a:gd name="adj1" fmla="val 108388161"/>
            </a:avLst>
          </a:prstGeom>
          <a:noFill/>
          <a:ln w="76200">
            <a:solidFill>
              <a:srgbClr val="A91F2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5" grpId="0"/>
      <p:bldP spid="16" grpId="0"/>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B4DC23-3281-43AB-A81C-4CF45ABFBA97}"/>
              </a:ext>
            </a:extLst>
          </p:cNvPr>
          <p:cNvPicPr>
            <a:picLocks noChangeAspect="1"/>
          </p:cNvPicPr>
          <p:nvPr/>
        </p:nvPicPr>
        <p:blipFill>
          <a:blip r:embed="rId2"/>
          <a:stretch>
            <a:fillRect/>
          </a:stretch>
        </p:blipFill>
        <p:spPr>
          <a:xfrm>
            <a:off x="130292" y="2415320"/>
            <a:ext cx="4274689" cy="3246600"/>
          </a:xfrm>
          <a:prstGeom prst="rect">
            <a:avLst/>
          </a:prstGeom>
        </p:spPr>
      </p:pic>
      <p:pic>
        <p:nvPicPr>
          <p:cNvPr id="3" name="Picture 2">
            <a:extLst>
              <a:ext uri="{FF2B5EF4-FFF2-40B4-BE49-F238E27FC236}">
                <a16:creationId xmlns:a16="http://schemas.microsoft.com/office/drawing/2014/main" id="{41CA6FCF-0569-4A81-8371-C303163F891D}"/>
              </a:ext>
            </a:extLst>
          </p:cNvPr>
          <p:cNvPicPr>
            <a:picLocks noChangeAspect="1"/>
          </p:cNvPicPr>
          <p:nvPr/>
        </p:nvPicPr>
        <p:blipFill>
          <a:blip r:embed="rId3"/>
          <a:stretch>
            <a:fillRect/>
          </a:stretch>
        </p:blipFill>
        <p:spPr>
          <a:xfrm>
            <a:off x="4519490" y="2415320"/>
            <a:ext cx="4109961" cy="3246600"/>
          </a:xfrm>
          <a:prstGeom prst="rect">
            <a:avLst/>
          </a:prstGeom>
        </p:spPr>
      </p:pic>
      <p:pic>
        <p:nvPicPr>
          <p:cNvPr id="4" name="Picture 3">
            <a:extLst>
              <a:ext uri="{FF2B5EF4-FFF2-40B4-BE49-F238E27FC236}">
                <a16:creationId xmlns:a16="http://schemas.microsoft.com/office/drawing/2014/main" id="{56CC7634-3A1E-43FC-9A98-77F98FB72B37}"/>
              </a:ext>
            </a:extLst>
          </p:cNvPr>
          <p:cNvPicPr>
            <a:picLocks noChangeAspect="1"/>
          </p:cNvPicPr>
          <p:nvPr/>
        </p:nvPicPr>
        <p:blipFill>
          <a:blip r:embed="rId4"/>
          <a:stretch>
            <a:fillRect/>
          </a:stretch>
        </p:blipFill>
        <p:spPr>
          <a:xfrm>
            <a:off x="8743960" y="2415320"/>
            <a:ext cx="3317748" cy="3246600"/>
          </a:xfrm>
          <a:prstGeom prst="rect">
            <a:avLst/>
          </a:prstGeom>
        </p:spPr>
      </p:pic>
      <p:sp>
        <p:nvSpPr>
          <p:cNvPr id="5" name="Content Placeholder 2">
            <a:extLst>
              <a:ext uri="{FF2B5EF4-FFF2-40B4-BE49-F238E27FC236}">
                <a16:creationId xmlns:a16="http://schemas.microsoft.com/office/drawing/2014/main" id="{A0680079-37C1-4F3E-B9FE-E0597C88A719}"/>
              </a:ext>
            </a:extLst>
          </p:cNvPr>
          <p:cNvSpPr txBox="1">
            <a:spLocks/>
          </p:cNvSpPr>
          <p:nvPr/>
        </p:nvSpPr>
        <p:spPr>
          <a:xfrm>
            <a:off x="100408" y="1606910"/>
            <a:ext cx="11961299" cy="686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i="1"/>
              <a:t>Next participants were asked to consider the ways in which these drivers interact to influence the extent to which health is considered in urban development decision making. In doing so, additional factors were added. </a:t>
            </a:r>
          </a:p>
        </p:txBody>
      </p:sp>
    </p:spTree>
    <p:extLst>
      <p:ext uri="{BB962C8B-B14F-4D97-AF65-F5344CB8AC3E}">
        <p14:creationId xmlns:p14="http://schemas.microsoft.com/office/powerpoint/2010/main" val="3668027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9D08C-65E7-4F91-B4B0-5EEE90480C27}"/>
              </a:ext>
            </a:extLst>
          </p:cNvPr>
          <p:cNvPicPr>
            <a:picLocks noChangeAspect="1"/>
          </p:cNvPicPr>
          <p:nvPr/>
        </p:nvPicPr>
        <p:blipFill rotWithShape="1">
          <a:blip r:embed="rId2"/>
          <a:srcRect t="22923" b="34873"/>
          <a:stretch/>
        </p:blipFill>
        <p:spPr>
          <a:xfrm>
            <a:off x="0" y="0"/>
            <a:ext cx="12192000" cy="6858000"/>
          </a:xfrm>
          <a:prstGeom prst="rect">
            <a:avLst/>
          </a:prstGeom>
        </p:spPr>
      </p:pic>
      <p:sp>
        <p:nvSpPr>
          <p:cNvPr id="4" name="TextBox 3">
            <a:extLst>
              <a:ext uri="{FF2B5EF4-FFF2-40B4-BE49-F238E27FC236}">
                <a16:creationId xmlns:a16="http://schemas.microsoft.com/office/drawing/2014/main" id="{AAA82026-5B49-45AF-BBF2-68998516525C}"/>
              </a:ext>
            </a:extLst>
          </p:cNvPr>
          <p:cNvSpPr txBox="1"/>
          <p:nvPr/>
        </p:nvSpPr>
        <p:spPr>
          <a:xfrm>
            <a:off x="5871409" y="2761247"/>
            <a:ext cx="5670886" cy="1335506"/>
          </a:xfrm>
          <a:prstGeom prst="rect">
            <a:avLst/>
          </a:prstGeom>
        </p:spPr>
        <p:txBody>
          <a:bodyPr vert="horz" wrap="none" lIns="91440" tIns="45720" rIns="91440" bIns="45720" rtlCol="0">
            <a:normAutofit/>
          </a:bodyPr>
          <a:lstStyle/>
          <a:p>
            <a:pPr algn="l"/>
            <a:r>
              <a:rPr lang="en-GB" sz="4000">
                <a:highlight>
                  <a:srgbClr val="FFFF00"/>
                </a:highlight>
                <a:latin typeface="Arial" panose="020B0604020202020204" pitchFamily="34" charset="0"/>
                <a:cs typeface="Arial" panose="020B0604020202020204" pitchFamily="34" charset="0"/>
              </a:rPr>
              <a:t>1. Workshop Findings</a:t>
            </a:r>
          </a:p>
          <a:p>
            <a:pPr algn="l"/>
            <a:r>
              <a:rPr lang="en-GB" sz="4000">
                <a:highlight>
                  <a:srgbClr val="FFFF00"/>
                </a:highlight>
                <a:latin typeface="Arial" panose="020B0604020202020204" pitchFamily="34" charset="0"/>
                <a:cs typeface="Arial" panose="020B0604020202020204" pitchFamily="34" charset="0"/>
              </a:rPr>
              <a:t>2. Interview Data Modelling</a:t>
            </a:r>
          </a:p>
        </p:txBody>
      </p:sp>
    </p:spTree>
    <p:extLst>
      <p:ext uri="{BB962C8B-B14F-4D97-AF65-F5344CB8AC3E}">
        <p14:creationId xmlns:p14="http://schemas.microsoft.com/office/powerpoint/2010/main" val="793745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5D6A48-7C66-46A3-BB7D-EF6C503D5D6B}"/>
              </a:ext>
            </a:extLst>
          </p:cNvPr>
          <p:cNvPicPr>
            <a:picLocks noChangeAspect="1"/>
          </p:cNvPicPr>
          <p:nvPr/>
        </p:nvPicPr>
        <p:blipFill>
          <a:blip r:embed="rId2"/>
          <a:stretch>
            <a:fillRect/>
          </a:stretch>
        </p:blipFill>
        <p:spPr>
          <a:xfrm>
            <a:off x="82638" y="95694"/>
            <a:ext cx="6977382" cy="3877925"/>
          </a:xfrm>
          <a:prstGeom prst="rect">
            <a:avLst/>
          </a:prstGeom>
        </p:spPr>
      </p:pic>
      <p:pic>
        <p:nvPicPr>
          <p:cNvPr id="3" name="Picture 2">
            <a:extLst>
              <a:ext uri="{FF2B5EF4-FFF2-40B4-BE49-F238E27FC236}">
                <a16:creationId xmlns:a16="http://schemas.microsoft.com/office/drawing/2014/main" id="{7328B76F-57D8-451C-9183-DBBD3ACCA554}"/>
              </a:ext>
            </a:extLst>
          </p:cNvPr>
          <p:cNvPicPr>
            <a:picLocks noChangeAspect="1"/>
          </p:cNvPicPr>
          <p:nvPr/>
        </p:nvPicPr>
        <p:blipFill>
          <a:blip r:embed="rId3"/>
          <a:stretch>
            <a:fillRect/>
          </a:stretch>
        </p:blipFill>
        <p:spPr>
          <a:xfrm>
            <a:off x="5131981" y="2872091"/>
            <a:ext cx="6977382" cy="3890216"/>
          </a:xfrm>
          <a:prstGeom prst="rect">
            <a:avLst/>
          </a:prstGeom>
        </p:spPr>
      </p:pic>
    </p:spTree>
    <p:extLst>
      <p:ext uri="{BB962C8B-B14F-4D97-AF65-F5344CB8AC3E}">
        <p14:creationId xmlns:p14="http://schemas.microsoft.com/office/powerpoint/2010/main" val="198784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1427822-BDF1-492B-981A-A476B932ACAD}"/>
              </a:ext>
            </a:extLst>
          </p:cNvPr>
          <p:cNvGraphicFramePr/>
          <p:nvPr>
            <p:extLst>
              <p:ext uri="{D42A27DB-BD31-4B8C-83A1-F6EECF244321}">
                <p14:modId xmlns:p14="http://schemas.microsoft.com/office/powerpoint/2010/main" val="2297798002"/>
              </p:ext>
            </p:extLst>
          </p:nvPr>
        </p:nvGraphicFramePr>
        <p:xfrm>
          <a:off x="542833" y="205860"/>
          <a:ext cx="10656390" cy="609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7265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5FE2A-CAFA-4AAC-8FDC-7390B4FD2807}"/>
              </a:ext>
            </a:extLst>
          </p:cNvPr>
          <p:cNvPicPr>
            <a:picLocks noChangeAspect="1"/>
          </p:cNvPicPr>
          <p:nvPr/>
        </p:nvPicPr>
        <p:blipFill>
          <a:blip r:embed="rId3"/>
          <a:stretch>
            <a:fillRect/>
          </a:stretch>
        </p:blipFill>
        <p:spPr>
          <a:xfrm>
            <a:off x="285370" y="0"/>
            <a:ext cx="11621259" cy="6858000"/>
          </a:xfrm>
          <a:prstGeom prst="rect">
            <a:avLst/>
          </a:prstGeom>
        </p:spPr>
      </p:pic>
    </p:spTree>
    <p:extLst>
      <p:ext uri="{BB962C8B-B14F-4D97-AF65-F5344CB8AC3E}">
        <p14:creationId xmlns:p14="http://schemas.microsoft.com/office/powerpoint/2010/main" val="469267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building, person&#10;&#10;Description automatically generated">
            <a:extLst>
              <a:ext uri="{FF2B5EF4-FFF2-40B4-BE49-F238E27FC236}">
                <a16:creationId xmlns:a16="http://schemas.microsoft.com/office/drawing/2014/main" id="{D191AFE5-F13F-4A46-8B01-5F97F9876E6B}"/>
              </a:ext>
            </a:extLst>
          </p:cNvPr>
          <p:cNvPicPr>
            <a:picLocks noChangeAspect="1"/>
          </p:cNvPicPr>
          <p:nvPr/>
        </p:nvPicPr>
        <p:blipFill rotWithShape="1">
          <a:blip r:embed="rId3"/>
          <a:srcRect t="15633"/>
          <a:stretch/>
        </p:blipFill>
        <p:spPr>
          <a:xfrm>
            <a:off x="0" y="0"/>
            <a:ext cx="12192000" cy="6858000"/>
          </a:xfrm>
          <a:prstGeom prst="rect">
            <a:avLst/>
          </a:prstGeom>
        </p:spPr>
      </p:pic>
      <p:sp>
        <p:nvSpPr>
          <p:cNvPr id="4" name="TextBox 3">
            <a:extLst>
              <a:ext uri="{FF2B5EF4-FFF2-40B4-BE49-F238E27FC236}">
                <a16:creationId xmlns:a16="http://schemas.microsoft.com/office/drawing/2014/main" id="{B2350C60-7ADB-4504-8499-BF1EF1E4A054}"/>
              </a:ext>
            </a:extLst>
          </p:cNvPr>
          <p:cNvSpPr txBox="1"/>
          <p:nvPr/>
        </p:nvSpPr>
        <p:spPr>
          <a:xfrm>
            <a:off x="312820" y="348915"/>
            <a:ext cx="5113422" cy="1864895"/>
          </a:xfrm>
          <a:prstGeom prst="rect">
            <a:avLst/>
          </a:prstGeom>
        </p:spPr>
        <p:txBody>
          <a:bodyPr vert="horz" wrap="none" lIns="91440" tIns="45720" rIns="91440" bIns="45720" rtlCol="0">
            <a:normAutofit fontScale="92500" lnSpcReduction="10000"/>
          </a:bodyPr>
          <a:lstStyle/>
          <a:p>
            <a:pPr marL="0" indent="0">
              <a:buNone/>
            </a:pPr>
            <a:r>
              <a:rPr lang="en-GB" sz="4400">
                <a:highlight>
                  <a:srgbClr val="FFFF00"/>
                </a:highlight>
                <a:latin typeface="Arial" panose="020B0604020202020204" pitchFamily="34" charset="0"/>
                <a:cs typeface="Arial" panose="020B0604020202020204" pitchFamily="34" charset="0"/>
              </a:rPr>
              <a:t>Citizen </a:t>
            </a:r>
          </a:p>
          <a:p>
            <a:pPr marL="0" indent="0">
              <a:buNone/>
            </a:pPr>
            <a:r>
              <a:rPr lang="en-GB" sz="4400">
                <a:highlight>
                  <a:srgbClr val="FFFF00"/>
                </a:highlight>
                <a:latin typeface="Arial" panose="020B0604020202020204" pitchFamily="34" charset="0"/>
                <a:cs typeface="Arial" panose="020B0604020202020204" pitchFamily="34" charset="0"/>
              </a:rPr>
              <a:t>Engagement </a:t>
            </a:r>
          </a:p>
          <a:p>
            <a:pPr marL="0" indent="0">
              <a:buNone/>
            </a:pPr>
            <a:r>
              <a:rPr lang="en-GB" sz="4400">
                <a:highlight>
                  <a:srgbClr val="FFFF00"/>
                </a:highlight>
                <a:latin typeface="Arial" panose="020B0604020202020204" pitchFamily="34" charset="0"/>
                <a:cs typeface="Arial" panose="020B0604020202020204" pitchFamily="34" charset="0"/>
              </a:rPr>
              <a:t>Workshop</a:t>
            </a:r>
          </a:p>
        </p:txBody>
      </p:sp>
    </p:spTree>
    <p:extLst>
      <p:ext uri="{BB962C8B-B14F-4D97-AF65-F5344CB8AC3E}">
        <p14:creationId xmlns:p14="http://schemas.microsoft.com/office/powerpoint/2010/main" val="170324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43500-527C-4364-8F5C-8B352541E1B1}"/>
              </a:ext>
            </a:extLst>
          </p:cNvPr>
          <p:cNvPicPr>
            <a:picLocks noChangeAspect="1"/>
          </p:cNvPicPr>
          <p:nvPr/>
        </p:nvPicPr>
        <p:blipFill>
          <a:blip r:embed="rId2"/>
          <a:stretch>
            <a:fillRect/>
          </a:stretch>
        </p:blipFill>
        <p:spPr>
          <a:xfrm>
            <a:off x="616952" y="0"/>
            <a:ext cx="8746787" cy="6858000"/>
          </a:xfrm>
          <a:prstGeom prst="rect">
            <a:avLst/>
          </a:prstGeom>
        </p:spPr>
      </p:pic>
      <p:sp>
        <p:nvSpPr>
          <p:cNvPr id="6" name="TextBox 5">
            <a:extLst>
              <a:ext uri="{FF2B5EF4-FFF2-40B4-BE49-F238E27FC236}">
                <a16:creationId xmlns:a16="http://schemas.microsoft.com/office/drawing/2014/main" id="{0E934074-93EE-4AFA-91BD-D6832D289337}"/>
              </a:ext>
            </a:extLst>
          </p:cNvPr>
          <p:cNvSpPr txBox="1"/>
          <p:nvPr/>
        </p:nvSpPr>
        <p:spPr>
          <a:xfrm>
            <a:off x="9363739" y="85061"/>
            <a:ext cx="2828261" cy="2031325"/>
          </a:xfrm>
          <a:prstGeom prst="rect">
            <a:avLst/>
          </a:prstGeom>
          <a:noFill/>
        </p:spPr>
        <p:txBody>
          <a:bodyPr wrap="square" rtlCol="0">
            <a:spAutoFit/>
          </a:bodyPr>
          <a:lstStyle/>
          <a:p>
            <a:r>
              <a:rPr lang="en-GB" i="1"/>
              <a:t>Pablo extracted all causal statements from interview transcript elements tagged relating to </a:t>
            </a:r>
            <a:r>
              <a:rPr lang="en-GB"/>
              <a:t>‘Co-Design-Production-Delivery’ </a:t>
            </a:r>
            <a:r>
              <a:rPr lang="en-GB" i="1"/>
              <a:t>resulting in this model. </a:t>
            </a:r>
          </a:p>
        </p:txBody>
      </p:sp>
    </p:spTree>
    <p:extLst>
      <p:ext uri="{BB962C8B-B14F-4D97-AF65-F5344CB8AC3E}">
        <p14:creationId xmlns:p14="http://schemas.microsoft.com/office/powerpoint/2010/main" val="1749870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wall, white, line&#10;&#10;Description automatically generated">
            <a:extLst>
              <a:ext uri="{FF2B5EF4-FFF2-40B4-BE49-F238E27FC236}">
                <a16:creationId xmlns:a16="http://schemas.microsoft.com/office/drawing/2014/main" id="{B503C28F-9316-40CC-BA1A-7CC4DA186F07}"/>
              </a:ext>
            </a:extLst>
          </p:cNvPr>
          <p:cNvPicPr>
            <a:picLocks noChangeAspect="1"/>
          </p:cNvPicPr>
          <p:nvPr/>
        </p:nvPicPr>
        <p:blipFill>
          <a:blip r:embed="rId3"/>
          <a:stretch>
            <a:fillRect/>
          </a:stretch>
        </p:blipFill>
        <p:spPr>
          <a:xfrm>
            <a:off x="7803605" y="3115066"/>
            <a:ext cx="2933207" cy="1999316"/>
          </a:xfrm>
          <a:prstGeom prst="rect">
            <a:avLst/>
          </a:prstGeom>
        </p:spPr>
      </p:pic>
      <p:pic>
        <p:nvPicPr>
          <p:cNvPr id="3" name="Picture 2">
            <a:extLst>
              <a:ext uri="{FF2B5EF4-FFF2-40B4-BE49-F238E27FC236}">
                <a16:creationId xmlns:a16="http://schemas.microsoft.com/office/drawing/2014/main" id="{9951091C-5852-412A-961A-09D4C8C4963B}"/>
              </a:ext>
            </a:extLst>
          </p:cNvPr>
          <p:cNvPicPr>
            <a:picLocks noChangeAspect="1"/>
          </p:cNvPicPr>
          <p:nvPr/>
        </p:nvPicPr>
        <p:blipFill>
          <a:blip r:embed="rId4"/>
          <a:stretch>
            <a:fillRect/>
          </a:stretch>
        </p:blipFill>
        <p:spPr>
          <a:xfrm>
            <a:off x="104928" y="1160241"/>
            <a:ext cx="6287377" cy="5048955"/>
          </a:xfrm>
          <a:prstGeom prst="rect">
            <a:avLst/>
          </a:prstGeom>
        </p:spPr>
      </p:pic>
      <p:sp>
        <p:nvSpPr>
          <p:cNvPr id="4" name="TextBox 3">
            <a:extLst>
              <a:ext uri="{FF2B5EF4-FFF2-40B4-BE49-F238E27FC236}">
                <a16:creationId xmlns:a16="http://schemas.microsoft.com/office/drawing/2014/main" id="{A2A0923B-1CDE-419A-AC59-DB42DFB34C90}"/>
              </a:ext>
            </a:extLst>
          </p:cNvPr>
          <p:cNvSpPr txBox="1"/>
          <p:nvPr/>
        </p:nvSpPr>
        <p:spPr>
          <a:xfrm>
            <a:off x="6444266" y="2371487"/>
            <a:ext cx="1522098" cy="914400"/>
          </a:xfrm>
          <a:prstGeom prst="rect">
            <a:avLst/>
          </a:prstGeom>
        </p:spPr>
        <p:txBody>
          <a:bodyPr vert="horz" wrap="square" lIns="91440" tIns="45720" rIns="91440" bIns="45720" rtlCol="0">
            <a:normAutofit/>
          </a:bodyPr>
          <a:lstStyle/>
          <a:p>
            <a:pPr marL="0" indent="0" algn="ctr">
              <a:buNone/>
            </a:pPr>
            <a:r>
              <a:rPr lang="en-GB" sz="1200">
                <a:latin typeface="Arial" panose="020B0604020202020204" pitchFamily="34" charset="0"/>
                <a:cs typeface="Arial" panose="020B0604020202020204" pitchFamily="34" charset="0"/>
              </a:rPr>
              <a:t>Meaningfulness of Collaboration with Public in Design Process</a:t>
            </a:r>
          </a:p>
        </p:txBody>
      </p:sp>
      <p:sp>
        <p:nvSpPr>
          <p:cNvPr id="5" name="TextBox 4">
            <a:extLst>
              <a:ext uri="{FF2B5EF4-FFF2-40B4-BE49-F238E27FC236}">
                <a16:creationId xmlns:a16="http://schemas.microsoft.com/office/drawing/2014/main" id="{1547FB53-1590-40B1-851D-C1E55E2E517C}"/>
              </a:ext>
            </a:extLst>
          </p:cNvPr>
          <p:cNvSpPr txBox="1"/>
          <p:nvPr/>
        </p:nvSpPr>
        <p:spPr>
          <a:xfrm>
            <a:off x="9261356" y="2371487"/>
            <a:ext cx="1522098" cy="914400"/>
          </a:xfrm>
          <a:prstGeom prst="rect">
            <a:avLst/>
          </a:prstGeom>
        </p:spPr>
        <p:txBody>
          <a:bodyPr vert="horz" wrap="square" lIns="91440" tIns="45720" rIns="91440" bIns="45720" rtlCol="0">
            <a:noAutofit/>
          </a:bodyPr>
          <a:lstStyle/>
          <a:p>
            <a:pPr marL="0" indent="0" algn="ctr">
              <a:buNone/>
            </a:pPr>
            <a:r>
              <a:rPr lang="en-GB" sz="1200">
                <a:latin typeface="Arial" panose="020B0604020202020204" pitchFamily="34" charset="0"/>
                <a:cs typeface="Arial" panose="020B0604020202020204" pitchFamily="34" charset="0"/>
              </a:rPr>
              <a:t>Willingness of Developer to Collaborate with Public in Design Process</a:t>
            </a:r>
          </a:p>
        </p:txBody>
      </p:sp>
      <p:sp>
        <p:nvSpPr>
          <p:cNvPr id="6" name="TextBox 5">
            <a:extLst>
              <a:ext uri="{FF2B5EF4-FFF2-40B4-BE49-F238E27FC236}">
                <a16:creationId xmlns:a16="http://schemas.microsoft.com/office/drawing/2014/main" id="{E4194F90-E9AB-4BAA-BF55-9F3CDEA0793D}"/>
              </a:ext>
            </a:extLst>
          </p:cNvPr>
          <p:cNvSpPr txBox="1"/>
          <p:nvPr/>
        </p:nvSpPr>
        <p:spPr>
          <a:xfrm>
            <a:off x="7852811" y="2371487"/>
            <a:ext cx="1522098" cy="914400"/>
          </a:xfrm>
          <a:prstGeom prst="rect">
            <a:avLst/>
          </a:prstGeom>
        </p:spPr>
        <p:txBody>
          <a:bodyPr vert="horz" wrap="square" lIns="91440" tIns="45720" rIns="91440" bIns="45720" rtlCol="0">
            <a:noAutofit/>
          </a:bodyPr>
          <a:lstStyle/>
          <a:p>
            <a:pPr marL="0" indent="0" algn="ctr">
              <a:buNone/>
            </a:pPr>
            <a:r>
              <a:rPr lang="en-GB" sz="1200">
                <a:latin typeface="Arial" panose="020B0604020202020204" pitchFamily="34" charset="0"/>
                <a:cs typeface="Arial" panose="020B0604020202020204" pitchFamily="34" charset="0"/>
              </a:rPr>
              <a:t>Sense Key Decision-Maker has of Being in Control</a:t>
            </a:r>
          </a:p>
        </p:txBody>
      </p:sp>
      <p:sp>
        <p:nvSpPr>
          <p:cNvPr id="10" name="TextBox 9">
            <a:extLst>
              <a:ext uri="{FF2B5EF4-FFF2-40B4-BE49-F238E27FC236}">
                <a16:creationId xmlns:a16="http://schemas.microsoft.com/office/drawing/2014/main" id="{48C565E1-9BC0-4CA8-B993-A99FE280E78D}"/>
              </a:ext>
            </a:extLst>
          </p:cNvPr>
          <p:cNvSpPr txBox="1"/>
          <p:nvPr/>
        </p:nvSpPr>
        <p:spPr>
          <a:xfrm>
            <a:off x="10669902" y="2371487"/>
            <a:ext cx="1522098" cy="914400"/>
          </a:xfrm>
          <a:prstGeom prst="rect">
            <a:avLst/>
          </a:prstGeom>
        </p:spPr>
        <p:txBody>
          <a:bodyPr vert="horz" wrap="square" lIns="91440" tIns="45720" rIns="91440" bIns="45720" rtlCol="0">
            <a:normAutofit/>
          </a:bodyPr>
          <a:lstStyle/>
          <a:p>
            <a:pPr marL="0" indent="0" algn="ctr">
              <a:buNone/>
            </a:pPr>
            <a:r>
              <a:rPr lang="en-GB" sz="1200">
                <a:latin typeface="Arial" panose="020B0604020202020204" pitchFamily="34" charset="0"/>
                <a:cs typeface="Arial" panose="020B0604020202020204" pitchFamily="34" charset="0"/>
              </a:rPr>
              <a:t>Meaningfulness of Collaboration with Public in Design Process</a:t>
            </a:r>
          </a:p>
        </p:txBody>
      </p:sp>
      <p:sp>
        <p:nvSpPr>
          <p:cNvPr id="2" name="Arrow: Down 1">
            <a:extLst>
              <a:ext uri="{FF2B5EF4-FFF2-40B4-BE49-F238E27FC236}">
                <a16:creationId xmlns:a16="http://schemas.microsoft.com/office/drawing/2014/main" id="{BBAFE3DC-DC83-4096-8F34-9F5F40B52B48}"/>
              </a:ext>
            </a:extLst>
          </p:cNvPr>
          <p:cNvSpPr/>
          <p:nvPr/>
        </p:nvSpPr>
        <p:spPr>
          <a:xfrm rot="10800000">
            <a:off x="6757351" y="1316130"/>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B29E578A-D81D-4D0D-9811-BCC25F12FF61}"/>
              </a:ext>
            </a:extLst>
          </p:cNvPr>
          <p:cNvSpPr/>
          <p:nvPr/>
        </p:nvSpPr>
        <p:spPr>
          <a:xfrm>
            <a:off x="8165896" y="1316130"/>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48C0F7B1-57BB-4AB7-960D-BC4BC5A2E85A}"/>
              </a:ext>
            </a:extLst>
          </p:cNvPr>
          <p:cNvSpPr/>
          <p:nvPr/>
        </p:nvSpPr>
        <p:spPr>
          <a:xfrm>
            <a:off x="9574441" y="1316130"/>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8183FF35-7EC2-4C2D-A982-EA25D902B5C4}"/>
              </a:ext>
            </a:extLst>
          </p:cNvPr>
          <p:cNvSpPr/>
          <p:nvPr/>
        </p:nvSpPr>
        <p:spPr>
          <a:xfrm>
            <a:off x="10982986" y="1316130"/>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0CD36BD-D1E1-439B-B361-2AAAC525B582}"/>
              </a:ext>
            </a:extLst>
          </p:cNvPr>
          <p:cNvSpPr txBox="1"/>
          <p:nvPr/>
        </p:nvSpPr>
        <p:spPr>
          <a:xfrm>
            <a:off x="6444266" y="5806850"/>
            <a:ext cx="1522098" cy="914400"/>
          </a:xfrm>
          <a:prstGeom prst="rect">
            <a:avLst/>
          </a:prstGeom>
        </p:spPr>
        <p:txBody>
          <a:bodyPr vert="horz" wrap="square" lIns="91440" tIns="45720" rIns="91440" bIns="45720" rtlCol="0">
            <a:normAutofit/>
          </a:bodyPr>
          <a:lstStyle/>
          <a:p>
            <a:pPr marL="0" indent="0" algn="ctr">
              <a:buNone/>
            </a:pPr>
            <a:r>
              <a:rPr lang="en-GB" sz="1200">
                <a:latin typeface="Arial" panose="020B0604020202020204" pitchFamily="34" charset="0"/>
                <a:cs typeface="Arial" panose="020B0604020202020204" pitchFamily="34" charset="0"/>
              </a:rPr>
              <a:t>Meaningfulness of Collaboration with Public in Design Process</a:t>
            </a:r>
          </a:p>
        </p:txBody>
      </p:sp>
      <p:sp>
        <p:nvSpPr>
          <p:cNvPr id="15" name="TextBox 14">
            <a:extLst>
              <a:ext uri="{FF2B5EF4-FFF2-40B4-BE49-F238E27FC236}">
                <a16:creationId xmlns:a16="http://schemas.microsoft.com/office/drawing/2014/main" id="{CFB75C92-81F2-4285-B775-619EA65E71DB}"/>
              </a:ext>
            </a:extLst>
          </p:cNvPr>
          <p:cNvSpPr txBox="1"/>
          <p:nvPr/>
        </p:nvSpPr>
        <p:spPr>
          <a:xfrm>
            <a:off x="9261356" y="5806850"/>
            <a:ext cx="1522098" cy="914400"/>
          </a:xfrm>
          <a:prstGeom prst="rect">
            <a:avLst/>
          </a:prstGeom>
        </p:spPr>
        <p:txBody>
          <a:bodyPr vert="horz" wrap="square" lIns="91440" tIns="45720" rIns="91440" bIns="45720" rtlCol="0">
            <a:noAutofit/>
          </a:bodyPr>
          <a:lstStyle/>
          <a:p>
            <a:pPr marL="0" indent="0" algn="ctr">
              <a:buNone/>
            </a:pPr>
            <a:r>
              <a:rPr lang="en-GB" sz="1200">
                <a:latin typeface="Arial" panose="020B0604020202020204" pitchFamily="34" charset="0"/>
                <a:cs typeface="Arial" panose="020B0604020202020204" pitchFamily="34" charset="0"/>
              </a:rPr>
              <a:t>Willingness of Developer to Collaborate with Public in Design Process</a:t>
            </a:r>
          </a:p>
        </p:txBody>
      </p:sp>
      <p:sp>
        <p:nvSpPr>
          <p:cNvPr id="16" name="TextBox 15">
            <a:extLst>
              <a:ext uri="{FF2B5EF4-FFF2-40B4-BE49-F238E27FC236}">
                <a16:creationId xmlns:a16="http://schemas.microsoft.com/office/drawing/2014/main" id="{F68CE5EB-C23E-4770-92B6-F0E20E349385}"/>
              </a:ext>
            </a:extLst>
          </p:cNvPr>
          <p:cNvSpPr txBox="1"/>
          <p:nvPr/>
        </p:nvSpPr>
        <p:spPr>
          <a:xfrm>
            <a:off x="7852811" y="5806850"/>
            <a:ext cx="1522098" cy="914400"/>
          </a:xfrm>
          <a:prstGeom prst="rect">
            <a:avLst/>
          </a:prstGeom>
        </p:spPr>
        <p:txBody>
          <a:bodyPr vert="horz" wrap="square" lIns="91440" tIns="45720" rIns="91440" bIns="45720" rtlCol="0">
            <a:noAutofit/>
          </a:bodyPr>
          <a:lstStyle/>
          <a:p>
            <a:pPr marL="0" indent="0" algn="ctr">
              <a:buNone/>
            </a:pPr>
            <a:r>
              <a:rPr lang="en-GB" sz="1200">
                <a:latin typeface="Arial" panose="020B0604020202020204" pitchFamily="34" charset="0"/>
                <a:cs typeface="Arial" panose="020B0604020202020204" pitchFamily="34" charset="0"/>
              </a:rPr>
              <a:t>Sense Key Decision-Maker has of Being in Control</a:t>
            </a:r>
          </a:p>
        </p:txBody>
      </p:sp>
      <p:sp>
        <p:nvSpPr>
          <p:cNvPr id="17" name="TextBox 16">
            <a:extLst>
              <a:ext uri="{FF2B5EF4-FFF2-40B4-BE49-F238E27FC236}">
                <a16:creationId xmlns:a16="http://schemas.microsoft.com/office/drawing/2014/main" id="{C9BE30EA-F512-4FCC-AEBA-617158F0768E}"/>
              </a:ext>
            </a:extLst>
          </p:cNvPr>
          <p:cNvSpPr txBox="1"/>
          <p:nvPr/>
        </p:nvSpPr>
        <p:spPr>
          <a:xfrm>
            <a:off x="10669902" y="5806850"/>
            <a:ext cx="1522098" cy="914400"/>
          </a:xfrm>
          <a:prstGeom prst="rect">
            <a:avLst/>
          </a:prstGeom>
        </p:spPr>
        <p:txBody>
          <a:bodyPr vert="horz" wrap="square" lIns="91440" tIns="45720" rIns="91440" bIns="45720" rtlCol="0">
            <a:normAutofit/>
          </a:bodyPr>
          <a:lstStyle/>
          <a:p>
            <a:pPr marL="0" indent="0" algn="ctr">
              <a:buNone/>
            </a:pPr>
            <a:r>
              <a:rPr lang="en-GB" sz="1200">
                <a:latin typeface="Arial" panose="020B0604020202020204" pitchFamily="34" charset="0"/>
                <a:cs typeface="Arial" panose="020B0604020202020204" pitchFamily="34" charset="0"/>
              </a:rPr>
              <a:t>Meaningfulness of Collaboration with Public in Design Process</a:t>
            </a:r>
          </a:p>
        </p:txBody>
      </p:sp>
      <p:sp>
        <p:nvSpPr>
          <p:cNvPr id="18" name="Arrow: Down 17">
            <a:extLst>
              <a:ext uri="{FF2B5EF4-FFF2-40B4-BE49-F238E27FC236}">
                <a16:creationId xmlns:a16="http://schemas.microsoft.com/office/drawing/2014/main" id="{CEAE000E-7C64-472C-86C5-39EA32291332}"/>
              </a:ext>
            </a:extLst>
          </p:cNvPr>
          <p:cNvSpPr/>
          <p:nvPr/>
        </p:nvSpPr>
        <p:spPr>
          <a:xfrm>
            <a:off x="6777620" y="4907382"/>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Down 18">
            <a:extLst>
              <a:ext uri="{FF2B5EF4-FFF2-40B4-BE49-F238E27FC236}">
                <a16:creationId xmlns:a16="http://schemas.microsoft.com/office/drawing/2014/main" id="{FB2A7133-6196-4591-BC8C-FF9864B9F833}"/>
              </a:ext>
            </a:extLst>
          </p:cNvPr>
          <p:cNvSpPr/>
          <p:nvPr/>
        </p:nvSpPr>
        <p:spPr>
          <a:xfrm rot="10800000">
            <a:off x="8186166" y="4907382"/>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Down 19">
            <a:extLst>
              <a:ext uri="{FF2B5EF4-FFF2-40B4-BE49-F238E27FC236}">
                <a16:creationId xmlns:a16="http://schemas.microsoft.com/office/drawing/2014/main" id="{9A538BBD-ED18-423A-8460-5EBAE0B605B8}"/>
              </a:ext>
            </a:extLst>
          </p:cNvPr>
          <p:cNvSpPr/>
          <p:nvPr/>
        </p:nvSpPr>
        <p:spPr>
          <a:xfrm rot="10800000">
            <a:off x="9594711" y="4907382"/>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70C70731-C7D8-4A73-82DE-2C56CE846B70}"/>
              </a:ext>
            </a:extLst>
          </p:cNvPr>
          <p:cNvSpPr/>
          <p:nvPr/>
        </p:nvSpPr>
        <p:spPr>
          <a:xfrm rot="10800000">
            <a:off x="10982987" y="4907382"/>
            <a:ext cx="89592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9668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ADDD5-DD9A-4CF2-867D-25D431BED5ED}"/>
              </a:ext>
            </a:extLst>
          </p:cNvPr>
          <p:cNvPicPr>
            <a:picLocks noChangeAspect="1"/>
          </p:cNvPicPr>
          <p:nvPr/>
        </p:nvPicPr>
        <p:blipFill>
          <a:blip r:embed="rId3"/>
          <a:stretch>
            <a:fillRect/>
          </a:stretch>
        </p:blipFill>
        <p:spPr>
          <a:xfrm>
            <a:off x="610700" y="0"/>
            <a:ext cx="6611036" cy="6858000"/>
          </a:xfrm>
          <a:prstGeom prst="rect">
            <a:avLst/>
          </a:prstGeom>
        </p:spPr>
      </p:pic>
    </p:spTree>
    <p:extLst>
      <p:ext uri="{BB962C8B-B14F-4D97-AF65-F5344CB8AC3E}">
        <p14:creationId xmlns:p14="http://schemas.microsoft.com/office/powerpoint/2010/main" val="1841193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43500-527C-4364-8F5C-8B352541E1B1}"/>
              </a:ext>
            </a:extLst>
          </p:cNvPr>
          <p:cNvPicPr>
            <a:picLocks noChangeAspect="1"/>
          </p:cNvPicPr>
          <p:nvPr/>
        </p:nvPicPr>
        <p:blipFill>
          <a:blip r:embed="rId2"/>
          <a:stretch>
            <a:fillRect/>
          </a:stretch>
        </p:blipFill>
        <p:spPr>
          <a:xfrm>
            <a:off x="616952" y="0"/>
            <a:ext cx="8746787" cy="6858000"/>
          </a:xfrm>
          <a:prstGeom prst="rect">
            <a:avLst/>
          </a:prstGeom>
        </p:spPr>
      </p:pic>
      <p:sp>
        <p:nvSpPr>
          <p:cNvPr id="7" name="Freeform: Shape 6">
            <a:extLst>
              <a:ext uri="{FF2B5EF4-FFF2-40B4-BE49-F238E27FC236}">
                <a16:creationId xmlns:a16="http://schemas.microsoft.com/office/drawing/2014/main" id="{4F20E117-CCB1-483A-9109-42ACCA4A6915}"/>
              </a:ext>
            </a:extLst>
          </p:cNvPr>
          <p:cNvSpPr/>
          <p:nvPr/>
        </p:nvSpPr>
        <p:spPr>
          <a:xfrm>
            <a:off x="5741581" y="3231849"/>
            <a:ext cx="2881586" cy="2243918"/>
          </a:xfrm>
          <a:custGeom>
            <a:avLst/>
            <a:gdLst>
              <a:gd name="connsiteX0" fmla="*/ 2732568 w 2881586"/>
              <a:gd name="connsiteY0" fmla="*/ 680932 h 2243918"/>
              <a:gd name="connsiteX1" fmla="*/ 2615610 w 2881586"/>
              <a:gd name="connsiteY1" fmla="*/ 574607 h 2243918"/>
              <a:gd name="connsiteX2" fmla="*/ 2519917 w 2881586"/>
              <a:gd name="connsiteY2" fmla="*/ 500179 h 2243918"/>
              <a:gd name="connsiteX3" fmla="*/ 2424224 w 2881586"/>
              <a:gd name="connsiteY3" fmla="*/ 415118 h 2243918"/>
              <a:gd name="connsiteX4" fmla="*/ 2328531 w 2881586"/>
              <a:gd name="connsiteY4" fmla="*/ 351323 h 2243918"/>
              <a:gd name="connsiteX5" fmla="*/ 2254103 w 2881586"/>
              <a:gd name="connsiteY5" fmla="*/ 287528 h 2243918"/>
              <a:gd name="connsiteX6" fmla="*/ 2169042 w 2881586"/>
              <a:gd name="connsiteY6" fmla="*/ 223732 h 2243918"/>
              <a:gd name="connsiteX7" fmla="*/ 2094614 w 2881586"/>
              <a:gd name="connsiteY7" fmla="*/ 159937 h 2243918"/>
              <a:gd name="connsiteX8" fmla="*/ 1903228 w 2881586"/>
              <a:gd name="connsiteY8" fmla="*/ 64244 h 2243918"/>
              <a:gd name="connsiteX9" fmla="*/ 1711842 w 2881586"/>
              <a:gd name="connsiteY9" fmla="*/ 42979 h 2243918"/>
              <a:gd name="connsiteX10" fmla="*/ 1424763 w 2881586"/>
              <a:gd name="connsiteY10" fmla="*/ 21714 h 2243918"/>
              <a:gd name="connsiteX11" fmla="*/ 744279 w 2881586"/>
              <a:gd name="connsiteY11" fmla="*/ 32346 h 2243918"/>
              <a:gd name="connsiteX12" fmla="*/ 542261 w 2881586"/>
              <a:gd name="connsiteY12" fmla="*/ 106774 h 2243918"/>
              <a:gd name="connsiteX13" fmla="*/ 329610 w 2881586"/>
              <a:gd name="connsiteY13" fmla="*/ 340691 h 2243918"/>
              <a:gd name="connsiteX14" fmla="*/ 148856 w 2881586"/>
              <a:gd name="connsiteY14" fmla="*/ 649035 h 2243918"/>
              <a:gd name="connsiteX15" fmla="*/ 95693 w 2881586"/>
              <a:gd name="connsiteY15" fmla="*/ 755360 h 2243918"/>
              <a:gd name="connsiteX16" fmla="*/ 10633 w 2881586"/>
              <a:gd name="connsiteY16" fmla="*/ 1084970 h 2243918"/>
              <a:gd name="connsiteX17" fmla="*/ 0 w 2881586"/>
              <a:gd name="connsiteY17" fmla="*/ 1223193 h 2243918"/>
              <a:gd name="connsiteX18" fmla="*/ 10633 w 2881586"/>
              <a:gd name="connsiteY18" fmla="*/ 1499639 h 2243918"/>
              <a:gd name="connsiteX19" fmla="*/ 53163 w 2881586"/>
              <a:gd name="connsiteY19" fmla="*/ 1659128 h 2243918"/>
              <a:gd name="connsiteX20" fmla="*/ 127591 w 2881586"/>
              <a:gd name="connsiteY20" fmla="*/ 1733556 h 2243918"/>
              <a:gd name="connsiteX21" fmla="*/ 233917 w 2881586"/>
              <a:gd name="connsiteY21" fmla="*/ 1786718 h 2243918"/>
              <a:gd name="connsiteX22" fmla="*/ 329610 w 2881586"/>
              <a:gd name="connsiteY22" fmla="*/ 1807984 h 2243918"/>
              <a:gd name="connsiteX23" fmla="*/ 467833 w 2881586"/>
              <a:gd name="connsiteY23" fmla="*/ 1829249 h 2243918"/>
              <a:gd name="connsiteX24" fmla="*/ 542261 w 2881586"/>
              <a:gd name="connsiteY24" fmla="*/ 1861146 h 2243918"/>
              <a:gd name="connsiteX25" fmla="*/ 701749 w 2881586"/>
              <a:gd name="connsiteY25" fmla="*/ 1903677 h 2243918"/>
              <a:gd name="connsiteX26" fmla="*/ 776177 w 2881586"/>
              <a:gd name="connsiteY26" fmla="*/ 1935574 h 2243918"/>
              <a:gd name="connsiteX27" fmla="*/ 871870 w 2881586"/>
              <a:gd name="connsiteY27" fmla="*/ 1967472 h 2243918"/>
              <a:gd name="connsiteX28" fmla="*/ 1073889 w 2881586"/>
              <a:gd name="connsiteY28" fmla="*/ 2052532 h 2243918"/>
              <a:gd name="connsiteX29" fmla="*/ 1190847 w 2881586"/>
              <a:gd name="connsiteY29" fmla="*/ 2095063 h 2243918"/>
              <a:gd name="connsiteX30" fmla="*/ 1531089 w 2881586"/>
              <a:gd name="connsiteY30" fmla="*/ 2233286 h 2243918"/>
              <a:gd name="connsiteX31" fmla="*/ 1648047 w 2881586"/>
              <a:gd name="connsiteY31" fmla="*/ 2243918 h 2243918"/>
              <a:gd name="connsiteX32" fmla="*/ 1977656 w 2881586"/>
              <a:gd name="connsiteY32" fmla="*/ 2212021 h 2243918"/>
              <a:gd name="connsiteX33" fmla="*/ 2105247 w 2881586"/>
              <a:gd name="connsiteY33" fmla="*/ 2137593 h 2243918"/>
              <a:gd name="connsiteX34" fmla="*/ 2275368 w 2881586"/>
              <a:gd name="connsiteY34" fmla="*/ 2063165 h 2243918"/>
              <a:gd name="connsiteX35" fmla="*/ 2519917 w 2881586"/>
              <a:gd name="connsiteY35" fmla="*/ 1871779 h 2243918"/>
              <a:gd name="connsiteX36" fmla="*/ 2700670 w 2881586"/>
              <a:gd name="connsiteY36" fmla="*/ 1648495 h 2243918"/>
              <a:gd name="connsiteX37" fmla="*/ 2785731 w 2881586"/>
              <a:gd name="connsiteY37" fmla="*/ 1499639 h 2243918"/>
              <a:gd name="connsiteX38" fmla="*/ 2828261 w 2881586"/>
              <a:gd name="connsiteY38" fmla="*/ 1425211 h 2243918"/>
              <a:gd name="connsiteX39" fmla="*/ 2860159 w 2881586"/>
              <a:gd name="connsiteY39" fmla="*/ 1318886 h 2243918"/>
              <a:gd name="connsiteX40" fmla="*/ 2881424 w 2881586"/>
              <a:gd name="connsiteY40" fmla="*/ 1031807 h 2243918"/>
              <a:gd name="connsiteX41" fmla="*/ 2860159 w 2881586"/>
              <a:gd name="connsiteY41" fmla="*/ 819156 h 2243918"/>
              <a:gd name="connsiteX42" fmla="*/ 2849526 w 2881586"/>
              <a:gd name="connsiteY42" fmla="*/ 787258 h 2243918"/>
              <a:gd name="connsiteX43" fmla="*/ 2785731 w 2881586"/>
              <a:gd name="connsiteY43" fmla="*/ 755360 h 2243918"/>
              <a:gd name="connsiteX44" fmla="*/ 2753833 w 2881586"/>
              <a:gd name="connsiteY44" fmla="*/ 734095 h 2243918"/>
              <a:gd name="connsiteX45" fmla="*/ 2732568 w 2881586"/>
              <a:gd name="connsiteY45" fmla="*/ 680932 h 22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81586" h="2243918">
                <a:moveTo>
                  <a:pt x="2732568" y="680932"/>
                </a:moveTo>
                <a:cubicBezTo>
                  <a:pt x="2709531" y="654351"/>
                  <a:pt x="2855116" y="782179"/>
                  <a:pt x="2615610" y="574607"/>
                </a:cubicBezTo>
                <a:cubicBezTo>
                  <a:pt x="2585073" y="548141"/>
                  <a:pt x="2550961" y="526049"/>
                  <a:pt x="2519917" y="500179"/>
                </a:cubicBezTo>
                <a:cubicBezTo>
                  <a:pt x="2487131" y="472857"/>
                  <a:pt x="2457912" y="441320"/>
                  <a:pt x="2424224" y="415118"/>
                </a:cubicBezTo>
                <a:cubicBezTo>
                  <a:pt x="2393963" y="391582"/>
                  <a:pt x="2359200" y="374325"/>
                  <a:pt x="2328531" y="351323"/>
                </a:cubicBezTo>
                <a:cubicBezTo>
                  <a:pt x="2302390" y="331718"/>
                  <a:pt x="2279618" y="307940"/>
                  <a:pt x="2254103" y="287528"/>
                </a:cubicBezTo>
                <a:cubicBezTo>
                  <a:pt x="2226427" y="265387"/>
                  <a:pt x="2196718" y="245873"/>
                  <a:pt x="2169042" y="223732"/>
                </a:cubicBezTo>
                <a:cubicBezTo>
                  <a:pt x="2143527" y="203320"/>
                  <a:pt x="2120964" y="179260"/>
                  <a:pt x="2094614" y="159937"/>
                </a:cubicBezTo>
                <a:cubicBezTo>
                  <a:pt x="2032429" y="114335"/>
                  <a:pt x="1977528" y="87463"/>
                  <a:pt x="1903228" y="64244"/>
                </a:cubicBezTo>
                <a:cubicBezTo>
                  <a:pt x="1864283" y="52074"/>
                  <a:pt x="1728387" y="44555"/>
                  <a:pt x="1711842" y="42979"/>
                </a:cubicBezTo>
                <a:cubicBezTo>
                  <a:pt x="1488950" y="21751"/>
                  <a:pt x="1775001" y="41171"/>
                  <a:pt x="1424763" y="21714"/>
                </a:cubicBezTo>
                <a:cubicBezTo>
                  <a:pt x="1160957" y="-11263"/>
                  <a:pt x="1240918" y="-5857"/>
                  <a:pt x="744279" y="32346"/>
                </a:cubicBezTo>
                <a:cubicBezTo>
                  <a:pt x="717062" y="34440"/>
                  <a:pt x="560953" y="99297"/>
                  <a:pt x="542261" y="106774"/>
                </a:cubicBezTo>
                <a:cubicBezTo>
                  <a:pt x="469098" y="179937"/>
                  <a:pt x="387661" y="253615"/>
                  <a:pt x="329610" y="340691"/>
                </a:cubicBezTo>
                <a:cubicBezTo>
                  <a:pt x="244276" y="468691"/>
                  <a:pt x="235046" y="476657"/>
                  <a:pt x="148856" y="649035"/>
                </a:cubicBezTo>
                <a:cubicBezTo>
                  <a:pt x="131135" y="684477"/>
                  <a:pt x="110409" y="718569"/>
                  <a:pt x="95693" y="755360"/>
                </a:cubicBezTo>
                <a:cubicBezTo>
                  <a:pt x="36889" y="902371"/>
                  <a:pt x="39883" y="928970"/>
                  <a:pt x="10633" y="1084970"/>
                </a:cubicBezTo>
                <a:cubicBezTo>
                  <a:pt x="7089" y="1131044"/>
                  <a:pt x="0" y="1176983"/>
                  <a:pt x="0" y="1223193"/>
                </a:cubicBezTo>
                <a:cubicBezTo>
                  <a:pt x="0" y="1315410"/>
                  <a:pt x="2528" y="1407779"/>
                  <a:pt x="10633" y="1499639"/>
                </a:cubicBezTo>
                <a:cubicBezTo>
                  <a:pt x="10915" y="1502837"/>
                  <a:pt x="47918" y="1650969"/>
                  <a:pt x="53163" y="1659128"/>
                </a:cubicBezTo>
                <a:cubicBezTo>
                  <a:pt x="72136" y="1688641"/>
                  <a:pt x="98398" y="1714094"/>
                  <a:pt x="127591" y="1733556"/>
                </a:cubicBezTo>
                <a:cubicBezTo>
                  <a:pt x="168578" y="1760880"/>
                  <a:pt x="175983" y="1768614"/>
                  <a:pt x="233917" y="1786718"/>
                </a:cubicBezTo>
                <a:cubicBezTo>
                  <a:pt x="265105" y="1796464"/>
                  <a:pt x="297569" y="1801576"/>
                  <a:pt x="329610" y="1807984"/>
                </a:cubicBezTo>
                <a:cubicBezTo>
                  <a:pt x="366472" y="1815357"/>
                  <a:pt x="432109" y="1824145"/>
                  <a:pt x="467833" y="1829249"/>
                </a:cubicBezTo>
                <a:cubicBezTo>
                  <a:pt x="492642" y="1839881"/>
                  <a:pt x="516654" y="1852611"/>
                  <a:pt x="542261" y="1861146"/>
                </a:cubicBezTo>
                <a:cubicBezTo>
                  <a:pt x="689295" y="1910157"/>
                  <a:pt x="566605" y="1855411"/>
                  <a:pt x="701749" y="1903677"/>
                </a:cubicBezTo>
                <a:cubicBezTo>
                  <a:pt x="727168" y="1912755"/>
                  <a:pt x="750904" y="1926097"/>
                  <a:pt x="776177" y="1935574"/>
                </a:cubicBezTo>
                <a:cubicBezTo>
                  <a:pt x="807659" y="1947380"/>
                  <a:pt x="840575" y="1955178"/>
                  <a:pt x="871870" y="1967472"/>
                </a:cubicBezTo>
                <a:cubicBezTo>
                  <a:pt x="939876" y="1994188"/>
                  <a:pt x="1005223" y="2027562"/>
                  <a:pt x="1073889" y="2052532"/>
                </a:cubicBezTo>
                <a:cubicBezTo>
                  <a:pt x="1112875" y="2066709"/>
                  <a:pt x="1152452" y="2079356"/>
                  <a:pt x="1190847" y="2095063"/>
                </a:cubicBezTo>
                <a:cubicBezTo>
                  <a:pt x="1278319" y="2130847"/>
                  <a:pt x="1457475" y="2226594"/>
                  <a:pt x="1531089" y="2233286"/>
                </a:cubicBezTo>
                <a:lnTo>
                  <a:pt x="1648047" y="2243918"/>
                </a:lnTo>
                <a:cubicBezTo>
                  <a:pt x="1757917" y="2233286"/>
                  <a:pt x="1870142" y="2237024"/>
                  <a:pt x="1977656" y="2212021"/>
                </a:cubicBezTo>
                <a:cubicBezTo>
                  <a:pt x="2025614" y="2200868"/>
                  <a:pt x="2061208" y="2159613"/>
                  <a:pt x="2105247" y="2137593"/>
                </a:cubicBezTo>
                <a:cubicBezTo>
                  <a:pt x="2160609" y="2109912"/>
                  <a:pt x="2221173" y="2093066"/>
                  <a:pt x="2275368" y="2063165"/>
                </a:cubicBezTo>
                <a:cubicBezTo>
                  <a:pt x="2342569" y="2026089"/>
                  <a:pt x="2465727" y="1931990"/>
                  <a:pt x="2519917" y="1871779"/>
                </a:cubicBezTo>
                <a:cubicBezTo>
                  <a:pt x="2583976" y="1800602"/>
                  <a:pt x="2653160" y="1731637"/>
                  <a:pt x="2700670" y="1648495"/>
                </a:cubicBezTo>
                <a:lnTo>
                  <a:pt x="2785731" y="1499639"/>
                </a:lnTo>
                <a:cubicBezTo>
                  <a:pt x="2799908" y="1474830"/>
                  <a:pt x="2820050" y="1452580"/>
                  <a:pt x="2828261" y="1425211"/>
                </a:cubicBezTo>
                <a:lnTo>
                  <a:pt x="2860159" y="1318886"/>
                </a:lnTo>
                <a:cubicBezTo>
                  <a:pt x="2868169" y="1238786"/>
                  <a:pt x="2883319" y="1101915"/>
                  <a:pt x="2881424" y="1031807"/>
                </a:cubicBezTo>
                <a:cubicBezTo>
                  <a:pt x="2879499" y="960596"/>
                  <a:pt x="2869373" y="889795"/>
                  <a:pt x="2860159" y="819156"/>
                </a:cubicBezTo>
                <a:cubicBezTo>
                  <a:pt x="2858709" y="808042"/>
                  <a:pt x="2856528" y="796010"/>
                  <a:pt x="2849526" y="787258"/>
                </a:cubicBezTo>
                <a:cubicBezTo>
                  <a:pt x="2829213" y="761867"/>
                  <a:pt x="2811412" y="768201"/>
                  <a:pt x="2785731" y="755360"/>
                </a:cubicBezTo>
                <a:cubicBezTo>
                  <a:pt x="2774301" y="749645"/>
                  <a:pt x="2764928" y="740435"/>
                  <a:pt x="2753833" y="734095"/>
                </a:cubicBezTo>
                <a:cubicBezTo>
                  <a:pt x="2698983" y="702752"/>
                  <a:pt x="2755605" y="707513"/>
                  <a:pt x="2732568" y="680932"/>
                </a:cubicBezTo>
                <a:close/>
              </a:path>
            </a:pathLst>
          </a:custGeom>
          <a:solidFill>
            <a:srgbClr val="FF0000">
              <a:alpha val="5098"/>
            </a:srgbClr>
          </a:solid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D887184-7967-41E5-9997-EF719CBBBCA7}"/>
              </a:ext>
            </a:extLst>
          </p:cNvPr>
          <p:cNvSpPr txBox="1"/>
          <p:nvPr/>
        </p:nvSpPr>
        <p:spPr>
          <a:xfrm>
            <a:off x="9464222" y="5333972"/>
            <a:ext cx="2828261" cy="1200329"/>
          </a:xfrm>
          <a:prstGeom prst="rect">
            <a:avLst/>
          </a:prstGeom>
          <a:noFill/>
        </p:spPr>
        <p:txBody>
          <a:bodyPr wrap="square" rtlCol="0">
            <a:spAutoFit/>
          </a:bodyPr>
          <a:lstStyle/>
          <a:p>
            <a:r>
              <a:rPr lang="en-GB" i="1"/>
              <a:t>Participants first asked what (if anything) was missing from this part along with any other feedback</a:t>
            </a:r>
          </a:p>
        </p:txBody>
      </p:sp>
    </p:spTree>
    <p:extLst>
      <p:ext uri="{BB962C8B-B14F-4D97-AF65-F5344CB8AC3E}">
        <p14:creationId xmlns:p14="http://schemas.microsoft.com/office/powerpoint/2010/main" val="243369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53CB0B-FD16-49A7-8651-2F7EF7E0048D}"/>
              </a:ext>
            </a:extLst>
          </p:cNvPr>
          <p:cNvSpPr txBox="1"/>
          <p:nvPr/>
        </p:nvSpPr>
        <p:spPr>
          <a:xfrm>
            <a:off x="332937" y="924396"/>
            <a:ext cx="2808514" cy="830997"/>
          </a:xfrm>
          <a:prstGeom prst="rect">
            <a:avLst/>
          </a:prstGeom>
          <a:noFill/>
        </p:spPr>
        <p:txBody>
          <a:bodyPr wrap="square">
            <a:spAutoFit/>
          </a:bodyPr>
          <a:lstStyle/>
          <a:p>
            <a:r>
              <a:rPr lang="en-GB" sz="1200" i="1"/>
              <a:t>“</a:t>
            </a:r>
            <a:r>
              <a:rPr lang="en-GB" sz="1200" b="1" i="1"/>
              <a:t>the more people can be let in</a:t>
            </a:r>
            <a:r>
              <a:rPr lang="en-GB" sz="1200" i="1"/>
              <a:t> on conversations the more understanding there is, the smoother the process in my experience” </a:t>
            </a:r>
            <a:endParaRPr lang="en-GB" sz="1200"/>
          </a:p>
        </p:txBody>
      </p:sp>
      <p:sp>
        <p:nvSpPr>
          <p:cNvPr id="14" name="TextBox 13">
            <a:extLst>
              <a:ext uri="{FF2B5EF4-FFF2-40B4-BE49-F238E27FC236}">
                <a16:creationId xmlns:a16="http://schemas.microsoft.com/office/drawing/2014/main" id="{0D9AC967-28CC-4942-A332-D24893F0FFAB}"/>
              </a:ext>
            </a:extLst>
          </p:cNvPr>
          <p:cNvSpPr txBox="1"/>
          <p:nvPr/>
        </p:nvSpPr>
        <p:spPr>
          <a:xfrm>
            <a:off x="760063" y="5053022"/>
            <a:ext cx="2890157" cy="1384995"/>
          </a:xfrm>
          <a:prstGeom prst="rect">
            <a:avLst/>
          </a:prstGeom>
          <a:noFill/>
        </p:spPr>
        <p:txBody>
          <a:bodyPr wrap="square">
            <a:spAutoFit/>
          </a:bodyPr>
          <a:lstStyle/>
          <a:p>
            <a:r>
              <a:rPr lang="en-GB" sz="1200" i="1"/>
              <a:t>“what we need is an ongoing conversation […], where communities learn about the data and the technical things, the things that are problematic, and that </a:t>
            </a:r>
            <a:r>
              <a:rPr lang="en-GB" sz="1200" b="1" i="1"/>
              <a:t>we upskill each other </a:t>
            </a:r>
            <a:r>
              <a:rPr lang="en-GB" sz="1200" i="1"/>
              <a:t>in that sense so that it’s more of an </a:t>
            </a:r>
            <a:r>
              <a:rPr lang="en-GB" sz="1200" b="1" i="1"/>
              <a:t>equitable conversation</a:t>
            </a:r>
            <a:r>
              <a:rPr lang="en-GB" sz="1200" i="1"/>
              <a:t>”</a:t>
            </a:r>
            <a:endParaRPr lang="en-GB" sz="1200"/>
          </a:p>
        </p:txBody>
      </p:sp>
      <p:sp>
        <p:nvSpPr>
          <p:cNvPr id="16" name="TextBox 15">
            <a:extLst>
              <a:ext uri="{FF2B5EF4-FFF2-40B4-BE49-F238E27FC236}">
                <a16:creationId xmlns:a16="http://schemas.microsoft.com/office/drawing/2014/main" id="{DE8CFCC6-FBB4-4BEA-8BF3-31A72F046EFB}"/>
              </a:ext>
            </a:extLst>
          </p:cNvPr>
          <p:cNvSpPr txBox="1"/>
          <p:nvPr/>
        </p:nvSpPr>
        <p:spPr>
          <a:xfrm>
            <a:off x="8814910" y="1296101"/>
            <a:ext cx="2808515" cy="1384995"/>
          </a:xfrm>
          <a:prstGeom prst="rect">
            <a:avLst/>
          </a:prstGeom>
          <a:noFill/>
        </p:spPr>
        <p:txBody>
          <a:bodyPr wrap="square">
            <a:spAutoFit/>
          </a:bodyPr>
          <a:lstStyle/>
          <a:p>
            <a:r>
              <a:rPr lang="en-GB" sz="1200"/>
              <a:t>“</a:t>
            </a:r>
            <a:r>
              <a:rPr lang="en-GB" sz="1200" i="1"/>
              <a:t>[with respect to] an equitable conversation, and that </a:t>
            </a:r>
            <a:r>
              <a:rPr lang="en-GB" sz="1200" b="1" i="1"/>
              <a:t>lived experience</a:t>
            </a:r>
            <a:r>
              <a:rPr lang="en-GB" sz="1200" i="1"/>
              <a:t> and experience of inequity and exclusion is so, so important and powerful that we need to respect that as an expertise, and invite that to the table</a:t>
            </a:r>
            <a:r>
              <a:rPr lang="en-GB" sz="1200"/>
              <a:t>”</a:t>
            </a:r>
          </a:p>
        </p:txBody>
      </p:sp>
      <p:grpSp>
        <p:nvGrpSpPr>
          <p:cNvPr id="18" name="Group 17">
            <a:extLst>
              <a:ext uri="{FF2B5EF4-FFF2-40B4-BE49-F238E27FC236}">
                <a16:creationId xmlns:a16="http://schemas.microsoft.com/office/drawing/2014/main" id="{877547CE-1D97-464A-8D67-5F2098FDD76D}"/>
              </a:ext>
            </a:extLst>
          </p:cNvPr>
          <p:cNvGrpSpPr/>
          <p:nvPr/>
        </p:nvGrpSpPr>
        <p:grpSpPr>
          <a:xfrm>
            <a:off x="4767897" y="3711747"/>
            <a:ext cx="2803789" cy="900874"/>
            <a:chOff x="6825344" y="3263377"/>
            <a:chExt cx="2593655" cy="900874"/>
          </a:xfrm>
        </p:grpSpPr>
        <p:sp>
          <p:nvSpPr>
            <p:cNvPr id="3" name="TextBox 2">
              <a:extLst>
                <a:ext uri="{FF2B5EF4-FFF2-40B4-BE49-F238E27FC236}">
                  <a16:creationId xmlns:a16="http://schemas.microsoft.com/office/drawing/2014/main" id="{8A7DA8B8-8B0E-4E1C-B1AA-8C634ED9774A}"/>
                </a:ext>
              </a:extLst>
            </p:cNvPr>
            <p:cNvSpPr txBox="1"/>
            <p:nvPr/>
          </p:nvSpPr>
          <p:spPr>
            <a:xfrm>
              <a:off x="6946514" y="3375275"/>
              <a:ext cx="2351314" cy="762000"/>
            </a:xfrm>
            <a:prstGeom prst="rect">
              <a:avLst/>
            </a:prstGeom>
          </p:spPr>
          <p:txBody>
            <a:bodyPr vert="horz" wrap="none" lIns="91440" tIns="45720" rIns="91440" bIns="45720" rtlCol="0">
              <a:normAutofit/>
            </a:bodyPr>
            <a:lstStyle/>
            <a:p>
              <a:pPr marL="0" indent="0" algn="ctr">
                <a:buNone/>
              </a:pPr>
              <a:r>
                <a:rPr lang="en-GB" sz="2000" b="1">
                  <a:latin typeface="Arial" panose="020B0604020202020204" pitchFamily="34" charset="0"/>
                  <a:cs typeface="Arial" panose="020B0604020202020204" pitchFamily="34" charset="0"/>
                </a:rPr>
                <a:t>Equity of Community </a:t>
              </a:r>
            </a:p>
            <a:p>
              <a:pPr marL="0" indent="0" algn="ctr">
                <a:buNone/>
              </a:pPr>
              <a:r>
                <a:rPr lang="en-GB" sz="2000" b="1">
                  <a:latin typeface="Arial" panose="020B0604020202020204" pitchFamily="34" charset="0"/>
                  <a:cs typeface="Arial" panose="020B0604020202020204" pitchFamily="34" charset="0"/>
                </a:rPr>
                <a:t>Engagement</a:t>
              </a:r>
            </a:p>
          </p:txBody>
        </p:sp>
        <p:sp>
          <p:nvSpPr>
            <p:cNvPr id="17" name="Rectangle: Rounded Corners 16">
              <a:extLst>
                <a:ext uri="{FF2B5EF4-FFF2-40B4-BE49-F238E27FC236}">
                  <a16:creationId xmlns:a16="http://schemas.microsoft.com/office/drawing/2014/main" id="{7DBEFA7B-988B-4DE1-9EAE-439461F5BCCB}"/>
                </a:ext>
              </a:extLst>
            </p:cNvPr>
            <p:cNvSpPr/>
            <p:nvPr/>
          </p:nvSpPr>
          <p:spPr>
            <a:xfrm>
              <a:off x="6825344" y="3263377"/>
              <a:ext cx="2593655" cy="900874"/>
            </a:xfrm>
            <a:custGeom>
              <a:avLst/>
              <a:gdLst>
                <a:gd name="connsiteX0" fmla="*/ 0 w 2593655"/>
                <a:gd name="connsiteY0" fmla="*/ 150149 h 900874"/>
                <a:gd name="connsiteX1" fmla="*/ 150149 w 2593655"/>
                <a:gd name="connsiteY1" fmla="*/ 0 h 900874"/>
                <a:gd name="connsiteX2" fmla="*/ 746422 w 2593655"/>
                <a:gd name="connsiteY2" fmla="*/ 0 h 900874"/>
                <a:gd name="connsiteX3" fmla="*/ 1296828 w 2593655"/>
                <a:gd name="connsiteY3" fmla="*/ 0 h 900874"/>
                <a:gd name="connsiteX4" fmla="*/ 1870167 w 2593655"/>
                <a:gd name="connsiteY4" fmla="*/ 0 h 900874"/>
                <a:gd name="connsiteX5" fmla="*/ 2443506 w 2593655"/>
                <a:gd name="connsiteY5" fmla="*/ 0 h 900874"/>
                <a:gd name="connsiteX6" fmla="*/ 2593655 w 2593655"/>
                <a:gd name="connsiteY6" fmla="*/ 150149 h 900874"/>
                <a:gd name="connsiteX7" fmla="*/ 2593655 w 2593655"/>
                <a:gd name="connsiteY7" fmla="*/ 750725 h 900874"/>
                <a:gd name="connsiteX8" fmla="*/ 2443506 w 2593655"/>
                <a:gd name="connsiteY8" fmla="*/ 900874 h 900874"/>
                <a:gd name="connsiteX9" fmla="*/ 1916034 w 2593655"/>
                <a:gd name="connsiteY9" fmla="*/ 900874 h 900874"/>
                <a:gd name="connsiteX10" fmla="*/ 1365628 w 2593655"/>
                <a:gd name="connsiteY10" fmla="*/ 900874 h 900874"/>
                <a:gd name="connsiteX11" fmla="*/ 769355 w 2593655"/>
                <a:gd name="connsiteY11" fmla="*/ 900874 h 900874"/>
                <a:gd name="connsiteX12" fmla="*/ 150149 w 2593655"/>
                <a:gd name="connsiteY12" fmla="*/ 900874 h 900874"/>
                <a:gd name="connsiteX13" fmla="*/ 0 w 2593655"/>
                <a:gd name="connsiteY13" fmla="*/ 750725 h 900874"/>
                <a:gd name="connsiteX14" fmla="*/ 0 w 2593655"/>
                <a:gd name="connsiteY14" fmla="*/ 150149 h 90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655" h="900874" extrusionOk="0">
                  <a:moveTo>
                    <a:pt x="0" y="150149"/>
                  </a:moveTo>
                  <a:cubicBezTo>
                    <a:pt x="8269" y="50793"/>
                    <a:pt x="81322" y="5746"/>
                    <a:pt x="150149" y="0"/>
                  </a:cubicBezTo>
                  <a:cubicBezTo>
                    <a:pt x="282065" y="-13967"/>
                    <a:pt x="493164" y="7753"/>
                    <a:pt x="746422" y="0"/>
                  </a:cubicBezTo>
                  <a:cubicBezTo>
                    <a:pt x="999680" y="-7753"/>
                    <a:pt x="1080080" y="22238"/>
                    <a:pt x="1296828" y="0"/>
                  </a:cubicBezTo>
                  <a:cubicBezTo>
                    <a:pt x="1513576" y="-22238"/>
                    <a:pt x="1620705" y="-4571"/>
                    <a:pt x="1870167" y="0"/>
                  </a:cubicBezTo>
                  <a:cubicBezTo>
                    <a:pt x="2119629" y="4571"/>
                    <a:pt x="2322679" y="27966"/>
                    <a:pt x="2443506" y="0"/>
                  </a:cubicBezTo>
                  <a:cubicBezTo>
                    <a:pt x="2519098" y="-7975"/>
                    <a:pt x="2595865" y="68174"/>
                    <a:pt x="2593655" y="150149"/>
                  </a:cubicBezTo>
                  <a:cubicBezTo>
                    <a:pt x="2613511" y="304461"/>
                    <a:pt x="2577387" y="626764"/>
                    <a:pt x="2593655" y="750725"/>
                  </a:cubicBezTo>
                  <a:cubicBezTo>
                    <a:pt x="2591581" y="821640"/>
                    <a:pt x="2519264" y="915876"/>
                    <a:pt x="2443506" y="900874"/>
                  </a:cubicBezTo>
                  <a:cubicBezTo>
                    <a:pt x="2214000" y="914535"/>
                    <a:pt x="2061665" y="917562"/>
                    <a:pt x="1916034" y="900874"/>
                  </a:cubicBezTo>
                  <a:cubicBezTo>
                    <a:pt x="1770403" y="884186"/>
                    <a:pt x="1504306" y="917818"/>
                    <a:pt x="1365628" y="900874"/>
                  </a:cubicBezTo>
                  <a:cubicBezTo>
                    <a:pt x="1226950" y="883930"/>
                    <a:pt x="1016292" y="883760"/>
                    <a:pt x="769355" y="900874"/>
                  </a:cubicBezTo>
                  <a:cubicBezTo>
                    <a:pt x="522418" y="917988"/>
                    <a:pt x="406528" y="880140"/>
                    <a:pt x="150149" y="900874"/>
                  </a:cubicBezTo>
                  <a:cubicBezTo>
                    <a:pt x="53428" y="899086"/>
                    <a:pt x="-9723" y="850650"/>
                    <a:pt x="0" y="750725"/>
                  </a:cubicBezTo>
                  <a:cubicBezTo>
                    <a:pt x="-10266" y="472893"/>
                    <a:pt x="-16736" y="441452"/>
                    <a:pt x="0" y="150149"/>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FA60970-5F68-4B96-8778-8894A429324B}"/>
              </a:ext>
            </a:extLst>
          </p:cNvPr>
          <p:cNvSpPr txBox="1"/>
          <p:nvPr/>
        </p:nvSpPr>
        <p:spPr>
          <a:xfrm>
            <a:off x="8722383" y="5392935"/>
            <a:ext cx="2926500" cy="1200329"/>
          </a:xfrm>
          <a:prstGeom prst="rect">
            <a:avLst/>
          </a:prstGeom>
          <a:noFill/>
        </p:spPr>
        <p:txBody>
          <a:bodyPr wrap="square">
            <a:spAutoFit/>
          </a:bodyPr>
          <a:lstStyle/>
          <a:p>
            <a:r>
              <a:rPr lang="en-GB" sz="1200" i="1"/>
              <a:t>“And there’s something about </a:t>
            </a:r>
            <a:r>
              <a:rPr lang="en-GB" sz="1200" b="1" i="1"/>
              <a:t>how do you facilitate those conversations </a:t>
            </a:r>
            <a:r>
              <a:rPr lang="en-GB" sz="1200" i="1"/>
              <a:t>[…] there’s something about how you create the structures for that, and then structures that decision-makers can trust”</a:t>
            </a:r>
          </a:p>
        </p:txBody>
      </p:sp>
      <p:grpSp>
        <p:nvGrpSpPr>
          <p:cNvPr id="33" name="Group 32">
            <a:extLst>
              <a:ext uri="{FF2B5EF4-FFF2-40B4-BE49-F238E27FC236}">
                <a16:creationId xmlns:a16="http://schemas.microsoft.com/office/drawing/2014/main" id="{3DC576CB-EA0D-4ECA-ACFB-F13E208B1756}"/>
              </a:ext>
            </a:extLst>
          </p:cNvPr>
          <p:cNvGrpSpPr/>
          <p:nvPr/>
        </p:nvGrpSpPr>
        <p:grpSpPr>
          <a:xfrm>
            <a:off x="8640740" y="4612621"/>
            <a:ext cx="2982685" cy="967788"/>
            <a:chOff x="61288" y="1043007"/>
            <a:chExt cx="2982685" cy="967788"/>
          </a:xfrm>
        </p:grpSpPr>
        <p:sp>
          <p:nvSpPr>
            <p:cNvPr id="5" name="TextBox 4">
              <a:extLst>
                <a:ext uri="{FF2B5EF4-FFF2-40B4-BE49-F238E27FC236}">
                  <a16:creationId xmlns:a16="http://schemas.microsoft.com/office/drawing/2014/main" id="{9553C0A0-E14E-48B7-8CCE-E4797E3D5030}"/>
                </a:ext>
              </a:extLst>
            </p:cNvPr>
            <p:cNvSpPr txBox="1"/>
            <p:nvPr/>
          </p:nvSpPr>
          <p:spPr>
            <a:xfrm>
              <a:off x="61288" y="1096395"/>
              <a:ext cx="2982685"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Level of Facilitation in </a:t>
              </a:r>
            </a:p>
            <a:p>
              <a:pPr marL="0" indent="0" algn="ctr">
                <a:buNone/>
              </a:pPr>
              <a:r>
                <a:rPr lang="en-GB">
                  <a:latin typeface="Arial" panose="020B0604020202020204" pitchFamily="34" charset="0"/>
                  <a:cs typeface="Arial" panose="020B0604020202020204" pitchFamily="34" charset="0"/>
                </a:rPr>
                <a:t>Community Engagement </a:t>
              </a:r>
            </a:p>
          </p:txBody>
        </p:sp>
        <p:sp>
          <p:nvSpPr>
            <p:cNvPr id="21" name="Rectangle: Rounded Corners 20">
              <a:extLst>
                <a:ext uri="{FF2B5EF4-FFF2-40B4-BE49-F238E27FC236}">
                  <a16:creationId xmlns:a16="http://schemas.microsoft.com/office/drawing/2014/main" id="{CFB942F5-A4EF-400E-A445-1EE7A5F66FF7}"/>
                </a:ext>
              </a:extLst>
            </p:cNvPr>
            <p:cNvSpPr/>
            <p:nvPr/>
          </p:nvSpPr>
          <p:spPr>
            <a:xfrm>
              <a:off x="163286" y="1043007"/>
              <a:ext cx="2808514" cy="762000"/>
            </a:xfrm>
            <a:custGeom>
              <a:avLst/>
              <a:gdLst>
                <a:gd name="connsiteX0" fmla="*/ 0 w 2808514"/>
                <a:gd name="connsiteY0" fmla="*/ 127003 h 762000"/>
                <a:gd name="connsiteX1" fmla="*/ 127003 w 2808514"/>
                <a:gd name="connsiteY1" fmla="*/ 0 h 762000"/>
                <a:gd name="connsiteX2" fmla="*/ 791175 w 2808514"/>
                <a:gd name="connsiteY2" fmla="*/ 0 h 762000"/>
                <a:gd name="connsiteX3" fmla="*/ 1404257 w 2808514"/>
                <a:gd name="connsiteY3" fmla="*/ 0 h 762000"/>
                <a:gd name="connsiteX4" fmla="*/ 2042884 w 2808514"/>
                <a:gd name="connsiteY4" fmla="*/ 0 h 762000"/>
                <a:gd name="connsiteX5" fmla="*/ 2681511 w 2808514"/>
                <a:gd name="connsiteY5" fmla="*/ 0 h 762000"/>
                <a:gd name="connsiteX6" fmla="*/ 2808514 w 2808514"/>
                <a:gd name="connsiteY6" fmla="*/ 127003 h 762000"/>
                <a:gd name="connsiteX7" fmla="*/ 2808514 w 2808514"/>
                <a:gd name="connsiteY7" fmla="*/ 634997 h 762000"/>
                <a:gd name="connsiteX8" fmla="*/ 2681511 w 2808514"/>
                <a:gd name="connsiteY8" fmla="*/ 762000 h 762000"/>
                <a:gd name="connsiteX9" fmla="*/ 2093974 w 2808514"/>
                <a:gd name="connsiteY9" fmla="*/ 762000 h 762000"/>
                <a:gd name="connsiteX10" fmla="*/ 1480892 w 2808514"/>
                <a:gd name="connsiteY10" fmla="*/ 762000 h 762000"/>
                <a:gd name="connsiteX11" fmla="*/ 816720 w 2808514"/>
                <a:gd name="connsiteY11" fmla="*/ 762000 h 762000"/>
                <a:gd name="connsiteX12" fmla="*/ 127003 w 2808514"/>
                <a:gd name="connsiteY12" fmla="*/ 762000 h 762000"/>
                <a:gd name="connsiteX13" fmla="*/ 0 w 2808514"/>
                <a:gd name="connsiteY13" fmla="*/ 634997 h 762000"/>
                <a:gd name="connsiteX14" fmla="*/ 0 w 2808514"/>
                <a:gd name="connsiteY14"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514" h="762000" extrusionOk="0">
                  <a:moveTo>
                    <a:pt x="0" y="127003"/>
                  </a:moveTo>
                  <a:cubicBezTo>
                    <a:pt x="963" y="54947"/>
                    <a:pt x="61053" y="1709"/>
                    <a:pt x="127003" y="0"/>
                  </a:cubicBezTo>
                  <a:cubicBezTo>
                    <a:pt x="295687" y="32361"/>
                    <a:pt x="648256" y="-16822"/>
                    <a:pt x="791175" y="0"/>
                  </a:cubicBezTo>
                  <a:cubicBezTo>
                    <a:pt x="934094" y="16822"/>
                    <a:pt x="1241022" y="-2637"/>
                    <a:pt x="1404257" y="0"/>
                  </a:cubicBezTo>
                  <a:cubicBezTo>
                    <a:pt x="1567492" y="2637"/>
                    <a:pt x="1760438" y="28031"/>
                    <a:pt x="2042884" y="0"/>
                  </a:cubicBezTo>
                  <a:cubicBezTo>
                    <a:pt x="2325330" y="-28031"/>
                    <a:pt x="2545913" y="-8304"/>
                    <a:pt x="2681511" y="0"/>
                  </a:cubicBezTo>
                  <a:cubicBezTo>
                    <a:pt x="2741224" y="-11341"/>
                    <a:pt x="2816471" y="60283"/>
                    <a:pt x="2808514" y="127003"/>
                  </a:cubicBezTo>
                  <a:cubicBezTo>
                    <a:pt x="2813687" y="317641"/>
                    <a:pt x="2803155" y="506743"/>
                    <a:pt x="2808514" y="634997"/>
                  </a:cubicBezTo>
                  <a:cubicBezTo>
                    <a:pt x="2806919" y="695905"/>
                    <a:pt x="2747426" y="770848"/>
                    <a:pt x="2681511" y="762000"/>
                  </a:cubicBezTo>
                  <a:cubicBezTo>
                    <a:pt x="2469673" y="737954"/>
                    <a:pt x="2243141" y="735565"/>
                    <a:pt x="2093974" y="762000"/>
                  </a:cubicBezTo>
                  <a:cubicBezTo>
                    <a:pt x="1944807" y="788435"/>
                    <a:pt x="1617692" y="748835"/>
                    <a:pt x="1480892" y="762000"/>
                  </a:cubicBezTo>
                  <a:cubicBezTo>
                    <a:pt x="1344092" y="775165"/>
                    <a:pt x="1117371" y="761689"/>
                    <a:pt x="816720" y="762000"/>
                  </a:cubicBezTo>
                  <a:cubicBezTo>
                    <a:pt x="516069" y="762311"/>
                    <a:pt x="451515" y="785672"/>
                    <a:pt x="127003" y="762000"/>
                  </a:cubicBezTo>
                  <a:cubicBezTo>
                    <a:pt x="44664" y="760419"/>
                    <a:pt x="-6197" y="715975"/>
                    <a:pt x="0" y="634997"/>
                  </a:cubicBezTo>
                  <a:cubicBezTo>
                    <a:pt x="-22093" y="505737"/>
                    <a:pt x="17640" y="305603"/>
                    <a:pt x="0" y="127003"/>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70B179FA-CB60-4675-B96B-2464492E22B1}"/>
              </a:ext>
            </a:extLst>
          </p:cNvPr>
          <p:cNvGrpSpPr/>
          <p:nvPr/>
        </p:nvGrpSpPr>
        <p:grpSpPr>
          <a:xfrm>
            <a:off x="4587294" y="2205100"/>
            <a:ext cx="2866545" cy="950679"/>
            <a:chOff x="4790701" y="1148160"/>
            <a:chExt cx="2866545" cy="950679"/>
          </a:xfrm>
        </p:grpSpPr>
        <p:sp>
          <p:nvSpPr>
            <p:cNvPr id="6" name="TextBox 5">
              <a:extLst>
                <a:ext uri="{FF2B5EF4-FFF2-40B4-BE49-F238E27FC236}">
                  <a16:creationId xmlns:a16="http://schemas.microsoft.com/office/drawing/2014/main" id="{1E472141-1F6E-4542-8362-DE8D2445038C}"/>
                </a:ext>
              </a:extLst>
            </p:cNvPr>
            <p:cNvSpPr txBox="1"/>
            <p:nvPr/>
          </p:nvSpPr>
          <p:spPr>
            <a:xfrm>
              <a:off x="4790701" y="1184439"/>
              <a:ext cx="2808515"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Variety of </a:t>
              </a:r>
            </a:p>
            <a:p>
              <a:pPr marL="0" indent="0" algn="ctr">
                <a:buNone/>
              </a:pPr>
              <a:r>
                <a:rPr lang="en-GB">
                  <a:latin typeface="Arial" panose="020B0604020202020204" pitchFamily="34" charset="0"/>
                  <a:cs typeface="Arial" panose="020B0604020202020204" pitchFamily="34" charset="0"/>
                </a:rPr>
                <a:t>Community Engagement</a:t>
              </a:r>
            </a:p>
          </p:txBody>
        </p:sp>
        <p:sp>
          <p:nvSpPr>
            <p:cNvPr id="22" name="Rectangle: Rounded Corners 21">
              <a:extLst>
                <a:ext uri="{FF2B5EF4-FFF2-40B4-BE49-F238E27FC236}">
                  <a16:creationId xmlns:a16="http://schemas.microsoft.com/office/drawing/2014/main" id="{EA1EAFD9-F42B-4D8A-A73E-98C06A0C653C}"/>
                </a:ext>
              </a:extLst>
            </p:cNvPr>
            <p:cNvSpPr/>
            <p:nvPr/>
          </p:nvSpPr>
          <p:spPr>
            <a:xfrm>
              <a:off x="4848732" y="1148160"/>
              <a:ext cx="2808514" cy="762000"/>
            </a:xfrm>
            <a:custGeom>
              <a:avLst/>
              <a:gdLst>
                <a:gd name="connsiteX0" fmla="*/ 0 w 2808514"/>
                <a:gd name="connsiteY0" fmla="*/ 127003 h 762000"/>
                <a:gd name="connsiteX1" fmla="*/ 127003 w 2808514"/>
                <a:gd name="connsiteY1" fmla="*/ 0 h 762000"/>
                <a:gd name="connsiteX2" fmla="*/ 791175 w 2808514"/>
                <a:gd name="connsiteY2" fmla="*/ 0 h 762000"/>
                <a:gd name="connsiteX3" fmla="*/ 1404257 w 2808514"/>
                <a:gd name="connsiteY3" fmla="*/ 0 h 762000"/>
                <a:gd name="connsiteX4" fmla="*/ 2042884 w 2808514"/>
                <a:gd name="connsiteY4" fmla="*/ 0 h 762000"/>
                <a:gd name="connsiteX5" fmla="*/ 2681511 w 2808514"/>
                <a:gd name="connsiteY5" fmla="*/ 0 h 762000"/>
                <a:gd name="connsiteX6" fmla="*/ 2808514 w 2808514"/>
                <a:gd name="connsiteY6" fmla="*/ 127003 h 762000"/>
                <a:gd name="connsiteX7" fmla="*/ 2808514 w 2808514"/>
                <a:gd name="connsiteY7" fmla="*/ 634997 h 762000"/>
                <a:gd name="connsiteX8" fmla="*/ 2681511 w 2808514"/>
                <a:gd name="connsiteY8" fmla="*/ 762000 h 762000"/>
                <a:gd name="connsiteX9" fmla="*/ 2093974 w 2808514"/>
                <a:gd name="connsiteY9" fmla="*/ 762000 h 762000"/>
                <a:gd name="connsiteX10" fmla="*/ 1480892 w 2808514"/>
                <a:gd name="connsiteY10" fmla="*/ 762000 h 762000"/>
                <a:gd name="connsiteX11" fmla="*/ 816720 w 2808514"/>
                <a:gd name="connsiteY11" fmla="*/ 762000 h 762000"/>
                <a:gd name="connsiteX12" fmla="*/ 127003 w 2808514"/>
                <a:gd name="connsiteY12" fmla="*/ 762000 h 762000"/>
                <a:gd name="connsiteX13" fmla="*/ 0 w 2808514"/>
                <a:gd name="connsiteY13" fmla="*/ 634997 h 762000"/>
                <a:gd name="connsiteX14" fmla="*/ 0 w 2808514"/>
                <a:gd name="connsiteY14"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514" h="762000" extrusionOk="0">
                  <a:moveTo>
                    <a:pt x="0" y="127003"/>
                  </a:moveTo>
                  <a:cubicBezTo>
                    <a:pt x="963" y="54947"/>
                    <a:pt x="61053" y="1709"/>
                    <a:pt x="127003" y="0"/>
                  </a:cubicBezTo>
                  <a:cubicBezTo>
                    <a:pt x="295687" y="32361"/>
                    <a:pt x="648256" y="-16822"/>
                    <a:pt x="791175" y="0"/>
                  </a:cubicBezTo>
                  <a:cubicBezTo>
                    <a:pt x="934094" y="16822"/>
                    <a:pt x="1241022" y="-2637"/>
                    <a:pt x="1404257" y="0"/>
                  </a:cubicBezTo>
                  <a:cubicBezTo>
                    <a:pt x="1567492" y="2637"/>
                    <a:pt x="1760438" y="28031"/>
                    <a:pt x="2042884" y="0"/>
                  </a:cubicBezTo>
                  <a:cubicBezTo>
                    <a:pt x="2325330" y="-28031"/>
                    <a:pt x="2545913" y="-8304"/>
                    <a:pt x="2681511" y="0"/>
                  </a:cubicBezTo>
                  <a:cubicBezTo>
                    <a:pt x="2741224" y="-11341"/>
                    <a:pt x="2816471" y="60283"/>
                    <a:pt x="2808514" y="127003"/>
                  </a:cubicBezTo>
                  <a:cubicBezTo>
                    <a:pt x="2813687" y="317641"/>
                    <a:pt x="2803155" y="506743"/>
                    <a:pt x="2808514" y="634997"/>
                  </a:cubicBezTo>
                  <a:cubicBezTo>
                    <a:pt x="2806919" y="695905"/>
                    <a:pt x="2747426" y="770848"/>
                    <a:pt x="2681511" y="762000"/>
                  </a:cubicBezTo>
                  <a:cubicBezTo>
                    <a:pt x="2469673" y="737954"/>
                    <a:pt x="2243141" y="735565"/>
                    <a:pt x="2093974" y="762000"/>
                  </a:cubicBezTo>
                  <a:cubicBezTo>
                    <a:pt x="1944807" y="788435"/>
                    <a:pt x="1617692" y="748835"/>
                    <a:pt x="1480892" y="762000"/>
                  </a:cubicBezTo>
                  <a:cubicBezTo>
                    <a:pt x="1344092" y="775165"/>
                    <a:pt x="1117371" y="761689"/>
                    <a:pt x="816720" y="762000"/>
                  </a:cubicBezTo>
                  <a:cubicBezTo>
                    <a:pt x="516069" y="762311"/>
                    <a:pt x="451515" y="785672"/>
                    <a:pt x="127003" y="762000"/>
                  </a:cubicBezTo>
                  <a:cubicBezTo>
                    <a:pt x="44664" y="760419"/>
                    <a:pt x="-6197" y="715975"/>
                    <a:pt x="0" y="634997"/>
                  </a:cubicBezTo>
                  <a:cubicBezTo>
                    <a:pt x="-22093" y="505737"/>
                    <a:pt x="17640" y="305603"/>
                    <a:pt x="0" y="127003"/>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C1EF74CA-06F7-47DF-BCAE-F691BB1216B6}"/>
              </a:ext>
            </a:extLst>
          </p:cNvPr>
          <p:cNvGrpSpPr/>
          <p:nvPr/>
        </p:nvGrpSpPr>
        <p:grpSpPr>
          <a:xfrm>
            <a:off x="262689" y="2526482"/>
            <a:ext cx="2808514" cy="975549"/>
            <a:chOff x="8936398" y="1172595"/>
            <a:chExt cx="2808514" cy="975549"/>
          </a:xfrm>
        </p:grpSpPr>
        <p:sp>
          <p:nvSpPr>
            <p:cNvPr id="7" name="TextBox 6">
              <a:extLst>
                <a:ext uri="{FF2B5EF4-FFF2-40B4-BE49-F238E27FC236}">
                  <a16:creationId xmlns:a16="http://schemas.microsoft.com/office/drawing/2014/main" id="{B6DF3EE4-1BF3-4E2A-B327-1846163FE8AA}"/>
                </a:ext>
              </a:extLst>
            </p:cNvPr>
            <p:cNvSpPr txBox="1"/>
            <p:nvPr/>
          </p:nvSpPr>
          <p:spPr>
            <a:xfrm>
              <a:off x="9087812" y="1233744"/>
              <a:ext cx="2509885"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Ease for </a:t>
              </a:r>
            </a:p>
            <a:p>
              <a:pPr marL="0" indent="0" algn="ctr">
                <a:buNone/>
              </a:pPr>
              <a:r>
                <a:rPr lang="en-GB">
                  <a:latin typeface="Arial" panose="020B0604020202020204" pitchFamily="34" charset="0"/>
                  <a:cs typeface="Arial" panose="020B0604020202020204" pitchFamily="34" charset="0"/>
                </a:rPr>
                <a:t>Community to Engage</a:t>
              </a:r>
            </a:p>
          </p:txBody>
        </p:sp>
        <p:sp>
          <p:nvSpPr>
            <p:cNvPr id="23" name="Rectangle: Rounded Corners 22">
              <a:extLst>
                <a:ext uri="{FF2B5EF4-FFF2-40B4-BE49-F238E27FC236}">
                  <a16:creationId xmlns:a16="http://schemas.microsoft.com/office/drawing/2014/main" id="{394CCD8A-63D8-4FBE-A5BD-A2F78143D182}"/>
                </a:ext>
              </a:extLst>
            </p:cNvPr>
            <p:cNvSpPr/>
            <p:nvPr/>
          </p:nvSpPr>
          <p:spPr>
            <a:xfrm>
              <a:off x="8936398" y="1172595"/>
              <a:ext cx="2808514" cy="762000"/>
            </a:xfrm>
            <a:custGeom>
              <a:avLst/>
              <a:gdLst>
                <a:gd name="connsiteX0" fmla="*/ 0 w 2808514"/>
                <a:gd name="connsiteY0" fmla="*/ 127003 h 762000"/>
                <a:gd name="connsiteX1" fmla="*/ 127003 w 2808514"/>
                <a:gd name="connsiteY1" fmla="*/ 0 h 762000"/>
                <a:gd name="connsiteX2" fmla="*/ 791175 w 2808514"/>
                <a:gd name="connsiteY2" fmla="*/ 0 h 762000"/>
                <a:gd name="connsiteX3" fmla="*/ 1404257 w 2808514"/>
                <a:gd name="connsiteY3" fmla="*/ 0 h 762000"/>
                <a:gd name="connsiteX4" fmla="*/ 2042884 w 2808514"/>
                <a:gd name="connsiteY4" fmla="*/ 0 h 762000"/>
                <a:gd name="connsiteX5" fmla="*/ 2681511 w 2808514"/>
                <a:gd name="connsiteY5" fmla="*/ 0 h 762000"/>
                <a:gd name="connsiteX6" fmla="*/ 2808514 w 2808514"/>
                <a:gd name="connsiteY6" fmla="*/ 127003 h 762000"/>
                <a:gd name="connsiteX7" fmla="*/ 2808514 w 2808514"/>
                <a:gd name="connsiteY7" fmla="*/ 634997 h 762000"/>
                <a:gd name="connsiteX8" fmla="*/ 2681511 w 2808514"/>
                <a:gd name="connsiteY8" fmla="*/ 762000 h 762000"/>
                <a:gd name="connsiteX9" fmla="*/ 2093974 w 2808514"/>
                <a:gd name="connsiteY9" fmla="*/ 762000 h 762000"/>
                <a:gd name="connsiteX10" fmla="*/ 1480892 w 2808514"/>
                <a:gd name="connsiteY10" fmla="*/ 762000 h 762000"/>
                <a:gd name="connsiteX11" fmla="*/ 816720 w 2808514"/>
                <a:gd name="connsiteY11" fmla="*/ 762000 h 762000"/>
                <a:gd name="connsiteX12" fmla="*/ 127003 w 2808514"/>
                <a:gd name="connsiteY12" fmla="*/ 762000 h 762000"/>
                <a:gd name="connsiteX13" fmla="*/ 0 w 2808514"/>
                <a:gd name="connsiteY13" fmla="*/ 634997 h 762000"/>
                <a:gd name="connsiteX14" fmla="*/ 0 w 2808514"/>
                <a:gd name="connsiteY14"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514" h="762000" extrusionOk="0">
                  <a:moveTo>
                    <a:pt x="0" y="127003"/>
                  </a:moveTo>
                  <a:cubicBezTo>
                    <a:pt x="963" y="54947"/>
                    <a:pt x="61053" y="1709"/>
                    <a:pt x="127003" y="0"/>
                  </a:cubicBezTo>
                  <a:cubicBezTo>
                    <a:pt x="295687" y="32361"/>
                    <a:pt x="648256" y="-16822"/>
                    <a:pt x="791175" y="0"/>
                  </a:cubicBezTo>
                  <a:cubicBezTo>
                    <a:pt x="934094" y="16822"/>
                    <a:pt x="1241022" y="-2637"/>
                    <a:pt x="1404257" y="0"/>
                  </a:cubicBezTo>
                  <a:cubicBezTo>
                    <a:pt x="1567492" y="2637"/>
                    <a:pt x="1760438" y="28031"/>
                    <a:pt x="2042884" y="0"/>
                  </a:cubicBezTo>
                  <a:cubicBezTo>
                    <a:pt x="2325330" y="-28031"/>
                    <a:pt x="2545913" y="-8304"/>
                    <a:pt x="2681511" y="0"/>
                  </a:cubicBezTo>
                  <a:cubicBezTo>
                    <a:pt x="2741224" y="-11341"/>
                    <a:pt x="2816471" y="60283"/>
                    <a:pt x="2808514" y="127003"/>
                  </a:cubicBezTo>
                  <a:cubicBezTo>
                    <a:pt x="2813687" y="317641"/>
                    <a:pt x="2803155" y="506743"/>
                    <a:pt x="2808514" y="634997"/>
                  </a:cubicBezTo>
                  <a:cubicBezTo>
                    <a:pt x="2806919" y="695905"/>
                    <a:pt x="2747426" y="770848"/>
                    <a:pt x="2681511" y="762000"/>
                  </a:cubicBezTo>
                  <a:cubicBezTo>
                    <a:pt x="2469673" y="737954"/>
                    <a:pt x="2243141" y="735565"/>
                    <a:pt x="2093974" y="762000"/>
                  </a:cubicBezTo>
                  <a:cubicBezTo>
                    <a:pt x="1944807" y="788435"/>
                    <a:pt x="1617692" y="748835"/>
                    <a:pt x="1480892" y="762000"/>
                  </a:cubicBezTo>
                  <a:cubicBezTo>
                    <a:pt x="1344092" y="775165"/>
                    <a:pt x="1117371" y="761689"/>
                    <a:pt x="816720" y="762000"/>
                  </a:cubicBezTo>
                  <a:cubicBezTo>
                    <a:pt x="516069" y="762311"/>
                    <a:pt x="451515" y="785672"/>
                    <a:pt x="127003" y="762000"/>
                  </a:cubicBezTo>
                  <a:cubicBezTo>
                    <a:pt x="44664" y="760419"/>
                    <a:pt x="-6197" y="715975"/>
                    <a:pt x="0" y="634997"/>
                  </a:cubicBezTo>
                  <a:cubicBezTo>
                    <a:pt x="-22093" y="505737"/>
                    <a:pt x="17640" y="305603"/>
                    <a:pt x="0" y="127003"/>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772EA97E-93BC-4BF2-B8AC-237F491AB4EC}"/>
              </a:ext>
            </a:extLst>
          </p:cNvPr>
          <p:cNvGrpSpPr/>
          <p:nvPr/>
        </p:nvGrpSpPr>
        <p:grpSpPr>
          <a:xfrm>
            <a:off x="8699733" y="2728138"/>
            <a:ext cx="2971800" cy="762000"/>
            <a:chOff x="8211391" y="4760054"/>
            <a:chExt cx="2971800" cy="762000"/>
          </a:xfrm>
        </p:grpSpPr>
        <p:sp>
          <p:nvSpPr>
            <p:cNvPr id="8" name="TextBox 7">
              <a:extLst>
                <a:ext uri="{FF2B5EF4-FFF2-40B4-BE49-F238E27FC236}">
                  <a16:creationId xmlns:a16="http://schemas.microsoft.com/office/drawing/2014/main" id="{80B7C936-3934-406B-9617-4AE13C28604E}"/>
                </a:ext>
              </a:extLst>
            </p:cNvPr>
            <p:cNvSpPr txBox="1"/>
            <p:nvPr/>
          </p:nvSpPr>
          <p:spPr>
            <a:xfrm>
              <a:off x="8211391" y="4854138"/>
              <a:ext cx="2971800" cy="587829"/>
            </a:xfrm>
            <a:prstGeom prst="rect">
              <a:avLst/>
            </a:prstGeom>
          </p:spPr>
          <p:txBody>
            <a:bodyPr vert="horz" wrap="square" lIns="91440" tIns="45720" rIns="91440" bIns="45720" rtlCol="0">
              <a:normAutofit lnSpcReduction="10000"/>
            </a:bodyPr>
            <a:lstStyle/>
            <a:p>
              <a:pPr marL="0" indent="0" algn="ctr">
                <a:buNone/>
              </a:pPr>
              <a:r>
                <a:rPr lang="en-GB">
                  <a:latin typeface="Arial" panose="020B0604020202020204" pitchFamily="34" charset="0"/>
                  <a:cs typeface="Arial" panose="020B0604020202020204" pitchFamily="34" charset="0"/>
                </a:rPr>
                <a:t>Respect for Diversity </a:t>
              </a:r>
            </a:p>
            <a:p>
              <a:pPr marL="0" indent="0" algn="ctr">
                <a:buNone/>
              </a:pPr>
              <a:r>
                <a:rPr lang="en-GB">
                  <a:latin typeface="Arial" panose="020B0604020202020204" pitchFamily="34" charset="0"/>
                  <a:cs typeface="Arial" panose="020B0604020202020204" pitchFamily="34" charset="0"/>
                </a:rPr>
                <a:t>and Lived Experience</a:t>
              </a:r>
            </a:p>
          </p:txBody>
        </p:sp>
        <p:sp>
          <p:nvSpPr>
            <p:cNvPr id="24" name="Rectangle: Rounded Corners 23">
              <a:extLst>
                <a:ext uri="{FF2B5EF4-FFF2-40B4-BE49-F238E27FC236}">
                  <a16:creationId xmlns:a16="http://schemas.microsoft.com/office/drawing/2014/main" id="{5BD17D3A-E320-4860-972B-D5D12D56F5BD}"/>
                </a:ext>
              </a:extLst>
            </p:cNvPr>
            <p:cNvSpPr/>
            <p:nvPr/>
          </p:nvSpPr>
          <p:spPr>
            <a:xfrm>
              <a:off x="8293034" y="4760054"/>
              <a:ext cx="2808514" cy="762000"/>
            </a:xfrm>
            <a:custGeom>
              <a:avLst/>
              <a:gdLst>
                <a:gd name="connsiteX0" fmla="*/ 0 w 2808514"/>
                <a:gd name="connsiteY0" fmla="*/ 127003 h 762000"/>
                <a:gd name="connsiteX1" fmla="*/ 127003 w 2808514"/>
                <a:gd name="connsiteY1" fmla="*/ 0 h 762000"/>
                <a:gd name="connsiteX2" fmla="*/ 791175 w 2808514"/>
                <a:gd name="connsiteY2" fmla="*/ 0 h 762000"/>
                <a:gd name="connsiteX3" fmla="*/ 1404257 w 2808514"/>
                <a:gd name="connsiteY3" fmla="*/ 0 h 762000"/>
                <a:gd name="connsiteX4" fmla="*/ 2042884 w 2808514"/>
                <a:gd name="connsiteY4" fmla="*/ 0 h 762000"/>
                <a:gd name="connsiteX5" fmla="*/ 2681511 w 2808514"/>
                <a:gd name="connsiteY5" fmla="*/ 0 h 762000"/>
                <a:gd name="connsiteX6" fmla="*/ 2808514 w 2808514"/>
                <a:gd name="connsiteY6" fmla="*/ 127003 h 762000"/>
                <a:gd name="connsiteX7" fmla="*/ 2808514 w 2808514"/>
                <a:gd name="connsiteY7" fmla="*/ 634997 h 762000"/>
                <a:gd name="connsiteX8" fmla="*/ 2681511 w 2808514"/>
                <a:gd name="connsiteY8" fmla="*/ 762000 h 762000"/>
                <a:gd name="connsiteX9" fmla="*/ 2093974 w 2808514"/>
                <a:gd name="connsiteY9" fmla="*/ 762000 h 762000"/>
                <a:gd name="connsiteX10" fmla="*/ 1480892 w 2808514"/>
                <a:gd name="connsiteY10" fmla="*/ 762000 h 762000"/>
                <a:gd name="connsiteX11" fmla="*/ 816720 w 2808514"/>
                <a:gd name="connsiteY11" fmla="*/ 762000 h 762000"/>
                <a:gd name="connsiteX12" fmla="*/ 127003 w 2808514"/>
                <a:gd name="connsiteY12" fmla="*/ 762000 h 762000"/>
                <a:gd name="connsiteX13" fmla="*/ 0 w 2808514"/>
                <a:gd name="connsiteY13" fmla="*/ 634997 h 762000"/>
                <a:gd name="connsiteX14" fmla="*/ 0 w 2808514"/>
                <a:gd name="connsiteY14"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514" h="762000" extrusionOk="0">
                  <a:moveTo>
                    <a:pt x="0" y="127003"/>
                  </a:moveTo>
                  <a:cubicBezTo>
                    <a:pt x="963" y="54947"/>
                    <a:pt x="61053" y="1709"/>
                    <a:pt x="127003" y="0"/>
                  </a:cubicBezTo>
                  <a:cubicBezTo>
                    <a:pt x="295687" y="32361"/>
                    <a:pt x="648256" y="-16822"/>
                    <a:pt x="791175" y="0"/>
                  </a:cubicBezTo>
                  <a:cubicBezTo>
                    <a:pt x="934094" y="16822"/>
                    <a:pt x="1241022" y="-2637"/>
                    <a:pt x="1404257" y="0"/>
                  </a:cubicBezTo>
                  <a:cubicBezTo>
                    <a:pt x="1567492" y="2637"/>
                    <a:pt x="1760438" y="28031"/>
                    <a:pt x="2042884" y="0"/>
                  </a:cubicBezTo>
                  <a:cubicBezTo>
                    <a:pt x="2325330" y="-28031"/>
                    <a:pt x="2545913" y="-8304"/>
                    <a:pt x="2681511" y="0"/>
                  </a:cubicBezTo>
                  <a:cubicBezTo>
                    <a:pt x="2741224" y="-11341"/>
                    <a:pt x="2816471" y="60283"/>
                    <a:pt x="2808514" y="127003"/>
                  </a:cubicBezTo>
                  <a:cubicBezTo>
                    <a:pt x="2813687" y="317641"/>
                    <a:pt x="2803155" y="506743"/>
                    <a:pt x="2808514" y="634997"/>
                  </a:cubicBezTo>
                  <a:cubicBezTo>
                    <a:pt x="2806919" y="695905"/>
                    <a:pt x="2747426" y="770848"/>
                    <a:pt x="2681511" y="762000"/>
                  </a:cubicBezTo>
                  <a:cubicBezTo>
                    <a:pt x="2469673" y="737954"/>
                    <a:pt x="2243141" y="735565"/>
                    <a:pt x="2093974" y="762000"/>
                  </a:cubicBezTo>
                  <a:cubicBezTo>
                    <a:pt x="1944807" y="788435"/>
                    <a:pt x="1617692" y="748835"/>
                    <a:pt x="1480892" y="762000"/>
                  </a:cubicBezTo>
                  <a:cubicBezTo>
                    <a:pt x="1344092" y="775165"/>
                    <a:pt x="1117371" y="761689"/>
                    <a:pt x="816720" y="762000"/>
                  </a:cubicBezTo>
                  <a:cubicBezTo>
                    <a:pt x="516069" y="762311"/>
                    <a:pt x="451515" y="785672"/>
                    <a:pt x="127003" y="762000"/>
                  </a:cubicBezTo>
                  <a:cubicBezTo>
                    <a:pt x="44664" y="760419"/>
                    <a:pt x="-6197" y="715975"/>
                    <a:pt x="0" y="634997"/>
                  </a:cubicBezTo>
                  <a:cubicBezTo>
                    <a:pt x="-22093" y="505737"/>
                    <a:pt x="17640" y="305603"/>
                    <a:pt x="0" y="127003"/>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EE23F229-D8F4-43B4-9359-EF9BB3B99322}"/>
              </a:ext>
            </a:extLst>
          </p:cNvPr>
          <p:cNvSpPr txBox="1"/>
          <p:nvPr/>
        </p:nvSpPr>
        <p:spPr>
          <a:xfrm>
            <a:off x="4587294" y="1288603"/>
            <a:ext cx="3164996" cy="830997"/>
          </a:xfrm>
          <a:prstGeom prst="rect">
            <a:avLst/>
          </a:prstGeom>
          <a:noFill/>
        </p:spPr>
        <p:txBody>
          <a:bodyPr wrap="square">
            <a:spAutoFit/>
          </a:bodyPr>
          <a:lstStyle/>
          <a:p>
            <a:r>
              <a:rPr lang="en-GB" sz="1200" i="1"/>
              <a:t>“I think you need a </a:t>
            </a:r>
            <a:r>
              <a:rPr lang="en-GB" sz="1200" b="1" i="1"/>
              <a:t>much broader </a:t>
            </a:r>
            <a:r>
              <a:rPr lang="en-GB" sz="1200" i="1"/>
              <a:t>public engagement, but </a:t>
            </a:r>
            <a:r>
              <a:rPr lang="en-GB" sz="1200" b="1" i="1"/>
              <a:t>also much deeper</a:t>
            </a:r>
            <a:r>
              <a:rPr lang="en-GB" sz="1200" i="1"/>
              <a:t>, and those are different, and they will involve different people.” </a:t>
            </a:r>
          </a:p>
        </p:txBody>
      </p:sp>
      <p:grpSp>
        <p:nvGrpSpPr>
          <p:cNvPr id="36" name="Group 35">
            <a:extLst>
              <a:ext uri="{FF2B5EF4-FFF2-40B4-BE49-F238E27FC236}">
                <a16:creationId xmlns:a16="http://schemas.microsoft.com/office/drawing/2014/main" id="{16EF2ADC-2812-4AFA-9168-C64EABAFD0E0}"/>
              </a:ext>
            </a:extLst>
          </p:cNvPr>
          <p:cNvGrpSpPr/>
          <p:nvPr/>
        </p:nvGrpSpPr>
        <p:grpSpPr>
          <a:xfrm>
            <a:off x="760063" y="4248260"/>
            <a:ext cx="2808514" cy="946290"/>
            <a:chOff x="817503" y="4854138"/>
            <a:chExt cx="2808514" cy="946290"/>
          </a:xfrm>
        </p:grpSpPr>
        <p:sp>
          <p:nvSpPr>
            <p:cNvPr id="29" name="TextBox 28">
              <a:extLst>
                <a:ext uri="{FF2B5EF4-FFF2-40B4-BE49-F238E27FC236}">
                  <a16:creationId xmlns:a16="http://schemas.microsoft.com/office/drawing/2014/main" id="{7BEF0910-4EC4-47FE-9FD6-50A287EF39BA}"/>
                </a:ext>
              </a:extLst>
            </p:cNvPr>
            <p:cNvSpPr txBox="1"/>
            <p:nvPr/>
          </p:nvSpPr>
          <p:spPr>
            <a:xfrm>
              <a:off x="817503" y="4886028"/>
              <a:ext cx="2808514"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Skills &amp; Understanding </a:t>
              </a:r>
            </a:p>
            <a:p>
              <a:pPr marL="0" indent="0" algn="ctr">
                <a:buNone/>
              </a:pPr>
              <a:r>
                <a:rPr lang="en-GB">
                  <a:latin typeface="Arial" panose="020B0604020202020204" pitchFamily="34" charset="0"/>
                  <a:cs typeface="Arial" panose="020B0604020202020204" pitchFamily="34" charset="0"/>
                </a:rPr>
                <a:t>within Community</a:t>
              </a:r>
            </a:p>
          </p:txBody>
        </p:sp>
        <p:sp>
          <p:nvSpPr>
            <p:cNvPr id="30" name="Rectangle: Rounded Corners 29">
              <a:extLst>
                <a:ext uri="{FF2B5EF4-FFF2-40B4-BE49-F238E27FC236}">
                  <a16:creationId xmlns:a16="http://schemas.microsoft.com/office/drawing/2014/main" id="{E80422DA-F318-4BB4-B9CA-961E36045A81}"/>
                </a:ext>
              </a:extLst>
            </p:cNvPr>
            <p:cNvSpPr/>
            <p:nvPr/>
          </p:nvSpPr>
          <p:spPr>
            <a:xfrm>
              <a:off x="817503" y="4854138"/>
              <a:ext cx="2808514" cy="762000"/>
            </a:xfrm>
            <a:custGeom>
              <a:avLst/>
              <a:gdLst>
                <a:gd name="connsiteX0" fmla="*/ 0 w 2808514"/>
                <a:gd name="connsiteY0" fmla="*/ 127003 h 762000"/>
                <a:gd name="connsiteX1" fmla="*/ 127003 w 2808514"/>
                <a:gd name="connsiteY1" fmla="*/ 0 h 762000"/>
                <a:gd name="connsiteX2" fmla="*/ 791175 w 2808514"/>
                <a:gd name="connsiteY2" fmla="*/ 0 h 762000"/>
                <a:gd name="connsiteX3" fmla="*/ 1404257 w 2808514"/>
                <a:gd name="connsiteY3" fmla="*/ 0 h 762000"/>
                <a:gd name="connsiteX4" fmla="*/ 2042884 w 2808514"/>
                <a:gd name="connsiteY4" fmla="*/ 0 h 762000"/>
                <a:gd name="connsiteX5" fmla="*/ 2681511 w 2808514"/>
                <a:gd name="connsiteY5" fmla="*/ 0 h 762000"/>
                <a:gd name="connsiteX6" fmla="*/ 2808514 w 2808514"/>
                <a:gd name="connsiteY6" fmla="*/ 127003 h 762000"/>
                <a:gd name="connsiteX7" fmla="*/ 2808514 w 2808514"/>
                <a:gd name="connsiteY7" fmla="*/ 634997 h 762000"/>
                <a:gd name="connsiteX8" fmla="*/ 2681511 w 2808514"/>
                <a:gd name="connsiteY8" fmla="*/ 762000 h 762000"/>
                <a:gd name="connsiteX9" fmla="*/ 2093974 w 2808514"/>
                <a:gd name="connsiteY9" fmla="*/ 762000 h 762000"/>
                <a:gd name="connsiteX10" fmla="*/ 1480892 w 2808514"/>
                <a:gd name="connsiteY10" fmla="*/ 762000 h 762000"/>
                <a:gd name="connsiteX11" fmla="*/ 816720 w 2808514"/>
                <a:gd name="connsiteY11" fmla="*/ 762000 h 762000"/>
                <a:gd name="connsiteX12" fmla="*/ 127003 w 2808514"/>
                <a:gd name="connsiteY12" fmla="*/ 762000 h 762000"/>
                <a:gd name="connsiteX13" fmla="*/ 0 w 2808514"/>
                <a:gd name="connsiteY13" fmla="*/ 634997 h 762000"/>
                <a:gd name="connsiteX14" fmla="*/ 0 w 2808514"/>
                <a:gd name="connsiteY14"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514" h="762000" extrusionOk="0">
                  <a:moveTo>
                    <a:pt x="0" y="127003"/>
                  </a:moveTo>
                  <a:cubicBezTo>
                    <a:pt x="963" y="54947"/>
                    <a:pt x="61053" y="1709"/>
                    <a:pt x="127003" y="0"/>
                  </a:cubicBezTo>
                  <a:cubicBezTo>
                    <a:pt x="295687" y="32361"/>
                    <a:pt x="648256" y="-16822"/>
                    <a:pt x="791175" y="0"/>
                  </a:cubicBezTo>
                  <a:cubicBezTo>
                    <a:pt x="934094" y="16822"/>
                    <a:pt x="1241022" y="-2637"/>
                    <a:pt x="1404257" y="0"/>
                  </a:cubicBezTo>
                  <a:cubicBezTo>
                    <a:pt x="1567492" y="2637"/>
                    <a:pt x="1760438" y="28031"/>
                    <a:pt x="2042884" y="0"/>
                  </a:cubicBezTo>
                  <a:cubicBezTo>
                    <a:pt x="2325330" y="-28031"/>
                    <a:pt x="2545913" y="-8304"/>
                    <a:pt x="2681511" y="0"/>
                  </a:cubicBezTo>
                  <a:cubicBezTo>
                    <a:pt x="2741224" y="-11341"/>
                    <a:pt x="2816471" y="60283"/>
                    <a:pt x="2808514" y="127003"/>
                  </a:cubicBezTo>
                  <a:cubicBezTo>
                    <a:pt x="2813687" y="317641"/>
                    <a:pt x="2803155" y="506743"/>
                    <a:pt x="2808514" y="634997"/>
                  </a:cubicBezTo>
                  <a:cubicBezTo>
                    <a:pt x="2806919" y="695905"/>
                    <a:pt x="2747426" y="770848"/>
                    <a:pt x="2681511" y="762000"/>
                  </a:cubicBezTo>
                  <a:cubicBezTo>
                    <a:pt x="2469673" y="737954"/>
                    <a:pt x="2243141" y="735565"/>
                    <a:pt x="2093974" y="762000"/>
                  </a:cubicBezTo>
                  <a:cubicBezTo>
                    <a:pt x="1944807" y="788435"/>
                    <a:pt x="1617692" y="748835"/>
                    <a:pt x="1480892" y="762000"/>
                  </a:cubicBezTo>
                  <a:cubicBezTo>
                    <a:pt x="1344092" y="775165"/>
                    <a:pt x="1117371" y="761689"/>
                    <a:pt x="816720" y="762000"/>
                  </a:cubicBezTo>
                  <a:cubicBezTo>
                    <a:pt x="516069" y="762311"/>
                    <a:pt x="451515" y="785672"/>
                    <a:pt x="127003" y="762000"/>
                  </a:cubicBezTo>
                  <a:cubicBezTo>
                    <a:pt x="44664" y="760419"/>
                    <a:pt x="-6197" y="715975"/>
                    <a:pt x="0" y="634997"/>
                  </a:cubicBezTo>
                  <a:cubicBezTo>
                    <a:pt x="-22093" y="505737"/>
                    <a:pt x="17640" y="305603"/>
                    <a:pt x="0" y="127003"/>
                  </a:cubicBezTo>
                  <a:close/>
                </a:path>
              </a:pathLst>
            </a:custGeom>
            <a:noFill/>
            <a:ln w="38100">
              <a:solidFill>
                <a:schemeClr val="accent1">
                  <a:lumMod val="50000"/>
                </a:schemeClr>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B558A0F0-8967-47FB-96FB-2712EE5B4032}"/>
              </a:ext>
            </a:extLst>
          </p:cNvPr>
          <p:cNvSpPr txBox="1"/>
          <p:nvPr/>
        </p:nvSpPr>
        <p:spPr>
          <a:xfrm>
            <a:off x="332937" y="1795507"/>
            <a:ext cx="2808514" cy="646331"/>
          </a:xfrm>
          <a:prstGeom prst="rect">
            <a:avLst/>
          </a:prstGeom>
          <a:noFill/>
        </p:spPr>
        <p:txBody>
          <a:bodyPr wrap="square">
            <a:spAutoFit/>
          </a:bodyPr>
          <a:lstStyle/>
          <a:p>
            <a:r>
              <a:rPr lang="en-GB" sz="1200" i="1"/>
              <a:t>“That’s meant to be giving as many people as possible </a:t>
            </a:r>
            <a:r>
              <a:rPr lang="en-GB" sz="1200" b="1" i="1"/>
              <a:t>as easy a way as possible </a:t>
            </a:r>
            <a:r>
              <a:rPr lang="en-GB" sz="1200" i="1"/>
              <a:t>of [engaging]” </a:t>
            </a:r>
          </a:p>
        </p:txBody>
      </p:sp>
      <p:cxnSp>
        <p:nvCxnSpPr>
          <p:cNvPr id="39" name="Straight Arrow Connector 38">
            <a:extLst>
              <a:ext uri="{FF2B5EF4-FFF2-40B4-BE49-F238E27FC236}">
                <a16:creationId xmlns:a16="http://schemas.microsoft.com/office/drawing/2014/main" id="{13A8D7BB-23AB-409B-9FC8-E9AAA7037017}"/>
              </a:ext>
            </a:extLst>
          </p:cNvPr>
          <p:cNvCxnSpPr>
            <a:cxnSpLocks/>
          </p:cNvCxnSpPr>
          <p:nvPr/>
        </p:nvCxnSpPr>
        <p:spPr>
          <a:xfrm>
            <a:off x="3076082" y="2906736"/>
            <a:ext cx="1691815" cy="916909"/>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E0D523F-91B2-4284-8F64-D8D3E3A882A7}"/>
              </a:ext>
            </a:extLst>
          </p:cNvPr>
          <p:cNvCxnSpPr>
            <a:cxnSpLocks/>
            <a:stCxn id="22" idx="2"/>
          </p:cNvCxnSpPr>
          <p:nvPr/>
        </p:nvCxnSpPr>
        <p:spPr>
          <a:xfrm>
            <a:off x="6049582" y="2967100"/>
            <a:ext cx="165643" cy="704084"/>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D8BBE21-37DE-4B23-97FC-F47023C7B857}"/>
              </a:ext>
            </a:extLst>
          </p:cNvPr>
          <p:cNvCxnSpPr>
            <a:cxnSpLocks/>
          </p:cNvCxnSpPr>
          <p:nvPr/>
        </p:nvCxnSpPr>
        <p:spPr>
          <a:xfrm flipH="1">
            <a:off x="7617997" y="3443633"/>
            <a:ext cx="1214558" cy="46840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C40FCC6-2076-4760-8B93-19E5DE1619A1}"/>
              </a:ext>
            </a:extLst>
          </p:cNvPr>
          <p:cNvCxnSpPr>
            <a:cxnSpLocks/>
            <a:stCxn id="21" idx="1"/>
          </p:cNvCxnSpPr>
          <p:nvPr/>
        </p:nvCxnSpPr>
        <p:spPr>
          <a:xfrm flipH="1" flipV="1">
            <a:off x="7561472" y="4504235"/>
            <a:ext cx="1181266" cy="48938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9546E47-08B6-4AD7-87C1-94BDB785429A}"/>
              </a:ext>
            </a:extLst>
          </p:cNvPr>
          <p:cNvCxnSpPr>
            <a:cxnSpLocks/>
          </p:cNvCxnSpPr>
          <p:nvPr/>
        </p:nvCxnSpPr>
        <p:spPr>
          <a:xfrm flipV="1">
            <a:off x="3559856" y="4250535"/>
            <a:ext cx="1161730" cy="40126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275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35B61-5EE6-4F81-91DA-77F1F1E37F18}"/>
              </a:ext>
            </a:extLst>
          </p:cNvPr>
          <p:cNvPicPr>
            <a:picLocks noChangeAspect="1"/>
          </p:cNvPicPr>
          <p:nvPr/>
        </p:nvPicPr>
        <p:blipFill>
          <a:blip r:embed="rId2"/>
          <a:stretch>
            <a:fillRect/>
          </a:stretch>
        </p:blipFill>
        <p:spPr>
          <a:xfrm>
            <a:off x="491443" y="0"/>
            <a:ext cx="11467732" cy="6905822"/>
          </a:xfrm>
          <a:prstGeom prst="rect">
            <a:avLst/>
          </a:prstGeom>
        </p:spPr>
      </p:pic>
    </p:spTree>
    <p:extLst>
      <p:ext uri="{BB962C8B-B14F-4D97-AF65-F5344CB8AC3E}">
        <p14:creationId xmlns:p14="http://schemas.microsoft.com/office/powerpoint/2010/main" val="399140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490CDC0-21FD-49BA-9162-954D8993BC9D}"/>
              </a:ext>
            </a:extLst>
          </p:cNvPr>
          <p:cNvSpPr txBox="1"/>
          <p:nvPr/>
        </p:nvSpPr>
        <p:spPr>
          <a:xfrm>
            <a:off x="3778459" y="5862123"/>
            <a:ext cx="5670886" cy="1335506"/>
          </a:xfrm>
          <a:prstGeom prst="rect">
            <a:avLst/>
          </a:prstGeom>
        </p:spPr>
        <p:txBody>
          <a:bodyPr vert="horz" wrap="none" lIns="91440" tIns="45720" rIns="91440" bIns="45720" rtlCol="0">
            <a:normAutofit/>
          </a:bodyPr>
          <a:lstStyle/>
          <a:p>
            <a:pPr algn="l"/>
            <a:r>
              <a:rPr lang="en-GB" sz="2800">
                <a:highlight>
                  <a:srgbClr val="FFFF00"/>
                </a:highlight>
                <a:latin typeface="Arial" panose="020B0604020202020204" pitchFamily="34" charset="0"/>
                <a:cs typeface="Arial" panose="020B0604020202020204" pitchFamily="34" charset="0"/>
              </a:rPr>
              <a:t>2. Interview Data Modelling</a:t>
            </a:r>
          </a:p>
        </p:txBody>
      </p:sp>
      <p:grpSp>
        <p:nvGrpSpPr>
          <p:cNvPr id="13" name="Group 12">
            <a:extLst>
              <a:ext uri="{FF2B5EF4-FFF2-40B4-BE49-F238E27FC236}">
                <a16:creationId xmlns:a16="http://schemas.microsoft.com/office/drawing/2014/main" id="{4F8B8FD7-2A63-E04E-4AE4-29A3A58E883C}"/>
              </a:ext>
            </a:extLst>
          </p:cNvPr>
          <p:cNvGrpSpPr/>
          <p:nvPr/>
        </p:nvGrpSpPr>
        <p:grpSpPr>
          <a:xfrm>
            <a:off x="304802" y="144381"/>
            <a:ext cx="11584570" cy="6561974"/>
            <a:chOff x="304802" y="144381"/>
            <a:chExt cx="11584570" cy="6561974"/>
          </a:xfrm>
        </p:grpSpPr>
        <p:sp>
          <p:nvSpPr>
            <p:cNvPr id="4" name="Rectangle 3">
              <a:extLst>
                <a:ext uri="{FF2B5EF4-FFF2-40B4-BE49-F238E27FC236}">
                  <a16:creationId xmlns:a16="http://schemas.microsoft.com/office/drawing/2014/main" id="{D421EACB-164B-4E19-AD14-D8B5B0B2C81A}"/>
                </a:ext>
              </a:extLst>
            </p:cNvPr>
            <p:cNvSpPr/>
            <p:nvPr/>
          </p:nvSpPr>
          <p:spPr>
            <a:xfrm>
              <a:off x="304802" y="2848792"/>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WP1</a:t>
              </a:r>
            </a:p>
            <a:p>
              <a:pPr algn="ctr"/>
              <a:r>
                <a:rPr lang="en-GB" sz="1400"/>
                <a:t>Stakeholder Identification &amp; Interview Process</a:t>
              </a:r>
            </a:p>
          </p:txBody>
        </p:sp>
        <p:sp>
          <p:nvSpPr>
            <p:cNvPr id="5" name="Rectangle 4">
              <a:extLst>
                <a:ext uri="{FF2B5EF4-FFF2-40B4-BE49-F238E27FC236}">
                  <a16:creationId xmlns:a16="http://schemas.microsoft.com/office/drawing/2014/main" id="{11AD5E3B-F737-4902-AE87-1FF1FE0B704C}"/>
                </a:ext>
              </a:extLst>
            </p:cNvPr>
            <p:cNvSpPr/>
            <p:nvPr/>
          </p:nvSpPr>
          <p:spPr>
            <a:xfrm>
              <a:off x="2225041" y="2848792"/>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Uncoded Transcripts</a:t>
              </a:r>
            </a:p>
          </p:txBody>
        </p:sp>
        <p:sp>
          <p:nvSpPr>
            <p:cNvPr id="6" name="Rectangle 5">
              <a:extLst>
                <a:ext uri="{FF2B5EF4-FFF2-40B4-BE49-F238E27FC236}">
                  <a16:creationId xmlns:a16="http://schemas.microsoft.com/office/drawing/2014/main" id="{5C39CBB6-DF1F-4CBD-B674-FB4DB0B195B7}"/>
                </a:ext>
              </a:extLst>
            </p:cNvPr>
            <p:cNvSpPr/>
            <p:nvPr/>
          </p:nvSpPr>
          <p:spPr>
            <a:xfrm>
              <a:off x="4243250" y="2848792"/>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Coded </a:t>
              </a:r>
            </a:p>
            <a:p>
              <a:pPr algn="ctr"/>
              <a:r>
                <a:rPr lang="en-GB" sz="1400"/>
                <a:t>Transcripts</a:t>
              </a:r>
            </a:p>
          </p:txBody>
        </p:sp>
        <p:sp>
          <p:nvSpPr>
            <p:cNvPr id="7" name="Rectangle 6">
              <a:extLst>
                <a:ext uri="{FF2B5EF4-FFF2-40B4-BE49-F238E27FC236}">
                  <a16:creationId xmlns:a16="http://schemas.microsoft.com/office/drawing/2014/main" id="{869B4AF1-3043-45BD-93DA-7D7109F0CEFD}"/>
                </a:ext>
              </a:extLst>
            </p:cNvPr>
            <p:cNvSpPr/>
            <p:nvPr/>
          </p:nvSpPr>
          <p:spPr>
            <a:xfrm>
              <a:off x="6248395" y="2848792"/>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Coded Transcript Analysis</a:t>
              </a:r>
            </a:p>
          </p:txBody>
        </p:sp>
        <p:sp>
          <p:nvSpPr>
            <p:cNvPr id="8" name="Rectangle 7">
              <a:extLst>
                <a:ext uri="{FF2B5EF4-FFF2-40B4-BE49-F238E27FC236}">
                  <a16:creationId xmlns:a16="http://schemas.microsoft.com/office/drawing/2014/main" id="{FB6DE036-295E-4E9A-8A14-269DAED2BA2F}"/>
                </a:ext>
              </a:extLst>
            </p:cNvPr>
            <p:cNvSpPr/>
            <p:nvPr/>
          </p:nvSpPr>
          <p:spPr>
            <a:xfrm>
              <a:off x="8253540" y="2848792"/>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Identification of Potential Intervention Areas</a:t>
              </a:r>
            </a:p>
          </p:txBody>
        </p:sp>
        <p:sp>
          <p:nvSpPr>
            <p:cNvPr id="9" name="Rectangle 8">
              <a:extLst>
                <a:ext uri="{FF2B5EF4-FFF2-40B4-BE49-F238E27FC236}">
                  <a16:creationId xmlns:a16="http://schemas.microsoft.com/office/drawing/2014/main" id="{295CE601-BEFA-4026-9297-E0A0A3CAD238}"/>
                </a:ext>
              </a:extLst>
            </p:cNvPr>
            <p:cNvSpPr/>
            <p:nvPr/>
          </p:nvSpPr>
          <p:spPr>
            <a:xfrm>
              <a:off x="10435039" y="1012371"/>
              <a:ext cx="1454333" cy="4833257"/>
            </a:xfrm>
            <a:custGeom>
              <a:avLst/>
              <a:gdLst>
                <a:gd name="connsiteX0" fmla="*/ 0 w 1454333"/>
                <a:gd name="connsiteY0" fmla="*/ 0 h 4833257"/>
                <a:gd name="connsiteX1" fmla="*/ 470234 w 1454333"/>
                <a:gd name="connsiteY1" fmla="*/ 0 h 4833257"/>
                <a:gd name="connsiteX2" fmla="*/ 969555 w 1454333"/>
                <a:gd name="connsiteY2" fmla="*/ 0 h 4833257"/>
                <a:gd name="connsiteX3" fmla="*/ 1454333 w 1454333"/>
                <a:gd name="connsiteY3" fmla="*/ 0 h 4833257"/>
                <a:gd name="connsiteX4" fmla="*/ 1454333 w 1454333"/>
                <a:gd name="connsiteY4" fmla="*/ 738798 h 4833257"/>
                <a:gd name="connsiteX5" fmla="*/ 1454333 w 1454333"/>
                <a:gd name="connsiteY5" fmla="*/ 1525928 h 4833257"/>
                <a:gd name="connsiteX6" fmla="*/ 1454333 w 1454333"/>
                <a:gd name="connsiteY6" fmla="*/ 2264726 h 4833257"/>
                <a:gd name="connsiteX7" fmla="*/ 1454333 w 1454333"/>
                <a:gd name="connsiteY7" fmla="*/ 2858526 h 4833257"/>
                <a:gd name="connsiteX8" fmla="*/ 1454333 w 1454333"/>
                <a:gd name="connsiteY8" fmla="*/ 3645657 h 4833257"/>
                <a:gd name="connsiteX9" fmla="*/ 1454333 w 1454333"/>
                <a:gd name="connsiteY9" fmla="*/ 4833257 h 4833257"/>
                <a:gd name="connsiteX10" fmla="*/ 969555 w 1454333"/>
                <a:gd name="connsiteY10" fmla="*/ 4833257 h 4833257"/>
                <a:gd name="connsiteX11" fmla="*/ 470234 w 1454333"/>
                <a:gd name="connsiteY11" fmla="*/ 4833257 h 4833257"/>
                <a:gd name="connsiteX12" fmla="*/ 0 w 1454333"/>
                <a:gd name="connsiteY12" fmla="*/ 4833257 h 4833257"/>
                <a:gd name="connsiteX13" fmla="*/ 0 w 1454333"/>
                <a:gd name="connsiteY13" fmla="*/ 4239457 h 4833257"/>
                <a:gd name="connsiteX14" fmla="*/ 0 w 1454333"/>
                <a:gd name="connsiteY14" fmla="*/ 3500659 h 4833257"/>
                <a:gd name="connsiteX15" fmla="*/ 0 w 1454333"/>
                <a:gd name="connsiteY15" fmla="*/ 2713529 h 4833257"/>
                <a:gd name="connsiteX16" fmla="*/ 0 w 1454333"/>
                <a:gd name="connsiteY16" fmla="*/ 1926398 h 4833257"/>
                <a:gd name="connsiteX17" fmla="*/ 0 w 1454333"/>
                <a:gd name="connsiteY17" fmla="*/ 1380931 h 4833257"/>
                <a:gd name="connsiteX18" fmla="*/ 0 w 1454333"/>
                <a:gd name="connsiteY18" fmla="*/ 642133 h 4833257"/>
                <a:gd name="connsiteX19" fmla="*/ 0 w 1454333"/>
                <a:gd name="connsiteY19" fmla="*/ 0 h 48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333" h="4833257" fill="none" extrusionOk="0">
                  <a:moveTo>
                    <a:pt x="0" y="0"/>
                  </a:moveTo>
                  <a:cubicBezTo>
                    <a:pt x="173130" y="-18708"/>
                    <a:pt x="348490" y="821"/>
                    <a:pt x="470234" y="0"/>
                  </a:cubicBezTo>
                  <a:cubicBezTo>
                    <a:pt x="591978" y="-821"/>
                    <a:pt x="800964" y="-10920"/>
                    <a:pt x="969555" y="0"/>
                  </a:cubicBezTo>
                  <a:cubicBezTo>
                    <a:pt x="1138146" y="10920"/>
                    <a:pt x="1345140" y="-440"/>
                    <a:pt x="1454333" y="0"/>
                  </a:cubicBezTo>
                  <a:cubicBezTo>
                    <a:pt x="1440566" y="342702"/>
                    <a:pt x="1444051" y="583148"/>
                    <a:pt x="1454333" y="738798"/>
                  </a:cubicBezTo>
                  <a:cubicBezTo>
                    <a:pt x="1464615" y="894448"/>
                    <a:pt x="1416196" y="1250581"/>
                    <a:pt x="1454333" y="1525928"/>
                  </a:cubicBezTo>
                  <a:cubicBezTo>
                    <a:pt x="1492471" y="1801275"/>
                    <a:pt x="1424981" y="1926037"/>
                    <a:pt x="1454333" y="2264726"/>
                  </a:cubicBezTo>
                  <a:cubicBezTo>
                    <a:pt x="1483685" y="2603415"/>
                    <a:pt x="1470368" y="2585898"/>
                    <a:pt x="1454333" y="2858526"/>
                  </a:cubicBezTo>
                  <a:cubicBezTo>
                    <a:pt x="1438298" y="3131154"/>
                    <a:pt x="1460674" y="3331265"/>
                    <a:pt x="1454333" y="3645657"/>
                  </a:cubicBezTo>
                  <a:cubicBezTo>
                    <a:pt x="1447992" y="3960049"/>
                    <a:pt x="1417015" y="4449931"/>
                    <a:pt x="1454333" y="4833257"/>
                  </a:cubicBezTo>
                  <a:cubicBezTo>
                    <a:pt x="1340286" y="4826409"/>
                    <a:pt x="1171653" y="4824169"/>
                    <a:pt x="969555" y="4833257"/>
                  </a:cubicBezTo>
                  <a:cubicBezTo>
                    <a:pt x="767457" y="4842345"/>
                    <a:pt x="669877" y="4830549"/>
                    <a:pt x="470234" y="4833257"/>
                  </a:cubicBezTo>
                  <a:cubicBezTo>
                    <a:pt x="270591" y="4835965"/>
                    <a:pt x="230525" y="4822266"/>
                    <a:pt x="0" y="4833257"/>
                  </a:cubicBezTo>
                  <a:cubicBezTo>
                    <a:pt x="20804" y="4592950"/>
                    <a:pt x="-14189" y="4513466"/>
                    <a:pt x="0" y="4239457"/>
                  </a:cubicBezTo>
                  <a:cubicBezTo>
                    <a:pt x="14189" y="3965448"/>
                    <a:pt x="20037" y="3695616"/>
                    <a:pt x="0" y="3500659"/>
                  </a:cubicBezTo>
                  <a:cubicBezTo>
                    <a:pt x="-20037" y="3305702"/>
                    <a:pt x="32080" y="3095664"/>
                    <a:pt x="0" y="2713529"/>
                  </a:cubicBezTo>
                  <a:cubicBezTo>
                    <a:pt x="-32080" y="2331394"/>
                    <a:pt x="-18700" y="2283070"/>
                    <a:pt x="0" y="1926398"/>
                  </a:cubicBezTo>
                  <a:cubicBezTo>
                    <a:pt x="18700" y="1569726"/>
                    <a:pt x="20880" y="1618126"/>
                    <a:pt x="0" y="1380931"/>
                  </a:cubicBezTo>
                  <a:cubicBezTo>
                    <a:pt x="-20880" y="1143736"/>
                    <a:pt x="2665" y="977412"/>
                    <a:pt x="0" y="642133"/>
                  </a:cubicBezTo>
                  <a:cubicBezTo>
                    <a:pt x="-2665" y="306854"/>
                    <a:pt x="-993" y="190589"/>
                    <a:pt x="0" y="0"/>
                  </a:cubicBezTo>
                  <a:close/>
                </a:path>
                <a:path w="1454333" h="4833257"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4919" y="138741"/>
                    <a:pt x="1468288" y="448003"/>
                    <a:pt x="1454333" y="642133"/>
                  </a:cubicBezTo>
                  <a:cubicBezTo>
                    <a:pt x="1440378" y="836263"/>
                    <a:pt x="1448202" y="1191811"/>
                    <a:pt x="1454333" y="1429263"/>
                  </a:cubicBezTo>
                  <a:cubicBezTo>
                    <a:pt x="1460465" y="1666715"/>
                    <a:pt x="1464947" y="1837057"/>
                    <a:pt x="1454333" y="2071396"/>
                  </a:cubicBezTo>
                  <a:cubicBezTo>
                    <a:pt x="1443719" y="2305735"/>
                    <a:pt x="1459920" y="2412254"/>
                    <a:pt x="1454333" y="2713529"/>
                  </a:cubicBezTo>
                  <a:cubicBezTo>
                    <a:pt x="1448746" y="3014804"/>
                    <a:pt x="1472693" y="3196127"/>
                    <a:pt x="1454333" y="3403994"/>
                  </a:cubicBezTo>
                  <a:cubicBezTo>
                    <a:pt x="1435973" y="3611861"/>
                    <a:pt x="1485065" y="3847211"/>
                    <a:pt x="1454333" y="4142792"/>
                  </a:cubicBezTo>
                  <a:cubicBezTo>
                    <a:pt x="1423601" y="4438373"/>
                    <a:pt x="1430600" y="4636728"/>
                    <a:pt x="1454333" y="4833257"/>
                  </a:cubicBezTo>
                  <a:cubicBezTo>
                    <a:pt x="1229818" y="4828930"/>
                    <a:pt x="1167531" y="4819868"/>
                    <a:pt x="984099" y="4833257"/>
                  </a:cubicBezTo>
                  <a:cubicBezTo>
                    <a:pt x="800667" y="4846646"/>
                    <a:pt x="666481" y="4850990"/>
                    <a:pt x="513864" y="4833257"/>
                  </a:cubicBezTo>
                  <a:cubicBezTo>
                    <a:pt x="361247" y="4815524"/>
                    <a:pt x="215898" y="4825584"/>
                    <a:pt x="0" y="4833257"/>
                  </a:cubicBezTo>
                  <a:cubicBezTo>
                    <a:pt x="25318" y="4621248"/>
                    <a:pt x="-15046" y="4427697"/>
                    <a:pt x="0" y="4239457"/>
                  </a:cubicBezTo>
                  <a:cubicBezTo>
                    <a:pt x="15046" y="4051217"/>
                    <a:pt x="-2811" y="3904368"/>
                    <a:pt x="0" y="3645657"/>
                  </a:cubicBezTo>
                  <a:cubicBezTo>
                    <a:pt x="2811" y="3386946"/>
                    <a:pt x="11562" y="3118388"/>
                    <a:pt x="0" y="2906859"/>
                  </a:cubicBezTo>
                  <a:cubicBezTo>
                    <a:pt x="-11562" y="2695330"/>
                    <a:pt x="-23331" y="2415230"/>
                    <a:pt x="0" y="2264726"/>
                  </a:cubicBezTo>
                  <a:cubicBezTo>
                    <a:pt x="23331" y="2114222"/>
                    <a:pt x="-13835" y="1779328"/>
                    <a:pt x="0" y="1622593"/>
                  </a:cubicBezTo>
                  <a:cubicBezTo>
                    <a:pt x="13835" y="1465858"/>
                    <a:pt x="16982" y="1151022"/>
                    <a:pt x="0" y="980461"/>
                  </a:cubicBezTo>
                  <a:cubicBezTo>
                    <a:pt x="-16982" y="809900"/>
                    <a:pt x="-37477" y="410512"/>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Intervention Development Phase </a:t>
              </a:r>
            </a:p>
            <a:p>
              <a:pPr algn="ctr"/>
              <a:br>
                <a:rPr lang="en-GB" sz="1400"/>
              </a:br>
              <a:r>
                <a:rPr lang="en-GB" sz="1100" i="1"/>
                <a:t>(additional interviews &amp; detailed systems mapping as required in co-development of specific interventions)</a:t>
              </a:r>
              <a:endParaRPr lang="en-GB" sz="1400" i="1"/>
            </a:p>
          </p:txBody>
        </p:sp>
        <p:sp>
          <p:nvSpPr>
            <p:cNvPr id="10" name="Rectangle 9">
              <a:extLst>
                <a:ext uri="{FF2B5EF4-FFF2-40B4-BE49-F238E27FC236}">
                  <a16:creationId xmlns:a16="http://schemas.microsoft.com/office/drawing/2014/main" id="{DC51A8F1-0320-49E8-910D-50C9881728A2}"/>
                </a:ext>
              </a:extLst>
            </p:cNvPr>
            <p:cNvSpPr/>
            <p:nvPr/>
          </p:nvSpPr>
          <p:spPr>
            <a:xfrm>
              <a:off x="3428990" y="1075508"/>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Provisional Systems Maps</a:t>
              </a:r>
            </a:p>
          </p:txBody>
        </p:sp>
        <p:sp>
          <p:nvSpPr>
            <p:cNvPr id="11" name="Rectangle 10">
              <a:extLst>
                <a:ext uri="{FF2B5EF4-FFF2-40B4-BE49-F238E27FC236}">
                  <a16:creationId xmlns:a16="http://schemas.microsoft.com/office/drawing/2014/main" id="{29202FF2-97CE-43B2-A9FC-8E746281252E}"/>
                </a:ext>
              </a:extLst>
            </p:cNvPr>
            <p:cNvSpPr/>
            <p:nvPr/>
          </p:nvSpPr>
          <p:spPr>
            <a:xfrm>
              <a:off x="6248394" y="4648200"/>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Coded System Maps</a:t>
              </a:r>
            </a:p>
          </p:txBody>
        </p:sp>
        <p:sp>
          <p:nvSpPr>
            <p:cNvPr id="12" name="Rectangle 11">
              <a:extLst>
                <a:ext uri="{FF2B5EF4-FFF2-40B4-BE49-F238E27FC236}">
                  <a16:creationId xmlns:a16="http://schemas.microsoft.com/office/drawing/2014/main" id="{270CE120-9AE0-4439-A4B5-22D31A1C1648}"/>
                </a:ext>
              </a:extLst>
            </p:cNvPr>
            <p:cNvSpPr/>
            <p:nvPr/>
          </p:nvSpPr>
          <p:spPr>
            <a:xfrm>
              <a:off x="5660560" y="1091838"/>
              <a:ext cx="1454333" cy="1160416"/>
            </a:xfrm>
            <a:custGeom>
              <a:avLst/>
              <a:gdLst>
                <a:gd name="connsiteX0" fmla="*/ 0 w 1454333"/>
                <a:gd name="connsiteY0" fmla="*/ 0 h 1160416"/>
                <a:gd name="connsiteX1" fmla="*/ 455691 w 1454333"/>
                <a:gd name="connsiteY1" fmla="*/ 0 h 1160416"/>
                <a:gd name="connsiteX2" fmla="*/ 911382 w 1454333"/>
                <a:gd name="connsiteY2" fmla="*/ 0 h 1160416"/>
                <a:gd name="connsiteX3" fmla="*/ 1454333 w 1454333"/>
                <a:gd name="connsiteY3" fmla="*/ 0 h 1160416"/>
                <a:gd name="connsiteX4" fmla="*/ 1454333 w 1454333"/>
                <a:gd name="connsiteY4" fmla="*/ 545396 h 1160416"/>
                <a:gd name="connsiteX5" fmla="*/ 1454333 w 1454333"/>
                <a:gd name="connsiteY5" fmla="*/ 1160416 h 1160416"/>
                <a:gd name="connsiteX6" fmla="*/ 955012 w 1454333"/>
                <a:gd name="connsiteY6" fmla="*/ 1160416 h 1160416"/>
                <a:gd name="connsiteX7" fmla="*/ 484778 w 1454333"/>
                <a:gd name="connsiteY7" fmla="*/ 1160416 h 1160416"/>
                <a:gd name="connsiteX8" fmla="*/ 0 w 1454333"/>
                <a:gd name="connsiteY8" fmla="*/ 1160416 h 1160416"/>
                <a:gd name="connsiteX9" fmla="*/ 0 w 1454333"/>
                <a:gd name="connsiteY9" fmla="*/ 591812 h 1160416"/>
                <a:gd name="connsiteX10" fmla="*/ 0 w 1454333"/>
                <a:gd name="connsiteY10" fmla="*/ 0 h 11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4333" h="1160416" fill="none" extrusionOk="0">
                  <a:moveTo>
                    <a:pt x="0" y="0"/>
                  </a:moveTo>
                  <a:cubicBezTo>
                    <a:pt x="192109" y="-4462"/>
                    <a:pt x="317839" y="-14917"/>
                    <a:pt x="455691" y="0"/>
                  </a:cubicBezTo>
                  <a:cubicBezTo>
                    <a:pt x="593543" y="14917"/>
                    <a:pt x="810274" y="2213"/>
                    <a:pt x="911382" y="0"/>
                  </a:cubicBezTo>
                  <a:cubicBezTo>
                    <a:pt x="1012490" y="-2213"/>
                    <a:pt x="1216203" y="13681"/>
                    <a:pt x="1454333" y="0"/>
                  </a:cubicBezTo>
                  <a:cubicBezTo>
                    <a:pt x="1454274" y="115210"/>
                    <a:pt x="1442509" y="313233"/>
                    <a:pt x="1454333" y="545396"/>
                  </a:cubicBezTo>
                  <a:cubicBezTo>
                    <a:pt x="1466157" y="777559"/>
                    <a:pt x="1472200" y="859994"/>
                    <a:pt x="1454333" y="1160416"/>
                  </a:cubicBezTo>
                  <a:cubicBezTo>
                    <a:pt x="1314766" y="1139640"/>
                    <a:pt x="1105279" y="1179553"/>
                    <a:pt x="955012" y="1160416"/>
                  </a:cubicBezTo>
                  <a:cubicBezTo>
                    <a:pt x="804745" y="1141279"/>
                    <a:pt x="635820" y="1153024"/>
                    <a:pt x="484778" y="1160416"/>
                  </a:cubicBezTo>
                  <a:cubicBezTo>
                    <a:pt x="333736" y="1167808"/>
                    <a:pt x="133020" y="1144576"/>
                    <a:pt x="0" y="1160416"/>
                  </a:cubicBezTo>
                  <a:cubicBezTo>
                    <a:pt x="13912" y="1031701"/>
                    <a:pt x="-16292" y="708521"/>
                    <a:pt x="0" y="591812"/>
                  </a:cubicBezTo>
                  <a:cubicBezTo>
                    <a:pt x="16292" y="475103"/>
                    <a:pt x="29438" y="216337"/>
                    <a:pt x="0" y="0"/>
                  </a:cubicBezTo>
                  <a:close/>
                </a:path>
                <a:path w="1454333" h="1160416" stroke="0" extrusionOk="0">
                  <a:moveTo>
                    <a:pt x="0" y="0"/>
                  </a:moveTo>
                  <a:cubicBezTo>
                    <a:pt x="170171" y="-8156"/>
                    <a:pt x="261735" y="-15299"/>
                    <a:pt x="513864" y="0"/>
                  </a:cubicBezTo>
                  <a:cubicBezTo>
                    <a:pt x="765993" y="15299"/>
                    <a:pt x="852037" y="9936"/>
                    <a:pt x="984099" y="0"/>
                  </a:cubicBezTo>
                  <a:cubicBezTo>
                    <a:pt x="1116161" y="-9936"/>
                    <a:pt x="1313799" y="-6925"/>
                    <a:pt x="1454333" y="0"/>
                  </a:cubicBezTo>
                  <a:cubicBezTo>
                    <a:pt x="1436497" y="115212"/>
                    <a:pt x="1479256" y="414638"/>
                    <a:pt x="1454333" y="568604"/>
                  </a:cubicBezTo>
                  <a:cubicBezTo>
                    <a:pt x="1429410" y="722570"/>
                    <a:pt x="1460513" y="897135"/>
                    <a:pt x="1454333" y="1160416"/>
                  </a:cubicBezTo>
                  <a:cubicBezTo>
                    <a:pt x="1280349" y="1182485"/>
                    <a:pt x="1098504" y="1142280"/>
                    <a:pt x="984099" y="1160416"/>
                  </a:cubicBezTo>
                  <a:cubicBezTo>
                    <a:pt x="869694" y="1178552"/>
                    <a:pt x="670621" y="1171888"/>
                    <a:pt x="470234" y="1160416"/>
                  </a:cubicBezTo>
                  <a:cubicBezTo>
                    <a:pt x="269848" y="1148944"/>
                    <a:pt x="154096" y="1175908"/>
                    <a:pt x="0" y="1160416"/>
                  </a:cubicBezTo>
                  <a:cubicBezTo>
                    <a:pt x="-5258" y="947368"/>
                    <a:pt x="-13883" y="840495"/>
                    <a:pt x="0" y="568604"/>
                  </a:cubicBezTo>
                  <a:cubicBezTo>
                    <a:pt x="13883" y="296713"/>
                    <a:pt x="3649" y="119251"/>
                    <a:pt x="0" y="0"/>
                  </a:cubicBezTo>
                  <a:close/>
                </a:path>
              </a:pathLst>
            </a:custGeom>
            <a:ln w="19050">
              <a:solidFill>
                <a:schemeClr val="tx1"/>
              </a:solidFill>
              <a:extLst>
                <a:ext uri="{C807C97D-BFC1-408E-A445-0C87EB9F89A2}">
                  <ask:lineSketchStyleProps xmlns:ask="http://schemas.microsoft.com/office/drawing/2018/sketchyshapes" sd="2189564206">
                    <a:prstGeom prst="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400"/>
                <a:t>Group Model Building Workshops</a:t>
              </a:r>
            </a:p>
          </p:txBody>
        </p:sp>
        <p:cxnSp>
          <p:nvCxnSpPr>
            <p:cNvPr id="15" name="Connector: Elbow 14">
              <a:extLst>
                <a:ext uri="{FF2B5EF4-FFF2-40B4-BE49-F238E27FC236}">
                  <a16:creationId xmlns:a16="http://schemas.microsoft.com/office/drawing/2014/main" id="{5715F845-94E9-4105-AAF0-30BDB32C46B5}"/>
                </a:ext>
              </a:extLst>
            </p:cNvPr>
            <p:cNvCxnSpPr>
              <a:stCxn id="5" idx="0"/>
              <a:endCxn id="10" idx="1"/>
            </p:cNvCxnSpPr>
            <p:nvPr/>
          </p:nvCxnSpPr>
          <p:spPr>
            <a:xfrm rot="5400000" flipH="1" flipV="1">
              <a:off x="2594061" y="2013863"/>
              <a:ext cx="1193076" cy="476782"/>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Connector: Elbow 16">
              <a:extLst>
                <a:ext uri="{FF2B5EF4-FFF2-40B4-BE49-F238E27FC236}">
                  <a16:creationId xmlns:a16="http://schemas.microsoft.com/office/drawing/2014/main" id="{9D6805DC-DE7E-4626-A45A-75F8D110E7AC}"/>
                </a:ext>
              </a:extLst>
            </p:cNvPr>
            <p:cNvCxnSpPr>
              <a:stCxn id="6" idx="2"/>
              <a:endCxn id="11" idx="1"/>
            </p:cNvCxnSpPr>
            <p:nvPr/>
          </p:nvCxnSpPr>
          <p:spPr>
            <a:xfrm rot="16200000" flipH="1">
              <a:off x="4999805" y="3979819"/>
              <a:ext cx="1219200" cy="1277977"/>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DE1649EC-A9C0-486E-B937-224B0662619B}"/>
                </a:ext>
              </a:extLst>
            </p:cNvPr>
            <p:cNvCxnSpPr>
              <a:stCxn id="12" idx="3"/>
              <a:endCxn id="8" idx="0"/>
            </p:cNvCxnSpPr>
            <p:nvPr/>
          </p:nvCxnSpPr>
          <p:spPr>
            <a:xfrm>
              <a:off x="7114893" y="1672046"/>
              <a:ext cx="1865814" cy="117674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Connector: Elbow 20">
              <a:extLst>
                <a:ext uri="{FF2B5EF4-FFF2-40B4-BE49-F238E27FC236}">
                  <a16:creationId xmlns:a16="http://schemas.microsoft.com/office/drawing/2014/main" id="{57488BB0-B34B-4854-8E56-DACB88298B95}"/>
                </a:ext>
              </a:extLst>
            </p:cNvPr>
            <p:cNvCxnSpPr>
              <a:cxnSpLocks/>
              <a:stCxn id="11" idx="3"/>
              <a:endCxn id="8" idx="2"/>
            </p:cNvCxnSpPr>
            <p:nvPr/>
          </p:nvCxnSpPr>
          <p:spPr>
            <a:xfrm flipV="1">
              <a:off x="7702727" y="4009208"/>
              <a:ext cx="1277980" cy="1219200"/>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06A2E5E-2FC5-4E4F-901B-48C7E0406ED0}"/>
                </a:ext>
              </a:extLst>
            </p:cNvPr>
            <p:cNvCxnSpPr>
              <a:stCxn id="4" idx="3"/>
              <a:endCxn id="5" idx="1"/>
            </p:cNvCxnSpPr>
            <p:nvPr/>
          </p:nvCxnSpPr>
          <p:spPr>
            <a:xfrm>
              <a:off x="1759135" y="3429000"/>
              <a:ext cx="46590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4554B4D5-DB1E-4558-A323-EF9EEEE93DD2}"/>
                </a:ext>
              </a:extLst>
            </p:cNvPr>
            <p:cNvCxnSpPr>
              <a:stCxn id="5" idx="3"/>
              <a:endCxn id="6" idx="1"/>
            </p:cNvCxnSpPr>
            <p:nvPr/>
          </p:nvCxnSpPr>
          <p:spPr>
            <a:xfrm>
              <a:off x="3679374" y="3429000"/>
              <a:ext cx="56387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4C6730A-F340-4080-BB84-8412C5C97FE0}"/>
                </a:ext>
              </a:extLst>
            </p:cNvPr>
            <p:cNvCxnSpPr>
              <a:stCxn id="6" idx="3"/>
              <a:endCxn id="7" idx="1"/>
            </p:cNvCxnSpPr>
            <p:nvPr/>
          </p:nvCxnSpPr>
          <p:spPr>
            <a:xfrm>
              <a:off x="5697583" y="3429000"/>
              <a:ext cx="5508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2834BC10-8D46-4F21-B93C-F8E00286EB34}"/>
                </a:ext>
              </a:extLst>
            </p:cNvPr>
            <p:cNvCxnSpPr>
              <a:stCxn id="7" idx="3"/>
              <a:endCxn id="8" idx="1"/>
            </p:cNvCxnSpPr>
            <p:nvPr/>
          </p:nvCxnSpPr>
          <p:spPr>
            <a:xfrm>
              <a:off x="7702728" y="3429000"/>
              <a:ext cx="5508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8AABD4E2-5A2E-40DA-B7D9-5282304A6353}"/>
                </a:ext>
              </a:extLst>
            </p:cNvPr>
            <p:cNvCxnSpPr>
              <a:stCxn id="8" idx="3"/>
            </p:cNvCxnSpPr>
            <p:nvPr/>
          </p:nvCxnSpPr>
          <p:spPr>
            <a:xfrm>
              <a:off x="9707873" y="3429000"/>
              <a:ext cx="72499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784EA150-EB05-4DEC-BD9C-6D92FF2757D7}"/>
                </a:ext>
              </a:extLst>
            </p:cNvPr>
            <p:cNvCxnSpPr>
              <a:stCxn id="10" idx="3"/>
              <a:endCxn id="12" idx="1"/>
            </p:cNvCxnSpPr>
            <p:nvPr/>
          </p:nvCxnSpPr>
          <p:spPr>
            <a:xfrm>
              <a:off x="4883323" y="1655716"/>
              <a:ext cx="777237" cy="163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D2F4349-DF3B-460B-A155-F9ECB8646FC7}"/>
                </a:ext>
              </a:extLst>
            </p:cNvPr>
            <p:cNvSpPr txBox="1"/>
            <p:nvPr/>
          </p:nvSpPr>
          <p:spPr>
            <a:xfrm>
              <a:off x="1402748" y="1785849"/>
              <a:ext cx="1632178" cy="430887"/>
            </a:xfrm>
            <a:prstGeom prst="rect">
              <a:avLst/>
            </a:prstGeom>
            <a:noFill/>
          </p:spPr>
          <p:txBody>
            <a:bodyPr wrap="none" rtlCol="0">
              <a:spAutoFit/>
            </a:bodyPr>
            <a:lstStyle/>
            <a:p>
              <a:pPr algn="r"/>
              <a:r>
                <a:rPr lang="en-GB" sz="1100" b="1" dirty="0"/>
                <a:t>Systems Maps </a:t>
              </a:r>
              <a:r>
                <a:rPr lang="en-GB" sz="1100" dirty="0"/>
                <a:t>extracted </a:t>
              </a:r>
            </a:p>
            <a:p>
              <a:pPr algn="r"/>
              <a:r>
                <a:rPr lang="en-GB" sz="1100" dirty="0"/>
                <a:t>from transcripts</a:t>
              </a:r>
            </a:p>
          </p:txBody>
        </p:sp>
        <p:sp>
          <p:nvSpPr>
            <p:cNvPr id="38" name="Oval 37">
              <a:extLst>
                <a:ext uri="{FF2B5EF4-FFF2-40B4-BE49-F238E27FC236}">
                  <a16:creationId xmlns:a16="http://schemas.microsoft.com/office/drawing/2014/main" id="{CC7E6BC9-7348-4953-B28B-33F6208CF724}"/>
                </a:ext>
              </a:extLst>
            </p:cNvPr>
            <p:cNvSpPr/>
            <p:nvPr/>
          </p:nvSpPr>
          <p:spPr>
            <a:xfrm>
              <a:off x="2110836" y="1565491"/>
              <a:ext cx="216000" cy="216000"/>
            </a:xfrm>
            <a:custGeom>
              <a:avLst/>
              <a:gdLst>
                <a:gd name="connsiteX0" fmla="*/ 0 w 216000"/>
                <a:gd name="connsiteY0" fmla="*/ 108000 h 216000"/>
                <a:gd name="connsiteX1" fmla="*/ 108000 w 216000"/>
                <a:gd name="connsiteY1" fmla="*/ 0 h 216000"/>
                <a:gd name="connsiteX2" fmla="*/ 216000 w 216000"/>
                <a:gd name="connsiteY2" fmla="*/ 108000 h 216000"/>
                <a:gd name="connsiteX3" fmla="*/ 108000 w 216000"/>
                <a:gd name="connsiteY3" fmla="*/ 216000 h 216000"/>
                <a:gd name="connsiteX4" fmla="*/ 0 w 216000"/>
                <a:gd name="connsiteY4" fmla="*/ 10800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16000" fill="none" extrusionOk="0">
                  <a:moveTo>
                    <a:pt x="0" y="108000"/>
                  </a:moveTo>
                  <a:cubicBezTo>
                    <a:pt x="-4318" y="43714"/>
                    <a:pt x="57539" y="-13492"/>
                    <a:pt x="108000" y="0"/>
                  </a:cubicBezTo>
                  <a:cubicBezTo>
                    <a:pt x="169949" y="320"/>
                    <a:pt x="219688" y="52333"/>
                    <a:pt x="216000" y="108000"/>
                  </a:cubicBezTo>
                  <a:cubicBezTo>
                    <a:pt x="230964" y="168372"/>
                    <a:pt x="153610" y="215314"/>
                    <a:pt x="108000" y="216000"/>
                  </a:cubicBezTo>
                  <a:cubicBezTo>
                    <a:pt x="56718" y="207676"/>
                    <a:pt x="-4702" y="160422"/>
                    <a:pt x="0" y="108000"/>
                  </a:cubicBezTo>
                  <a:close/>
                </a:path>
                <a:path w="216000" h="216000" stroke="0" extrusionOk="0">
                  <a:moveTo>
                    <a:pt x="0" y="108000"/>
                  </a:moveTo>
                  <a:cubicBezTo>
                    <a:pt x="-9192" y="37852"/>
                    <a:pt x="48313" y="-12737"/>
                    <a:pt x="108000" y="0"/>
                  </a:cubicBezTo>
                  <a:cubicBezTo>
                    <a:pt x="164681" y="4259"/>
                    <a:pt x="206146" y="59539"/>
                    <a:pt x="216000" y="108000"/>
                  </a:cubicBezTo>
                  <a:cubicBezTo>
                    <a:pt x="224020" y="153107"/>
                    <a:pt x="160077" y="216272"/>
                    <a:pt x="108000" y="216000"/>
                  </a:cubicBezTo>
                  <a:cubicBezTo>
                    <a:pt x="50212" y="217289"/>
                    <a:pt x="11919" y="174128"/>
                    <a:pt x="0" y="108000"/>
                  </a:cubicBezTo>
                  <a:close/>
                </a:path>
              </a:pathLst>
            </a:custGeom>
            <a:solidFill>
              <a:schemeClr val="bg2"/>
            </a:solidFill>
            <a:ln>
              <a:solidFill>
                <a:schemeClr val="tx1"/>
              </a:solidFill>
              <a:extLst>
                <a:ext uri="{C807C97D-BFC1-408E-A445-0C87EB9F89A2}">
                  <ask:lineSketchStyleProps xmlns:ask="http://schemas.microsoft.com/office/drawing/2018/sketchyshapes" sd="285133663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2</a:t>
              </a:r>
            </a:p>
          </p:txBody>
        </p:sp>
        <p:sp>
          <p:nvSpPr>
            <p:cNvPr id="39" name="TextBox 38">
              <a:extLst>
                <a:ext uri="{FF2B5EF4-FFF2-40B4-BE49-F238E27FC236}">
                  <a16:creationId xmlns:a16="http://schemas.microsoft.com/office/drawing/2014/main" id="{3D501051-B315-4132-9B60-444182C7D92E}"/>
                </a:ext>
              </a:extLst>
            </p:cNvPr>
            <p:cNvSpPr txBox="1"/>
            <p:nvPr/>
          </p:nvSpPr>
          <p:spPr>
            <a:xfrm>
              <a:off x="3312527" y="4740339"/>
              <a:ext cx="1656802" cy="600164"/>
            </a:xfrm>
            <a:prstGeom prst="rect">
              <a:avLst/>
            </a:prstGeom>
            <a:noFill/>
          </p:spPr>
          <p:txBody>
            <a:bodyPr wrap="square" rtlCol="0">
              <a:spAutoFit/>
            </a:bodyPr>
            <a:lstStyle/>
            <a:p>
              <a:pPr algn="r"/>
              <a:r>
                <a:rPr lang="en-GB" sz="1100" b="1"/>
                <a:t>Systems Maps </a:t>
              </a:r>
              <a:r>
                <a:rPr lang="en-GB" sz="1100"/>
                <a:t>extracted </a:t>
              </a:r>
            </a:p>
            <a:p>
              <a:pPr algn="r"/>
              <a:r>
                <a:rPr lang="en-GB" sz="1100"/>
                <a:t>from thematic coding (see Appendix C)</a:t>
              </a:r>
            </a:p>
          </p:txBody>
        </p:sp>
        <p:sp>
          <p:nvSpPr>
            <p:cNvPr id="40" name="Oval 39">
              <a:extLst>
                <a:ext uri="{FF2B5EF4-FFF2-40B4-BE49-F238E27FC236}">
                  <a16:creationId xmlns:a16="http://schemas.microsoft.com/office/drawing/2014/main" id="{50517E62-83C5-4718-98F7-D4B59B78A54C}"/>
                </a:ext>
              </a:extLst>
            </p:cNvPr>
            <p:cNvSpPr/>
            <p:nvPr/>
          </p:nvSpPr>
          <p:spPr>
            <a:xfrm>
              <a:off x="4137505" y="4543695"/>
              <a:ext cx="216000" cy="216000"/>
            </a:xfrm>
            <a:custGeom>
              <a:avLst/>
              <a:gdLst>
                <a:gd name="connsiteX0" fmla="*/ 0 w 216000"/>
                <a:gd name="connsiteY0" fmla="*/ 108000 h 216000"/>
                <a:gd name="connsiteX1" fmla="*/ 108000 w 216000"/>
                <a:gd name="connsiteY1" fmla="*/ 0 h 216000"/>
                <a:gd name="connsiteX2" fmla="*/ 216000 w 216000"/>
                <a:gd name="connsiteY2" fmla="*/ 108000 h 216000"/>
                <a:gd name="connsiteX3" fmla="*/ 108000 w 216000"/>
                <a:gd name="connsiteY3" fmla="*/ 216000 h 216000"/>
                <a:gd name="connsiteX4" fmla="*/ 0 w 216000"/>
                <a:gd name="connsiteY4" fmla="*/ 10800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16000" fill="none" extrusionOk="0">
                  <a:moveTo>
                    <a:pt x="0" y="108000"/>
                  </a:moveTo>
                  <a:cubicBezTo>
                    <a:pt x="-4318" y="43714"/>
                    <a:pt x="57539" y="-13492"/>
                    <a:pt x="108000" y="0"/>
                  </a:cubicBezTo>
                  <a:cubicBezTo>
                    <a:pt x="169949" y="320"/>
                    <a:pt x="219688" y="52333"/>
                    <a:pt x="216000" y="108000"/>
                  </a:cubicBezTo>
                  <a:cubicBezTo>
                    <a:pt x="230964" y="168372"/>
                    <a:pt x="153610" y="215314"/>
                    <a:pt x="108000" y="216000"/>
                  </a:cubicBezTo>
                  <a:cubicBezTo>
                    <a:pt x="56718" y="207676"/>
                    <a:pt x="-4702" y="160422"/>
                    <a:pt x="0" y="108000"/>
                  </a:cubicBezTo>
                  <a:close/>
                </a:path>
                <a:path w="216000" h="216000" stroke="0" extrusionOk="0">
                  <a:moveTo>
                    <a:pt x="0" y="108000"/>
                  </a:moveTo>
                  <a:cubicBezTo>
                    <a:pt x="-9192" y="37852"/>
                    <a:pt x="48313" y="-12737"/>
                    <a:pt x="108000" y="0"/>
                  </a:cubicBezTo>
                  <a:cubicBezTo>
                    <a:pt x="164681" y="4259"/>
                    <a:pt x="206146" y="59539"/>
                    <a:pt x="216000" y="108000"/>
                  </a:cubicBezTo>
                  <a:cubicBezTo>
                    <a:pt x="224020" y="153107"/>
                    <a:pt x="160077" y="216272"/>
                    <a:pt x="108000" y="216000"/>
                  </a:cubicBezTo>
                  <a:cubicBezTo>
                    <a:pt x="50212" y="217289"/>
                    <a:pt x="11919" y="174128"/>
                    <a:pt x="0" y="108000"/>
                  </a:cubicBezTo>
                  <a:close/>
                </a:path>
              </a:pathLst>
            </a:custGeom>
            <a:solidFill>
              <a:schemeClr val="bg2"/>
            </a:solidFill>
            <a:ln>
              <a:solidFill>
                <a:schemeClr val="tx1"/>
              </a:solidFill>
              <a:extLst>
                <a:ext uri="{C807C97D-BFC1-408E-A445-0C87EB9F89A2}">
                  <ask:lineSketchStyleProps xmlns:ask="http://schemas.microsoft.com/office/drawing/2018/sketchyshapes" sd="285133663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3</a:t>
              </a:r>
            </a:p>
          </p:txBody>
        </p:sp>
        <p:sp>
          <p:nvSpPr>
            <p:cNvPr id="41" name="TextBox 40">
              <a:extLst>
                <a:ext uri="{FF2B5EF4-FFF2-40B4-BE49-F238E27FC236}">
                  <a16:creationId xmlns:a16="http://schemas.microsoft.com/office/drawing/2014/main" id="{C23CCEAE-8ECF-416D-BFBA-82FAF8EC0EB5}"/>
                </a:ext>
              </a:extLst>
            </p:cNvPr>
            <p:cNvSpPr txBox="1"/>
            <p:nvPr/>
          </p:nvSpPr>
          <p:spPr>
            <a:xfrm>
              <a:off x="5423359" y="495300"/>
              <a:ext cx="1928733" cy="600164"/>
            </a:xfrm>
            <a:prstGeom prst="rect">
              <a:avLst/>
            </a:prstGeom>
            <a:noFill/>
          </p:spPr>
          <p:txBody>
            <a:bodyPr wrap="none" rtlCol="0">
              <a:spAutoFit/>
            </a:bodyPr>
            <a:lstStyle/>
            <a:p>
              <a:pPr algn="ctr"/>
              <a:r>
                <a:rPr lang="en-GB" sz="1100" b="1"/>
                <a:t>Systems Maps </a:t>
              </a:r>
              <a:r>
                <a:rPr lang="en-GB" sz="1100"/>
                <a:t>produced </a:t>
              </a:r>
            </a:p>
            <a:p>
              <a:pPr algn="ctr"/>
              <a:r>
                <a:rPr lang="en-GB" sz="1100"/>
                <a:t>through Group Model Building</a:t>
              </a:r>
            </a:p>
            <a:p>
              <a:pPr algn="ctr"/>
              <a:r>
                <a:rPr lang="en-GB" sz="1100"/>
                <a:t> (see Appendix B)</a:t>
              </a:r>
            </a:p>
          </p:txBody>
        </p:sp>
        <p:sp>
          <p:nvSpPr>
            <p:cNvPr id="42" name="Oval 41">
              <a:extLst>
                <a:ext uri="{FF2B5EF4-FFF2-40B4-BE49-F238E27FC236}">
                  <a16:creationId xmlns:a16="http://schemas.microsoft.com/office/drawing/2014/main" id="{DE9CDC4D-3440-4F5B-8033-C02C286F924A}"/>
                </a:ext>
              </a:extLst>
            </p:cNvPr>
            <p:cNvSpPr/>
            <p:nvPr/>
          </p:nvSpPr>
          <p:spPr>
            <a:xfrm>
              <a:off x="6279722" y="316031"/>
              <a:ext cx="216000" cy="216000"/>
            </a:xfrm>
            <a:custGeom>
              <a:avLst/>
              <a:gdLst>
                <a:gd name="connsiteX0" fmla="*/ 0 w 216000"/>
                <a:gd name="connsiteY0" fmla="*/ 108000 h 216000"/>
                <a:gd name="connsiteX1" fmla="*/ 108000 w 216000"/>
                <a:gd name="connsiteY1" fmla="*/ 0 h 216000"/>
                <a:gd name="connsiteX2" fmla="*/ 216000 w 216000"/>
                <a:gd name="connsiteY2" fmla="*/ 108000 h 216000"/>
                <a:gd name="connsiteX3" fmla="*/ 108000 w 216000"/>
                <a:gd name="connsiteY3" fmla="*/ 216000 h 216000"/>
                <a:gd name="connsiteX4" fmla="*/ 0 w 216000"/>
                <a:gd name="connsiteY4" fmla="*/ 108000 h 2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 h="216000" fill="none" extrusionOk="0">
                  <a:moveTo>
                    <a:pt x="0" y="108000"/>
                  </a:moveTo>
                  <a:cubicBezTo>
                    <a:pt x="-4318" y="43714"/>
                    <a:pt x="57539" y="-13492"/>
                    <a:pt x="108000" y="0"/>
                  </a:cubicBezTo>
                  <a:cubicBezTo>
                    <a:pt x="169949" y="320"/>
                    <a:pt x="219688" y="52333"/>
                    <a:pt x="216000" y="108000"/>
                  </a:cubicBezTo>
                  <a:cubicBezTo>
                    <a:pt x="230964" y="168372"/>
                    <a:pt x="153610" y="215314"/>
                    <a:pt x="108000" y="216000"/>
                  </a:cubicBezTo>
                  <a:cubicBezTo>
                    <a:pt x="56718" y="207676"/>
                    <a:pt x="-4702" y="160422"/>
                    <a:pt x="0" y="108000"/>
                  </a:cubicBezTo>
                  <a:close/>
                </a:path>
                <a:path w="216000" h="216000" stroke="0" extrusionOk="0">
                  <a:moveTo>
                    <a:pt x="0" y="108000"/>
                  </a:moveTo>
                  <a:cubicBezTo>
                    <a:pt x="-9192" y="37852"/>
                    <a:pt x="48313" y="-12737"/>
                    <a:pt x="108000" y="0"/>
                  </a:cubicBezTo>
                  <a:cubicBezTo>
                    <a:pt x="164681" y="4259"/>
                    <a:pt x="206146" y="59539"/>
                    <a:pt x="216000" y="108000"/>
                  </a:cubicBezTo>
                  <a:cubicBezTo>
                    <a:pt x="224020" y="153107"/>
                    <a:pt x="160077" y="216272"/>
                    <a:pt x="108000" y="216000"/>
                  </a:cubicBezTo>
                  <a:cubicBezTo>
                    <a:pt x="50212" y="217289"/>
                    <a:pt x="11919" y="174128"/>
                    <a:pt x="0" y="108000"/>
                  </a:cubicBezTo>
                  <a:close/>
                </a:path>
              </a:pathLst>
            </a:custGeom>
            <a:solidFill>
              <a:schemeClr val="bg2"/>
            </a:solidFill>
            <a:ln>
              <a:solidFill>
                <a:schemeClr val="tx1"/>
              </a:solidFill>
              <a:extLst>
                <a:ext uri="{C807C97D-BFC1-408E-A445-0C87EB9F89A2}">
                  <ask:lineSketchStyleProps xmlns:ask="http://schemas.microsoft.com/office/drawing/2018/sketchyshapes" sd="285133663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1</a:t>
              </a:r>
            </a:p>
          </p:txBody>
        </p:sp>
        <p:sp>
          <p:nvSpPr>
            <p:cNvPr id="43" name="TextBox 42">
              <a:extLst>
                <a:ext uri="{FF2B5EF4-FFF2-40B4-BE49-F238E27FC236}">
                  <a16:creationId xmlns:a16="http://schemas.microsoft.com/office/drawing/2014/main" id="{92F464B6-E06C-4D79-81C7-1FA02DBEB0EA}"/>
                </a:ext>
              </a:extLst>
            </p:cNvPr>
            <p:cNvSpPr txBox="1"/>
            <p:nvPr/>
          </p:nvSpPr>
          <p:spPr>
            <a:xfrm>
              <a:off x="7664586" y="1434686"/>
              <a:ext cx="627095" cy="261610"/>
            </a:xfrm>
            <a:prstGeom prst="rect">
              <a:avLst/>
            </a:prstGeom>
            <a:noFill/>
          </p:spPr>
          <p:txBody>
            <a:bodyPr wrap="none" rtlCol="0">
              <a:spAutoFit/>
            </a:bodyPr>
            <a:lstStyle/>
            <a:p>
              <a:r>
                <a:rPr lang="en-GB" sz="1100"/>
                <a:t>Informs</a:t>
              </a:r>
            </a:p>
          </p:txBody>
        </p:sp>
        <p:sp>
          <p:nvSpPr>
            <p:cNvPr id="44" name="TextBox 43">
              <a:extLst>
                <a:ext uri="{FF2B5EF4-FFF2-40B4-BE49-F238E27FC236}">
                  <a16:creationId xmlns:a16="http://schemas.microsoft.com/office/drawing/2014/main" id="{22C8484F-6627-416B-83E3-36550AAB33C6}"/>
                </a:ext>
              </a:extLst>
            </p:cNvPr>
            <p:cNvSpPr txBox="1"/>
            <p:nvPr/>
          </p:nvSpPr>
          <p:spPr>
            <a:xfrm>
              <a:off x="7664586" y="3226174"/>
              <a:ext cx="627095" cy="261610"/>
            </a:xfrm>
            <a:prstGeom prst="rect">
              <a:avLst/>
            </a:prstGeom>
            <a:noFill/>
          </p:spPr>
          <p:txBody>
            <a:bodyPr wrap="none" rtlCol="0">
              <a:spAutoFit/>
            </a:bodyPr>
            <a:lstStyle/>
            <a:p>
              <a:r>
                <a:rPr lang="en-GB" sz="1100"/>
                <a:t>Informs</a:t>
              </a:r>
            </a:p>
          </p:txBody>
        </p:sp>
        <p:sp>
          <p:nvSpPr>
            <p:cNvPr id="45" name="TextBox 44">
              <a:extLst>
                <a:ext uri="{FF2B5EF4-FFF2-40B4-BE49-F238E27FC236}">
                  <a16:creationId xmlns:a16="http://schemas.microsoft.com/office/drawing/2014/main" id="{0772596B-5C93-4D3F-9E71-DC09C91377E3}"/>
                </a:ext>
              </a:extLst>
            </p:cNvPr>
            <p:cNvSpPr txBox="1"/>
            <p:nvPr/>
          </p:nvSpPr>
          <p:spPr>
            <a:xfrm>
              <a:off x="8025383" y="4996063"/>
              <a:ext cx="627095" cy="261610"/>
            </a:xfrm>
            <a:prstGeom prst="rect">
              <a:avLst/>
            </a:prstGeom>
            <a:noFill/>
          </p:spPr>
          <p:txBody>
            <a:bodyPr wrap="none" rtlCol="0">
              <a:spAutoFit/>
            </a:bodyPr>
            <a:lstStyle/>
            <a:p>
              <a:r>
                <a:rPr lang="en-GB" sz="1100"/>
                <a:t>Informs</a:t>
              </a:r>
            </a:p>
          </p:txBody>
        </p:sp>
        <p:sp>
          <p:nvSpPr>
            <p:cNvPr id="49" name="Freeform: Shape 48">
              <a:extLst>
                <a:ext uri="{FF2B5EF4-FFF2-40B4-BE49-F238E27FC236}">
                  <a16:creationId xmlns:a16="http://schemas.microsoft.com/office/drawing/2014/main" id="{330CBC2A-0D40-48EB-801E-AEEED63A4362}"/>
                </a:ext>
              </a:extLst>
            </p:cNvPr>
            <p:cNvSpPr/>
            <p:nvPr/>
          </p:nvSpPr>
          <p:spPr>
            <a:xfrm>
              <a:off x="9917983" y="424031"/>
              <a:ext cx="236236" cy="5878286"/>
            </a:xfrm>
            <a:custGeom>
              <a:avLst/>
              <a:gdLst>
                <a:gd name="connsiteX0" fmla="*/ 53356 w 236236"/>
                <a:gd name="connsiteY0" fmla="*/ 0 h 5878286"/>
                <a:gd name="connsiteX1" fmla="*/ 62065 w 236236"/>
                <a:gd name="connsiteY1" fmla="*/ 148046 h 5878286"/>
                <a:gd name="connsiteX2" fmla="*/ 114316 w 236236"/>
                <a:gd name="connsiteY2" fmla="*/ 365760 h 5878286"/>
                <a:gd name="connsiteX3" fmla="*/ 140442 w 236236"/>
                <a:gd name="connsiteY3" fmla="*/ 505097 h 5878286"/>
                <a:gd name="connsiteX4" fmla="*/ 210111 w 236236"/>
                <a:gd name="connsiteY4" fmla="*/ 818606 h 5878286"/>
                <a:gd name="connsiteX5" fmla="*/ 236236 w 236236"/>
                <a:gd name="connsiteY5" fmla="*/ 1114697 h 5878286"/>
                <a:gd name="connsiteX6" fmla="*/ 227528 w 236236"/>
                <a:gd name="connsiteY6" fmla="*/ 1654629 h 5878286"/>
                <a:gd name="connsiteX7" fmla="*/ 192694 w 236236"/>
                <a:gd name="connsiteY7" fmla="*/ 1976846 h 5878286"/>
                <a:gd name="connsiteX8" fmla="*/ 183985 w 236236"/>
                <a:gd name="connsiteY8" fmla="*/ 2133600 h 5878286"/>
                <a:gd name="connsiteX9" fmla="*/ 166568 w 236236"/>
                <a:gd name="connsiteY9" fmla="*/ 3918857 h 5878286"/>
                <a:gd name="connsiteX10" fmla="*/ 114316 w 236236"/>
                <a:gd name="connsiteY10" fmla="*/ 4763589 h 5878286"/>
                <a:gd name="connsiteX11" fmla="*/ 62065 w 236236"/>
                <a:gd name="connsiteY11" fmla="*/ 4963886 h 5878286"/>
                <a:gd name="connsiteX12" fmla="*/ 35939 w 236236"/>
                <a:gd name="connsiteY12" fmla="*/ 5050971 h 5878286"/>
                <a:gd name="connsiteX13" fmla="*/ 18522 w 236236"/>
                <a:gd name="connsiteY13" fmla="*/ 5190309 h 5878286"/>
                <a:gd name="connsiteX14" fmla="*/ 9814 w 236236"/>
                <a:gd name="connsiteY14" fmla="*/ 5390606 h 5878286"/>
                <a:gd name="connsiteX15" fmla="*/ 1105 w 236236"/>
                <a:gd name="connsiteY15" fmla="*/ 5460274 h 5878286"/>
                <a:gd name="connsiteX16" fmla="*/ 1105 w 236236"/>
                <a:gd name="connsiteY16" fmla="*/ 5878286 h 58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236" h="5878286" extrusionOk="0">
                  <a:moveTo>
                    <a:pt x="53356" y="0"/>
                  </a:moveTo>
                  <a:cubicBezTo>
                    <a:pt x="51631" y="51048"/>
                    <a:pt x="54543" y="110287"/>
                    <a:pt x="62065" y="148046"/>
                  </a:cubicBezTo>
                  <a:cubicBezTo>
                    <a:pt x="66591" y="209335"/>
                    <a:pt x="94132" y="305147"/>
                    <a:pt x="114316" y="365760"/>
                  </a:cubicBezTo>
                  <a:cubicBezTo>
                    <a:pt x="133026" y="407634"/>
                    <a:pt x="128689" y="465649"/>
                    <a:pt x="140442" y="505097"/>
                  </a:cubicBezTo>
                  <a:cubicBezTo>
                    <a:pt x="158091" y="622910"/>
                    <a:pt x="204245" y="703366"/>
                    <a:pt x="210111" y="818606"/>
                  </a:cubicBezTo>
                  <a:cubicBezTo>
                    <a:pt x="242389" y="1023552"/>
                    <a:pt x="222115" y="921015"/>
                    <a:pt x="236236" y="1114697"/>
                  </a:cubicBezTo>
                  <a:cubicBezTo>
                    <a:pt x="219952" y="1290240"/>
                    <a:pt x="222021" y="1446184"/>
                    <a:pt x="227528" y="1654629"/>
                  </a:cubicBezTo>
                  <a:cubicBezTo>
                    <a:pt x="204244" y="1748337"/>
                    <a:pt x="199682" y="1878733"/>
                    <a:pt x="192694" y="1976846"/>
                  </a:cubicBezTo>
                  <a:cubicBezTo>
                    <a:pt x="181953" y="2047757"/>
                    <a:pt x="188815" y="2058141"/>
                    <a:pt x="183985" y="2133600"/>
                  </a:cubicBezTo>
                  <a:cubicBezTo>
                    <a:pt x="237273" y="2670956"/>
                    <a:pt x="213857" y="3332162"/>
                    <a:pt x="166568" y="3918857"/>
                  </a:cubicBezTo>
                  <a:cubicBezTo>
                    <a:pt x="169013" y="4076350"/>
                    <a:pt x="113241" y="4545450"/>
                    <a:pt x="114316" y="4763589"/>
                  </a:cubicBezTo>
                  <a:cubicBezTo>
                    <a:pt x="119987" y="4832831"/>
                    <a:pt x="93804" y="4891249"/>
                    <a:pt x="62065" y="4963886"/>
                  </a:cubicBezTo>
                  <a:cubicBezTo>
                    <a:pt x="54090" y="4993126"/>
                    <a:pt x="35939" y="5050971"/>
                    <a:pt x="35939" y="5050971"/>
                  </a:cubicBezTo>
                  <a:cubicBezTo>
                    <a:pt x="28481" y="5083624"/>
                    <a:pt x="27383" y="5148911"/>
                    <a:pt x="18522" y="5190309"/>
                  </a:cubicBezTo>
                  <a:cubicBezTo>
                    <a:pt x="29288" y="5261765"/>
                    <a:pt x="28771" y="5325410"/>
                    <a:pt x="9814" y="5390606"/>
                  </a:cubicBezTo>
                  <a:cubicBezTo>
                    <a:pt x="8965" y="5418908"/>
                    <a:pt x="5096" y="5437645"/>
                    <a:pt x="1105" y="5460274"/>
                  </a:cubicBezTo>
                  <a:cubicBezTo>
                    <a:pt x="-5145" y="5591587"/>
                    <a:pt x="-26043" y="5727926"/>
                    <a:pt x="1105" y="5878286"/>
                  </a:cubicBezTo>
                </a:path>
              </a:pathLst>
            </a:custGeom>
            <a:noFill/>
            <a:ln w="38100">
              <a:solidFill>
                <a:schemeClr val="tx1"/>
              </a:solidFill>
              <a:prstDash val="dash"/>
              <a:extLst>
                <a:ext uri="{C807C97D-BFC1-408E-A445-0C87EB9F89A2}">
                  <ask:lineSketchStyleProps xmlns:ask="http://schemas.microsoft.com/office/drawing/2018/sketchyshapes" sd="1760259224">
                    <a:custGeom>
                      <a:avLst/>
                      <a:gdLst>
                        <a:gd name="connsiteX0" fmla="*/ 53356 w 236236"/>
                        <a:gd name="connsiteY0" fmla="*/ 0 h 5878286"/>
                        <a:gd name="connsiteX1" fmla="*/ 62065 w 236236"/>
                        <a:gd name="connsiteY1" fmla="*/ 148046 h 5878286"/>
                        <a:gd name="connsiteX2" fmla="*/ 114316 w 236236"/>
                        <a:gd name="connsiteY2" fmla="*/ 365760 h 5878286"/>
                        <a:gd name="connsiteX3" fmla="*/ 140442 w 236236"/>
                        <a:gd name="connsiteY3" fmla="*/ 505097 h 5878286"/>
                        <a:gd name="connsiteX4" fmla="*/ 210111 w 236236"/>
                        <a:gd name="connsiteY4" fmla="*/ 818606 h 5878286"/>
                        <a:gd name="connsiteX5" fmla="*/ 236236 w 236236"/>
                        <a:gd name="connsiteY5" fmla="*/ 1114697 h 5878286"/>
                        <a:gd name="connsiteX6" fmla="*/ 227528 w 236236"/>
                        <a:gd name="connsiteY6" fmla="*/ 1654629 h 5878286"/>
                        <a:gd name="connsiteX7" fmla="*/ 192694 w 236236"/>
                        <a:gd name="connsiteY7" fmla="*/ 1976846 h 5878286"/>
                        <a:gd name="connsiteX8" fmla="*/ 183985 w 236236"/>
                        <a:gd name="connsiteY8" fmla="*/ 2133600 h 5878286"/>
                        <a:gd name="connsiteX9" fmla="*/ 166568 w 236236"/>
                        <a:gd name="connsiteY9" fmla="*/ 3918857 h 5878286"/>
                        <a:gd name="connsiteX10" fmla="*/ 114316 w 236236"/>
                        <a:gd name="connsiteY10" fmla="*/ 4763589 h 5878286"/>
                        <a:gd name="connsiteX11" fmla="*/ 62065 w 236236"/>
                        <a:gd name="connsiteY11" fmla="*/ 4963886 h 5878286"/>
                        <a:gd name="connsiteX12" fmla="*/ 35939 w 236236"/>
                        <a:gd name="connsiteY12" fmla="*/ 5050971 h 5878286"/>
                        <a:gd name="connsiteX13" fmla="*/ 18522 w 236236"/>
                        <a:gd name="connsiteY13" fmla="*/ 5190309 h 5878286"/>
                        <a:gd name="connsiteX14" fmla="*/ 9814 w 236236"/>
                        <a:gd name="connsiteY14" fmla="*/ 5390606 h 5878286"/>
                        <a:gd name="connsiteX15" fmla="*/ 1105 w 236236"/>
                        <a:gd name="connsiteY15" fmla="*/ 5460274 h 5878286"/>
                        <a:gd name="connsiteX16" fmla="*/ 1105 w 236236"/>
                        <a:gd name="connsiteY16" fmla="*/ 5878286 h 58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236" h="5878286">
                          <a:moveTo>
                            <a:pt x="53356" y="0"/>
                          </a:moveTo>
                          <a:cubicBezTo>
                            <a:pt x="56259" y="49349"/>
                            <a:pt x="53938" y="99285"/>
                            <a:pt x="62065" y="148046"/>
                          </a:cubicBezTo>
                          <a:cubicBezTo>
                            <a:pt x="74334" y="221663"/>
                            <a:pt x="98314" y="292864"/>
                            <a:pt x="114316" y="365760"/>
                          </a:cubicBezTo>
                          <a:cubicBezTo>
                            <a:pt x="124448" y="411916"/>
                            <a:pt x="130662" y="458865"/>
                            <a:pt x="140442" y="505097"/>
                          </a:cubicBezTo>
                          <a:cubicBezTo>
                            <a:pt x="162598" y="609832"/>
                            <a:pt x="198289" y="712208"/>
                            <a:pt x="210111" y="818606"/>
                          </a:cubicBezTo>
                          <a:cubicBezTo>
                            <a:pt x="232667" y="1021612"/>
                            <a:pt x="224249" y="922889"/>
                            <a:pt x="236236" y="1114697"/>
                          </a:cubicBezTo>
                          <a:cubicBezTo>
                            <a:pt x="233333" y="1294674"/>
                            <a:pt x="236607" y="1474857"/>
                            <a:pt x="227528" y="1654629"/>
                          </a:cubicBezTo>
                          <a:cubicBezTo>
                            <a:pt x="222079" y="1762523"/>
                            <a:pt x="198687" y="1868981"/>
                            <a:pt x="192694" y="1976846"/>
                          </a:cubicBezTo>
                          <a:lnTo>
                            <a:pt x="183985" y="2133600"/>
                          </a:lnTo>
                          <a:cubicBezTo>
                            <a:pt x="178179" y="2728686"/>
                            <a:pt x="175976" y="3323817"/>
                            <a:pt x="166568" y="3918857"/>
                          </a:cubicBezTo>
                          <a:cubicBezTo>
                            <a:pt x="163633" y="4104527"/>
                            <a:pt x="139598" y="4581556"/>
                            <a:pt x="114316" y="4763589"/>
                          </a:cubicBezTo>
                          <a:cubicBezTo>
                            <a:pt x="104824" y="4831933"/>
                            <a:pt x="80220" y="4897317"/>
                            <a:pt x="62065" y="4963886"/>
                          </a:cubicBezTo>
                          <a:cubicBezTo>
                            <a:pt x="54091" y="4993125"/>
                            <a:pt x="35939" y="5050971"/>
                            <a:pt x="35939" y="5050971"/>
                          </a:cubicBezTo>
                          <a:cubicBezTo>
                            <a:pt x="30180" y="5091284"/>
                            <a:pt x="20960" y="5151298"/>
                            <a:pt x="18522" y="5190309"/>
                          </a:cubicBezTo>
                          <a:cubicBezTo>
                            <a:pt x="14353" y="5257008"/>
                            <a:pt x="14117" y="5323916"/>
                            <a:pt x="9814" y="5390606"/>
                          </a:cubicBezTo>
                          <a:cubicBezTo>
                            <a:pt x="8307" y="5413961"/>
                            <a:pt x="1523" y="5436874"/>
                            <a:pt x="1105" y="5460274"/>
                          </a:cubicBezTo>
                          <a:cubicBezTo>
                            <a:pt x="-1383" y="5599589"/>
                            <a:pt x="1105" y="5738949"/>
                            <a:pt x="1105" y="5878286"/>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A34159D4-6A23-4F79-BD55-4D3AD2B5EFA1}"/>
                </a:ext>
              </a:extLst>
            </p:cNvPr>
            <p:cNvSpPr txBox="1"/>
            <p:nvPr/>
          </p:nvSpPr>
          <p:spPr>
            <a:xfrm>
              <a:off x="8830491" y="347365"/>
              <a:ext cx="1000406" cy="646331"/>
            </a:xfrm>
            <a:prstGeom prst="rect">
              <a:avLst/>
            </a:prstGeom>
            <a:noFill/>
          </p:spPr>
          <p:txBody>
            <a:bodyPr wrap="square" rtlCol="0">
              <a:spAutoFit/>
            </a:bodyPr>
            <a:lstStyle/>
            <a:p>
              <a:pPr algn="ctr"/>
              <a:r>
                <a:rPr lang="en-GB"/>
                <a:t>Phase 1</a:t>
              </a:r>
            </a:p>
          </p:txBody>
        </p:sp>
        <p:sp>
          <p:nvSpPr>
            <p:cNvPr id="51" name="TextBox 50">
              <a:extLst>
                <a:ext uri="{FF2B5EF4-FFF2-40B4-BE49-F238E27FC236}">
                  <a16:creationId xmlns:a16="http://schemas.microsoft.com/office/drawing/2014/main" id="{7963831A-A1D9-4FB0-9AB6-6A1F99652F92}"/>
                </a:ext>
              </a:extLst>
            </p:cNvPr>
            <p:cNvSpPr txBox="1"/>
            <p:nvPr/>
          </p:nvSpPr>
          <p:spPr>
            <a:xfrm>
              <a:off x="10183082" y="347365"/>
              <a:ext cx="1000406" cy="646331"/>
            </a:xfrm>
            <a:prstGeom prst="rect">
              <a:avLst/>
            </a:prstGeom>
            <a:noFill/>
          </p:spPr>
          <p:txBody>
            <a:bodyPr wrap="square" rtlCol="0">
              <a:spAutoFit/>
            </a:bodyPr>
            <a:lstStyle/>
            <a:p>
              <a:pPr algn="ctr"/>
              <a:r>
                <a:rPr lang="en-GB"/>
                <a:t>Phase 2</a:t>
              </a:r>
            </a:p>
          </p:txBody>
        </p:sp>
        <p:sp>
          <p:nvSpPr>
            <p:cNvPr id="2" name="Arrow: Right 1">
              <a:extLst>
                <a:ext uri="{FF2B5EF4-FFF2-40B4-BE49-F238E27FC236}">
                  <a16:creationId xmlns:a16="http://schemas.microsoft.com/office/drawing/2014/main" id="{C4A04192-3766-4259-B2F8-4E9167759B13}"/>
                </a:ext>
              </a:extLst>
            </p:cNvPr>
            <p:cNvSpPr/>
            <p:nvPr/>
          </p:nvSpPr>
          <p:spPr>
            <a:xfrm>
              <a:off x="7152871" y="1093167"/>
              <a:ext cx="3219009" cy="342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Right 34">
              <a:extLst>
                <a:ext uri="{FF2B5EF4-FFF2-40B4-BE49-F238E27FC236}">
                  <a16:creationId xmlns:a16="http://schemas.microsoft.com/office/drawing/2014/main" id="{521F15FD-5F10-40BD-90A3-D8B0B3A3F2CB}"/>
                </a:ext>
              </a:extLst>
            </p:cNvPr>
            <p:cNvSpPr/>
            <p:nvPr/>
          </p:nvSpPr>
          <p:spPr>
            <a:xfrm>
              <a:off x="7744866" y="5281411"/>
              <a:ext cx="2666979" cy="342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5B9B063E-1F29-4FE1-B0B9-F19C46F38397}"/>
                </a:ext>
              </a:extLst>
            </p:cNvPr>
            <p:cNvSpPr/>
            <p:nvPr/>
          </p:nvSpPr>
          <p:spPr>
            <a:xfrm>
              <a:off x="898358" y="144381"/>
              <a:ext cx="7714472" cy="2403722"/>
            </a:xfrm>
            <a:custGeom>
              <a:avLst/>
              <a:gdLst>
                <a:gd name="connsiteX0" fmla="*/ 0 w 7714472"/>
                <a:gd name="connsiteY0" fmla="*/ 400628 h 2403722"/>
                <a:gd name="connsiteX1" fmla="*/ 400628 w 7714472"/>
                <a:gd name="connsiteY1" fmla="*/ 0 h 2403722"/>
                <a:gd name="connsiteX2" fmla="*/ 7313844 w 7714472"/>
                <a:gd name="connsiteY2" fmla="*/ 0 h 2403722"/>
                <a:gd name="connsiteX3" fmla="*/ 7714472 w 7714472"/>
                <a:gd name="connsiteY3" fmla="*/ 400628 h 2403722"/>
                <a:gd name="connsiteX4" fmla="*/ 7714472 w 7714472"/>
                <a:gd name="connsiteY4" fmla="*/ 2003094 h 2403722"/>
                <a:gd name="connsiteX5" fmla="*/ 7313844 w 7714472"/>
                <a:gd name="connsiteY5" fmla="*/ 2403722 h 2403722"/>
                <a:gd name="connsiteX6" fmla="*/ 400628 w 7714472"/>
                <a:gd name="connsiteY6" fmla="*/ 2403722 h 2403722"/>
                <a:gd name="connsiteX7" fmla="*/ 0 w 7714472"/>
                <a:gd name="connsiteY7" fmla="*/ 2003094 h 2403722"/>
                <a:gd name="connsiteX8" fmla="*/ 0 w 7714472"/>
                <a:gd name="connsiteY8" fmla="*/ 400628 h 240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472" h="2403722" extrusionOk="0">
                  <a:moveTo>
                    <a:pt x="0" y="400628"/>
                  </a:moveTo>
                  <a:cubicBezTo>
                    <a:pt x="13578" y="193860"/>
                    <a:pt x="183644" y="8090"/>
                    <a:pt x="400628" y="0"/>
                  </a:cubicBezTo>
                  <a:cubicBezTo>
                    <a:pt x="2485731" y="7393"/>
                    <a:pt x="6418122" y="-157269"/>
                    <a:pt x="7313844" y="0"/>
                  </a:cubicBezTo>
                  <a:cubicBezTo>
                    <a:pt x="7575269" y="3"/>
                    <a:pt x="7741192" y="177101"/>
                    <a:pt x="7714472" y="400628"/>
                  </a:cubicBezTo>
                  <a:cubicBezTo>
                    <a:pt x="7821948" y="982630"/>
                    <a:pt x="7631513" y="1590804"/>
                    <a:pt x="7714472" y="2003094"/>
                  </a:cubicBezTo>
                  <a:cubicBezTo>
                    <a:pt x="7680435" y="2199272"/>
                    <a:pt x="7537920" y="2402837"/>
                    <a:pt x="7313844" y="2403722"/>
                  </a:cubicBezTo>
                  <a:cubicBezTo>
                    <a:pt x="4483124" y="2518029"/>
                    <a:pt x="3163719" y="2304589"/>
                    <a:pt x="400628" y="2403722"/>
                  </a:cubicBezTo>
                  <a:cubicBezTo>
                    <a:pt x="168936" y="2437375"/>
                    <a:pt x="-9313" y="2224152"/>
                    <a:pt x="0" y="2003094"/>
                  </a:cubicBezTo>
                  <a:cubicBezTo>
                    <a:pt x="-48783" y="1808179"/>
                    <a:pt x="-138767" y="1056339"/>
                    <a:pt x="0" y="400628"/>
                  </a:cubicBezTo>
                  <a:close/>
                </a:path>
              </a:pathLst>
            </a:custGeom>
            <a:noFill/>
            <a:ln w="38100">
              <a:solidFill>
                <a:srgbClr val="C00000"/>
              </a:solidFill>
              <a:prstDash val="lgDash"/>
              <a:extLst>
                <a:ext uri="{C807C97D-BFC1-408E-A445-0C87EB9F89A2}">
                  <ask:lineSketchStyleProps xmlns:ask="http://schemas.microsoft.com/office/drawing/2018/sketchyshapes" sd="129124515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4185058C-5885-46E4-A6EE-1AF0643682F5}"/>
                </a:ext>
              </a:extLst>
            </p:cNvPr>
            <p:cNvSpPr txBox="1"/>
            <p:nvPr/>
          </p:nvSpPr>
          <p:spPr>
            <a:xfrm>
              <a:off x="1008512" y="273741"/>
              <a:ext cx="5670886" cy="1335506"/>
            </a:xfrm>
            <a:prstGeom prst="rect">
              <a:avLst/>
            </a:prstGeom>
          </p:spPr>
          <p:txBody>
            <a:bodyPr vert="horz" wrap="none" lIns="91440" tIns="45720" rIns="91440" bIns="45720" rtlCol="0">
              <a:normAutofit/>
            </a:bodyPr>
            <a:lstStyle/>
            <a:p>
              <a:pPr algn="l"/>
              <a:r>
                <a:rPr lang="en-GB" sz="2800">
                  <a:highlight>
                    <a:srgbClr val="FFFF00"/>
                  </a:highlight>
                  <a:latin typeface="Arial" panose="020B0604020202020204" pitchFamily="34" charset="0"/>
                  <a:cs typeface="Arial" panose="020B0604020202020204" pitchFamily="34" charset="0"/>
                </a:rPr>
                <a:t>1. Workshop Findings</a:t>
              </a:r>
            </a:p>
          </p:txBody>
        </p:sp>
        <p:sp>
          <p:nvSpPr>
            <p:cNvPr id="48" name="Rectangle: Rounded Corners 47">
              <a:extLst>
                <a:ext uri="{FF2B5EF4-FFF2-40B4-BE49-F238E27FC236}">
                  <a16:creationId xmlns:a16="http://schemas.microsoft.com/office/drawing/2014/main" id="{9E32E5A7-0362-4CD9-9F51-8C2087192154}"/>
                </a:ext>
              </a:extLst>
            </p:cNvPr>
            <p:cNvSpPr/>
            <p:nvPr/>
          </p:nvSpPr>
          <p:spPr>
            <a:xfrm>
              <a:off x="3312527" y="4302633"/>
              <a:ext cx="6136818" cy="2403722"/>
            </a:xfrm>
            <a:custGeom>
              <a:avLst/>
              <a:gdLst>
                <a:gd name="connsiteX0" fmla="*/ 0 w 6136818"/>
                <a:gd name="connsiteY0" fmla="*/ 400628 h 2403722"/>
                <a:gd name="connsiteX1" fmla="*/ 400628 w 6136818"/>
                <a:gd name="connsiteY1" fmla="*/ 0 h 2403722"/>
                <a:gd name="connsiteX2" fmla="*/ 5736190 w 6136818"/>
                <a:gd name="connsiteY2" fmla="*/ 0 h 2403722"/>
                <a:gd name="connsiteX3" fmla="*/ 6136818 w 6136818"/>
                <a:gd name="connsiteY3" fmla="*/ 400628 h 2403722"/>
                <a:gd name="connsiteX4" fmla="*/ 6136818 w 6136818"/>
                <a:gd name="connsiteY4" fmla="*/ 2003094 h 2403722"/>
                <a:gd name="connsiteX5" fmla="*/ 5736190 w 6136818"/>
                <a:gd name="connsiteY5" fmla="*/ 2403722 h 2403722"/>
                <a:gd name="connsiteX6" fmla="*/ 400628 w 6136818"/>
                <a:gd name="connsiteY6" fmla="*/ 2403722 h 2403722"/>
                <a:gd name="connsiteX7" fmla="*/ 0 w 6136818"/>
                <a:gd name="connsiteY7" fmla="*/ 2003094 h 2403722"/>
                <a:gd name="connsiteX8" fmla="*/ 0 w 6136818"/>
                <a:gd name="connsiteY8" fmla="*/ 400628 h 240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6818" h="2403722" extrusionOk="0">
                  <a:moveTo>
                    <a:pt x="0" y="400628"/>
                  </a:moveTo>
                  <a:cubicBezTo>
                    <a:pt x="13578" y="193860"/>
                    <a:pt x="183644" y="8090"/>
                    <a:pt x="400628" y="0"/>
                  </a:cubicBezTo>
                  <a:cubicBezTo>
                    <a:pt x="2363523" y="7393"/>
                    <a:pt x="4305706" y="-157269"/>
                    <a:pt x="5736190" y="0"/>
                  </a:cubicBezTo>
                  <a:cubicBezTo>
                    <a:pt x="5997615" y="3"/>
                    <a:pt x="6163538" y="177101"/>
                    <a:pt x="6136818" y="400628"/>
                  </a:cubicBezTo>
                  <a:cubicBezTo>
                    <a:pt x="6244294" y="982630"/>
                    <a:pt x="6053859" y="1590804"/>
                    <a:pt x="6136818" y="2003094"/>
                  </a:cubicBezTo>
                  <a:cubicBezTo>
                    <a:pt x="6102781" y="2199272"/>
                    <a:pt x="5960266" y="2402837"/>
                    <a:pt x="5736190" y="2403722"/>
                  </a:cubicBezTo>
                  <a:cubicBezTo>
                    <a:pt x="4172933" y="2518029"/>
                    <a:pt x="1741901" y="2304589"/>
                    <a:pt x="400628" y="2403722"/>
                  </a:cubicBezTo>
                  <a:cubicBezTo>
                    <a:pt x="168936" y="2437375"/>
                    <a:pt x="-9313" y="2224152"/>
                    <a:pt x="0" y="2003094"/>
                  </a:cubicBezTo>
                  <a:cubicBezTo>
                    <a:pt x="-48783" y="1808179"/>
                    <a:pt x="-138767" y="1056339"/>
                    <a:pt x="0" y="400628"/>
                  </a:cubicBezTo>
                  <a:close/>
                </a:path>
              </a:pathLst>
            </a:custGeom>
            <a:noFill/>
            <a:ln w="38100">
              <a:solidFill>
                <a:srgbClr val="C00000"/>
              </a:solidFill>
              <a:prstDash val="lgDash"/>
              <a:extLst>
                <a:ext uri="{C807C97D-BFC1-408E-A445-0C87EB9F89A2}">
                  <ask:lineSketchStyleProps xmlns:ask="http://schemas.microsoft.com/office/drawing/2018/sketchyshapes" sd="129124515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9CAE863-51CB-4587-A894-03E1B110F668}"/>
                </a:ext>
              </a:extLst>
            </p:cNvPr>
            <p:cNvCxnSpPr>
              <a:cxnSpLocks/>
              <a:endCxn id="11" idx="0"/>
            </p:cNvCxnSpPr>
            <p:nvPr/>
          </p:nvCxnSpPr>
          <p:spPr>
            <a:xfrm flipH="1">
              <a:off x="6975561" y="4009207"/>
              <a:ext cx="2755" cy="6389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5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73D2532-1A4A-47B5-913C-4D8F340BD565}"/>
              </a:ext>
            </a:extLst>
          </p:cNvPr>
          <p:cNvGraphicFramePr>
            <a:graphicFrameLocks noGrp="1"/>
          </p:cNvGraphicFramePr>
          <p:nvPr>
            <p:extLst>
              <p:ext uri="{D42A27DB-BD31-4B8C-83A1-F6EECF244321}">
                <p14:modId xmlns:p14="http://schemas.microsoft.com/office/powerpoint/2010/main" val="659433426"/>
              </p:ext>
            </p:extLst>
          </p:nvPr>
        </p:nvGraphicFramePr>
        <p:xfrm>
          <a:off x="507857" y="895927"/>
          <a:ext cx="8977889" cy="3645812"/>
        </p:xfrm>
        <a:graphic>
          <a:graphicData uri="http://schemas.openxmlformats.org/drawingml/2006/table">
            <a:tbl>
              <a:tblPr>
                <a:tableStyleId>{5C22544A-7EE6-4342-B048-85BDC9FD1C3A}</a:tableStyleId>
              </a:tblPr>
              <a:tblGrid>
                <a:gridCol w="745569">
                  <a:extLst>
                    <a:ext uri="{9D8B030D-6E8A-4147-A177-3AD203B41FA5}">
                      <a16:colId xmlns:a16="http://schemas.microsoft.com/office/drawing/2014/main" val="2397504614"/>
                    </a:ext>
                  </a:extLst>
                </a:gridCol>
                <a:gridCol w="8232320">
                  <a:extLst>
                    <a:ext uri="{9D8B030D-6E8A-4147-A177-3AD203B41FA5}">
                      <a16:colId xmlns:a16="http://schemas.microsoft.com/office/drawing/2014/main" val="4012590335"/>
                    </a:ext>
                  </a:extLst>
                </a:gridCol>
              </a:tblGrid>
              <a:tr h="178868">
                <a:tc>
                  <a:txBody>
                    <a:bodyPr/>
                    <a:lstStyle/>
                    <a:p>
                      <a:pPr algn="ctr" fontAlgn="ctr"/>
                      <a:r>
                        <a:rPr lang="en-GB" sz="800" u="none" strike="noStrike">
                          <a:effectLst/>
                        </a:rPr>
                        <a:t>1</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solidFill>
                            <a:srgbClr val="C00000"/>
                          </a:solidFill>
                          <a:effectLst/>
                        </a:rPr>
                        <a:t>Demonstrate what change is made through participation</a:t>
                      </a:r>
                      <a:endParaRPr lang="en-GB" sz="800" b="0" i="0" u="none" strike="noStrike">
                        <a:solidFill>
                          <a:srgbClr val="C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168686455"/>
                  </a:ext>
                </a:extLst>
              </a:tr>
              <a:tr h="292187">
                <a:tc>
                  <a:txBody>
                    <a:bodyPr/>
                    <a:lstStyle/>
                    <a:p>
                      <a:pPr algn="ctr" fontAlgn="ctr"/>
                      <a:r>
                        <a:rPr lang="en-GB" sz="800" u="none" strike="noStrike">
                          <a:effectLst/>
                        </a:rPr>
                        <a:t>2</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Participation is key to good planning policy, but also difficult to achieve.    Planning can be quite difficult for non-specialists to engage with.   People can feel like they aren't being listened to (and I'm sure this is often true), but without an understanding of what the planning system can and cannot do, frustrations are likely to develop.</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659595543"/>
                  </a:ext>
                </a:extLst>
              </a:tr>
              <a:tr h="166254">
                <a:tc>
                  <a:txBody>
                    <a:bodyPr/>
                    <a:lstStyle/>
                    <a:p>
                      <a:pPr algn="ctr" fontAlgn="ctr"/>
                      <a:r>
                        <a:rPr lang="en-GB" sz="800" u="none" strike="noStrike">
                          <a:effectLst/>
                        </a:rPr>
                        <a:t>3</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solidFill>
                            <a:srgbClr val="C00000"/>
                          </a:solidFill>
                          <a:effectLst/>
                        </a:rPr>
                        <a:t>There needs to be the belief that engagement makes a difference </a:t>
                      </a:r>
                      <a:r>
                        <a:rPr lang="en-GB" sz="800" u="none" strike="noStrike">
                          <a:effectLst/>
                        </a:rPr>
                        <a:t>- people with busy lives do not have time to engage</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648422653"/>
                  </a:ext>
                </a:extLst>
              </a:tr>
              <a:tr h="178868">
                <a:tc>
                  <a:txBody>
                    <a:bodyPr/>
                    <a:lstStyle/>
                    <a:p>
                      <a:pPr algn="ctr" fontAlgn="ctr"/>
                      <a:r>
                        <a:rPr lang="en-GB" sz="800" u="none" strike="noStrike">
                          <a:effectLst/>
                        </a:rPr>
                        <a:t>4</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Ease of engagement includes - timings - how people are made to feel</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737871544"/>
                  </a:ext>
                </a:extLst>
              </a:tr>
              <a:tr h="178868">
                <a:tc>
                  <a:txBody>
                    <a:bodyPr/>
                    <a:lstStyle/>
                    <a:p>
                      <a:pPr algn="ctr" fontAlgn="ctr"/>
                      <a:r>
                        <a:rPr lang="en-GB" sz="800" u="none" strike="noStrike">
                          <a:effectLst/>
                        </a:rPr>
                        <a:t>5</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Widen participation generally</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3022936505"/>
                  </a:ext>
                </a:extLst>
              </a:tr>
              <a:tr h="150264">
                <a:tc>
                  <a:txBody>
                    <a:bodyPr/>
                    <a:lstStyle/>
                    <a:p>
                      <a:pPr algn="ctr" fontAlgn="ctr"/>
                      <a:r>
                        <a:rPr lang="en-GB" sz="800" u="none" strike="noStrike">
                          <a:effectLst/>
                        </a:rPr>
                        <a:t>6</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ctr"/>
                      <a:r>
                        <a:rPr lang="en-GB" sz="800" u="none" strike="noStrike">
                          <a:effectLst/>
                        </a:rPr>
                        <a:t>This made me think about reaching people at the edges, thinking about whose voices engagement isn't reaching</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1009181086"/>
                  </a:ext>
                </a:extLst>
              </a:tr>
              <a:tr h="150111">
                <a:tc>
                  <a:txBody>
                    <a:bodyPr/>
                    <a:lstStyle/>
                    <a:p>
                      <a:pPr algn="ctr" fontAlgn="ctr"/>
                      <a:r>
                        <a:rPr lang="en-GB" sz="800" u="none" strike="noStrike">
                          <a:effectLst/>
                        </a:rPr>
                        <a:t>7</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Make information more accessible - different languages </a:t>
                      </a:r>
                      <a:r>
                        <a:rPr lang="en-GB" sz="800" u="none" strike="noStrike" err="1">
                          <a:effectLst/>
                        </a:rPr>
                        <a:t>eg</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815188293"/>
                  </a:ext>
                </a:extLst>
              </a:tr>
              <a:tr h="158315">
                <a:tc>
                  <a:txBody>
                    <a:bodyPr/>
                    <a:lstStyle/>
                    <a:p>
                      <a:pPr algn="ctr" fontAlgn="ctr"/>
                      <a:r>
                        <a:rPr lang="en-GB" sz="800" u="none" strike="noStrike">
                          <a:effectLst/>
                        </a:rPr>
                        <a:t>8</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solidFill>
                            <a:srgbClr val="C00000"/>
                          </a:solidFill>
                          <a:effectLst/>
                        </a:rPr>
                        <a:t>People need to believe that their engagement is making a difference</a:t>
                      </a:r>
                      <a:endParaRPr lang="en-GB" sz="800" b="0" i="0" u="none" strike="noStrike">
                        <a:solidFill>
                          <a:srgbClr val="C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1903815511"/>
                  </a:ext>
                </a:extLst>
              </a:tr>
              <a:tr h="176635">
                <a:tc>
                  <a:txBody>
                    <a:bodyPr/>
                    <a:lstStyle/>
                    <a:p>
                      <a:pPr algn="ctr" fontAlgn="ctr"/>
                      <a:r>
                        <a:rPr lang="en-GB" sz="800" u="none" strike="noStrike">
                          <a:effectLst/>
                        </a:rPr>
                        <a:t>9</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Often public displays work well, in person can encourage more conversations as people together in contrast to online consultation</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4072183985"/>
                  </a:ext>
                </a:extLst>
              </a:tr>
              <a:tr h="232528">
                <a:tc>
                  <a:txBody>
                    <a:bodyPr/>
                    <a:lstStyle/>
                    <a:p>
                      <a:pPr algn="ctr" fontAlgn="ctr"/>
                      <a:r>
                        <a:rPr lang="en-GB" sz="800" u="none" strike="noStrike">
                          <a:effectLst/>
                        </a:rPr>
                        <a:t>10</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All these points but also infrastructure support and strength  of existing community sector/organisations is key</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1674530324"/>
                  </a:ext>
                </a:extLst>
              </a:tr>
              <a:tr h="140554">
                <a:tc>
                  <a:txBody>
                    <a:bodyPr/>
                    <a:lstStyle/>
                    <a:p>
                      <a:pPr algn="ctr" fontAlgn="ctr"/>
                      <a:r>
                        <a:rPr lang="en-GB" sz="800" u="none" strike="noStrike">
                          <a:effectLst/>
                        </a:rPr>
                        <a:t>11</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Ability to engage isn't equal - those in poverty require greater incentive to prioritise long term over short term issues</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84568232"/>
                  </a:ext>
                </a:extLst>
              </a:tr>
              <a:tr h="178868">
                <a:tc>
                  <a:txBody>
                    <a:bodyPr/>
                    <a:lstStyle/>
                    <a:p>
                      <a:pPr algn="ctr" fontAlgn="ctr"/>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Sharing knowledge early on and expectations on the planning timeline</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524942229"/>
                  </a:ext>
                </a:extLst>
              </a:tr>
              <a:tr h="178868">
                <a:tc>
                  <a:txBody>
                    <a:bodyPr/>
                    <a:lstStyle/>
                    <a:p>
                      <a:pPr algn="ctr" fontAlgn="ctr"/>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Also a structure that participants can trust</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1931112920"/>
                  </a:ext>
                </a:extLst>
              </a:tr>
              <a:tr h="261100">
                <a:tc>
                  <a:txBody>
                    <a:bodyPr/>
                    <a:lstStyle/>
                    <a:p>
                      <a:pPr algn="ctr" fontAlgn="ctr"/>
                      <a:r>
                        <a:rPr lang="en-GB" sz="800" u="none" strike="noStrike">
                          <a:effectLst/>
                        </a:rPr>
                        <a:t>14</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Agree with the need for upskilling and the need to communicate technical info - but this should also include being clear with the community about what can be influenced, what can't and why (to manage expectations and build transparency)</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871735154"/>
                  </a:ext>
                </a:extLst>
              </a:tr>
              <a:tr h="178868">
                <a:tc>
                  <a:txBody>
                    <a:bodyPr/>
                    <a:lstStyle/>
                    <a:p>
                      <a:pPr algn="ctr" fontAlgn="ctr"/>
                      <a:r>
                        <a:rPr lang="en-GB" sz="800" u="none" strike="noStrike">
                          <a:effectLst/>
                        </a:rPr>
                        <a:t>15</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how to be dynamic and enable continuity</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3357151274"/>
                  </a:ext>
                </a:extLst>
              </a:tr>
              <a:tr h="88987">
                <a:tc>
                  <a:txBody>
                    <a:bodyPr/>
                    <a:lstStyle/>
                    <a:p>
                      <a:pPr algn="ctr" fontAlgn="ctr"/>
                      <a:r>
                        <a:rPr lang="en-GB" sz="800" u="none" strike="noStrike">
                          <a:effectLst/>
                        </a:rPr>
                        <a:t>16</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Seems to assume that all under represented will have similar views - in fact great diversity so within groups much care needs to be taken to hear all views</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626004425"/>
                  </a:ext>
                </a:extLst>
              </a:tr>
              <a:tr h="178868">
                <a:tc>
                  <a:txBody>
                    <a:bodyPr/>
                    <a:lstStyle/>
                    <a:p>
                      <a:pPr algn="ctr" fontAlgn="ctr"/>
                      <a:r>
                        <a:rPr lang="en-GB" sz="800" u="none" strike="noStrike">
                          <a:effectLst/>
                        </a:rPr>
                        <a:t>17</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Offering training to local community is good a idea.</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450092106"/>
                  </a:ext>
                </a:extLst>
              </a:tr>
              <a:tr h="178868">
                <a:tc>
                  <a:txBody>
                    <a:bodyPr/>
                    <a:lstStyle/>
                    <a:p>
                      <a:pPr algn="ctr" fontAlgn="ctr"/>
                      <a:r>
                        <a:rPr lang="en-GB" sz="800" u="none" strike="noStrike">
                          <a:effectLst/>
                        </a:rPr>
                        <a:t>18</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How do you continually welcome new comers?</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4028862043"/>
                  </a:ext>
                </a:extLst>
              </a:tr>
              <a:tr h="178868">
                <a:tc>
                  <a:txBody>
                    <a:bodyPr/>
                    <a:lstStyle/>
                    <a:p>
                      <a:pPr algn="ctr" fontAlgn="ctr"/>
                      <a:r>
                        <a:rPr lang="en-GB" sz="800" u="none" strike="noStrike">
                          <a:effectLst/>
                        </a:rPr>
                        <a:t>19</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Yes I agree with all those five issues</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324338880"/>
                  </a:ext>
                </a:extLst>
              </a:tr>
              <a:tr h="178868">
                <a:tc>
                  <a:txBody>
                    <a:bodyPr/>
                    <a:lstStyle/>
                    <a:p>
                      <a:pPr algn="ctr" fontAlgn="ctr"/>
                      <a:r>
                        <a:rPr lang="en-GB" sz="800" u="none" strike="noStrike">
                          <a:effectLst/>
                        </a:rPr>
                        <a:t>20</a:t>
                      </a:r>
                      <a:endParaRPr lang="en-GB" sz="800" b="0" i="0" u="none" strike="noStrike">
                        <a:solidFill>
                          <a:srgbClr val="000000"/>
                        </a:solidFill>
                        <a:effectLst/>
                        <a:latin typeface="Calibri" panose="020F0502020204030204" pitchFamily="34" charset="0"/>
                      </a:endParaRPr>
                    </a:p>
                  </a:txBody>
                  <a:tcPr marL="7264" marR="7264" marT="7264" marB="0" anchor="ctr"/>
                </a:tc>
                <a:tc>
                  <a:txBody>
                    <a:bodyPr/>
                    <a:lstStyle/>
                    <a:p>
                      <a:pPr algn="l" fontAlgn="b"/>
                      <a:r>
                        <a:rPr lang="en-GB" sz="800" u="none" strike="noStrike">
                          <a:effectLst/>
                        </a:rPr>
                        <a:t>Facilitation is key to encouraging engagement</a:t>
                      </a:r>
                      <a:endParaRPr lang="en-GB" sz="800" b="0" i="0" u="none" strike="noStrike">
                        <a:solidFill>
                          <a:srgbClr val="000000"/>
                        </a:solidFill>
                        <a:effectLst/>
                        <a:latin typeface="Calibri" panose="020F0502020204030204" pitchFamily="34" charset="0"/>
                      </a:endParaRPr>
                    </a:p>
                  </a:txBody>
                  <a:tcPr marL="7264" marR="7264" marT="7264" marB="0" anchor="ctr"/>
                </a:tc>
                <a:extLst>
                  <a:ext uri="{0D108BD9-81ED-4DB2-BD59-A6C34878D82A}">
                    <a16:rowId xmlns:a16="http://schemas.microsoft.com/office/drawing/2014/main" val="2410085031"/>
                  </a:ext>
                </a:extLst>
              </a:tr>
            </a:tbl>
          </a:graphicData>
        </a:graphic>
      </p:graphicFrame>
      <p:sp>
        <p:nvSpPr>
          <p:cNvPr id="3" name="TextBox 2">
            <a:extLst>
              <a:ext uri="{FF2B5EF4-FFF2-40B4-BE49-F238E27FC236}">
                <a16:creationId xmlns:a16="http://schemas.microsoft.com/office/drawing/2014/main" id="{09B7E49A-A065-4B1E-9A5A-1D07B806D30E}"/>
              </a:ext>
            </a:extLst>
          </p:cNvPr>
          <p:cNvSpPr txBox="1"/>
          <p:nvPr/>
        </p:nvSpPr>
        <p:spPr>
          <a:xfrm>
            <a:off x="4036291" y="4636654"/>
            <a:ext cx="7213600" cy="1588654"/>
          </a:xfrm>
          <a:prstGeom prst="rect">
            <a:avLst/>
          </a:prstGeom>
        </p:spPr>
        <p:txBody>
          <a:bodyPr vert="horz" wrap="none" lIns="91440" tIns="45720" rIns="91440" bIns="45720" rtlCol="0">
            <a:normAutofit/>
          </a:bodyPr>
          <a:lstStyle/>
          <a:p>
            <a:pPr marL="342900" indent="-342900" algn="l">
              <a:buAutoNum type="arabicParenR"/>
            </a:pPr>
            <a:r>
              <a:rPr lang="en-GB" sz="2800">
                <a:highlight>
                  <a:srgbClr val="FFFF00"/>
                </a:highlight>
                <a:latin typeface="Arial" panose="020B0604020202020204" pitchFamily="34" charset="0"/>
                <a:cs typeface="Arial" panose="020B0604020202020204" pitchFamily="34" charset="0"/>
              </a:rPr>
              <a:t>Demonstrating engagement makes a difference</a:t>
            </a:r>
          </a:p>
          <a:p>
            <a:pPr marL="342900" indent="-342900" algn="l">
              <a:buAutoNum type="arabicParenR"/>
            </a:pPr>
            <a:r>
              <a:rPr lang="en-GB" sz="2800">
                <a:highlight>
                  <a:srgbClr val="FFFF00"/>
                </a:highlight>
                <a:latin typeface="Arial" panose="020B0604020202020204" pitchFamily="34" charset="0"/>
                <a:cs typeface="Arial" panose="020B0604020202020204" pitchFamily="34" charset="0"/>
              </a:rPr>
              <a:t>Accessibility and Widening Participation</a:t>
            </a:r>
          </a:p>
          <a:p>
            <a:pPr marL="342900" indent="-342900" algn="l">
              <a:buAutoNum type="arabicParenR"/>
            </a:pPr>
            <a:r>
              <a:rPr lang="en-GB" sz="2800">
                <a:highlight>
                  <a:srgbClr val="FFFF00"/>
                </a:highlight>
                <a:latin typeface="Arial" panose="020B0604020202020204" pitchFamily="34" charset="0"/>
                <a:cs typeface="Arial" panose="020B0604020202020204" pitchFamily="34" charset="0"/>
              </a:rPr>
              <a:t>Earlier in Process</a:t>
            </a:r>
          </a:p>
        </p:txBody>
      </p:sp>
      <p:sp>
        <p:nvSpPr>
          <p:cNvPr id="4" name="TextBox 3">
            <a:extLst>
              <a:ext uri="{FF2B5EF4-FFF2-40B4-BE49-F238E27FC236}">
                <a16:creationId xmlns:a16="http://schemas.microsoft.com/office/drawing/2014/main" id="{349464DC-0AD8-4584-9707-CAD3DD4F29CC}"/>
              </a:ext>
            </a:extLst>
          </p:cNvPr>
          <p:cNvSpPr txBox="1"/>
          <p:nvPr/>
        </p:nvSpPr>
        <p:spPr>
          <a:xfrm>
            <a:off x="4652509" y="6320223"/>
            <a:ext cx="5292437" cy="914400"/>
          </a:xfrm>
          <a:prstGeom prst="rect">
            <a:avLst/>
          </a:prstGeom>
        </p:spPr>
        <p:txBody>
          <a:bodyPr vert="horz" wrap="none" lIns="91440" tIns="45720" rIns="91440" bIns="45720" rtlCol="0">
            <a:normAutofit/>
          </a:bodyPr>
          <a:lstStyle/>
          <a:p>
            <a:pPr marL="0" indent="0" algn="l">
              <a:buNone/>
            </a:pPr>
            <a:r>
              <a:rPr lang="en-GB" sz="2800">
                <a:latin typeface="Arial" panose="020B0604020202020204" pitchFamily="34" charset="0"/>
                <a:cs typeface="Arial" panose="020B0604020202020204" pitchFamily="34" charset="0"/>
              </a:rPr>
              <a:t>See WP4 Webinar from </a:t>
            </a:r>
            <a:r>
              <a:rPr lang="en-GB" sz="2800" b="1">
                <a:effectLst/>
                <a:latin typeface="Calibri" panose="020F0502020204030204" pitchFamily="34" charset="0"/>
                <a:ea typeface="Calibri" panose="020F0502020204030204" pitchFamily="34" charset="0"/>
              </a:rPr>
              <a:t>Thursday 9</a:t>
            </a:r>
            <a:r>
              <a:rPr lang="en-GB" sz="2800" b="1" baseline="30000">
                <a:effectLst/>
                <a:latin typeface="Calibri" panose="020F0502020204030204" pitchFamily="34" charset="0"/>
                <a:ea typeface="Calibri" panose="020F0502020204030204" pitchFamily="34" charset="0"/>
              </a:rPr>
              <a:t>th</a:t>
            </a:r>
            <a:r>
              <a:rPr lang="en-GB" sz="2800" b="1">
                <a:effectLst/>
                <a:latin typeface="Calibri" panose="020F0502020204030204" pitchFamily="34" charset="0"/>
                <a:ea typeface="Calibri" panose="020F0502020204030204" pitchFamily="34" charset="0"/>
              </a:rPr>
              <a:t> December </a:t>
            </a:r>
            <a:endParaRPr lang="en-GB"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552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piece of paper&#10;&#10;Description automatically generated with medium confidence">
            <a:extLst>
              <a:ext uri="{FF2B5EF4-FFF2-40B4-BE49-F238E27FC236}">
                <a16:creationId xmlns:a16="http://schemas.microsoft.com/office/drawing/2014/main" id="{91DBA2D0-3693-4081-871B-C2E296F66E6B}"/>
              </a:ext>
            </a:extLst>
          </p:cNvPr>
          <p:cNvPicPr>
            <a:picLocks noChangeAspect="1"/>
          </p:cNvPicPr>
          <p:nvPr/>
        </p:nvPicPr>
        <p:blipFill rotWithShape="1">
          <a:blip r:embed="rId2"/>
          <a:srcRect t="7811" b="7843"/>
          <a:stretch/>
        </p:blipFill>
        <p:spPr>
          <a:xfrm>
            <a:off x="0" y="0"/>
            <a:ext cx="12196011" cy="6858000"/>
          </a:xfrm>
          <a:prstGeom prst="rect">
            <a:avLst/>
          </a:prstGeom>
        </p:spPr>
      </p:pic>
      <p:sp>
        <p:nvSpPr>
          <p:cNvPr id="4" name="TextBox 3">
            <a:extLst>
              <a:ext uri="{FF2B5EF4-FFF2-40B4-BE49-F238E27FC236}">
                <a16:creationId xmlns:a16="http://schemas.microsoft.com/office/drawing/2014/main" id="{AEDDBFCB-5D87-430E-959D-E20539AC0BFF}"/>
              </a:ext>
            </a:extLst>
          </p:cNvPr>
          <p:cNvSpPr txBox="1"/>
          <p:nvPr/>
        </p:nvSpPr>
        <p:spPr>
          <a:xfrm>
            <a:off x="6376736" y="348915"/>
            <a:ext cx="5113422" cy="1864895"/>
          </a:xfrm>
          <a:prstGeom prst="rect">
            <a:avLst/>
          </a:prstGeom>
        </p:spPr>
        <p:txBody>
          <a:bodyPr vert="horz" wrap="none" lIns="91440" tIns="45720" rIns="91440" bIns="45720" rtlCol="0">
            <a:normAutofit/>
          </a:bodyPr>
          <a:lstStyle/>
          <a:p>
            <a:pPr marL="0" indent="0" algn="r">
              <a:buNone/>
            </a:pPr>
            <a:r>
              <a:rPr lang="en-GB" sz="4400">
                <a:highlight>
                  <a:srgbClr val="FFFF00"/>
                </a:highlight>
                <a:latin typeface="Arial" panose="020B0604020202020204" pitchFamily="34" charset="0"/>
                <a:cs typeface="Arial" panose="020B0604020202020204" pitchFamily="34" charset="0"/>
              </a:rPr>
              <a:t>Part 2</a:t>
            </a:r>
          </a:p>
          <a:p>
            <a:pPr marL="0" indent="0" algn="r">
              <a:buNone/>
            </a:pPr>
            <a:r>
              <a:rPr lang="en-GB" sz="4400">
                <a:highlight>
                  <a:srgbClr val="FFFF00"/>
                </a:highlight>
                <a:latin typeface="Arial" panose="020B0604020202020204" pitchFamily="34" charset="0"/>
                <a:cs typeface="Arial" panose="020B0604020202020204" pitchFamily="34" charset="0"/>
              </a:rPr>
              <a:t>Interview Data Modelling</a:t>
            </a:r>
          </a:p>
        </p:txBody>
      </p:sp>
    </p:spTree>
    <p:extLst>
      <p:ext uri="{BB962C8B-B14F-4D97-AF65-F5344CB8AC3E}">
        <p14:creationId xmlns:p14="http://schemas.microsoft.com/office/powerpoint/2010/main" val="192634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FC8F687-5378-4BA2-9A71-60F381667CEE}"/>
              </a:ext>
            </a:extLst>
          </p:cNvPr>
          <p:cNvSpPr/>
          <p:nvPr/>
        </p:nvSpPr>
        <p:spPr>
          <a:xfrm>
            <a:off x="231112" y="1994599"/>
            <a:ext cx="11549478" cy="2160396"/>
          </a:xfrm>
          <a:custGeom>
            <a:avLst/>
            <a:gdLst>
              <a:gd name="connsiteX0" fmla="*/ 0 w 11549478"/>
              <a:gd name="connsiteY0" fmla="*/ 360073 h 2160396"/>
              <a:gd name="connsiteX1" fmla="*/ 360073 w 11549478"/>
              <a:gd name="connsiteY1" fmla="*/ 0 h 2160396"/>
              <a:gd name="connsiteX2" fmla="*/ 1253493 w 11549478"/>
              <a:gd name="connsiteY2" fmla="*/ 0 h 2160396"/>
              <a:gd name="connsiteX3" fmla="*/ 2038619 w 11549478"/>
              <a:gd name="connsiteY3" fmla="*/ 0 h 2160396"/>
              <a:gd name="connsiteX4" fmla="*/ 2932039 w 11549478"/>
              <a:gd name="connsiteY4" fmla="*/ 0 h 2160396"/>
              <a:gd name="connsiteX5" fmla="*/ 3608873 w 11549478"/>
              <a:gd name="connsiteY5" fmla="*/ 0 h 2160396"/>
              <a:gd name="connsiteX6" fmla="*/ 4285706 w 11549478"/>
              <a:gd name="connsiteY6" fmla="*/ 0 h 2160396"/>
              <a:gd name="connsiteX7" fmla="*/ 4745952 w 11549478"/>
              <a:gd name="connsiteY7" fmla="*/ 0 h 2160396"/>
              <a:gd name="connsiteX8" fmla="*/ 5531079 w 11549478"/>
              <a:gd name="connsiteY8" fmla="*/ 0 h 2160396"/>
              <a:gd name="connsiteX9" fmla="*/ 6316206 w 11549478"/>
              <a:gd name="connsiteY9" fmla="*/ 0 h 2160396"/>
              <a:gd name="connsiteX10" fmla="*/ 6993039 w 11549478"/>
              <a:gd name="connsiteY10" fmla="*/ 0 h 2160396"/>
              <a:gd name="connsiteX11" fmla="*/ 7561579 w 11549478"/>
              <a:gd name="connsiteY11" fmla="*/ 0 h 2160396"/>
              <a:gd name="connsiteX12" fmla="*/ 8021825 w 11549478"/>
              <a:gd name="connsiteY12" fmla="*/ 0 h 2160396"/>
              <a:gd name="connsiteX13" fmla="*/ 8698659 w 11549478"/>
              <a:gd name="connsiteY13" fmla="*/ 0 h 2160396"/>
              <a:gd name="connsiteX14" fmla="*/ 9050612 w 11549478"/>
              <a:gd name="connsiteY14" fmla="*/ 0 h 2160396"/>
              <a:gd name="connsiteX15" fmla="*/ 9944032 w 11549478"/>
              <a:gd name="connsiteY15" fmla="*/ 0 h 2160396"/>
              <a:gd name="connsiteX16" fmla="*/ 11189405 w 11549478"/>
              <a:gd name="connsiteY16" fmla="*/ 0 h 2160396"/>
              <a:gd name="connsiteX17" fmla="*/ 11549478 w 11549478"/>
              <a:gd name="connsiteY17" fmla="*/ 360073 h 2160396"/>
              <a:gd name="connsiteX18" fmla="*/ 11549478 w 11549478"/>
              <a:gd name="connsiteY18" fmla="*/ 811351 h 2160396"/>
              <a:gd name="connsiteX19" fmla="*/ 11549478 w 11549478"/>
              <a:gd name="connsiteY19" fmla="*/ 1248227 h 2160396"/>
              <a:gd name="connsiteX20" fmla="*/ 11549478 w 11549478"/>
              <a:gd name="connsiteY20" fmla="*/ 1800323 h 2160396"/>
              <a:gd name="connsiteX21" fmla="*/ 11189405 w 11549478"/>
              <a:gd name="connsiteY21" fmla="*/ 2160396 h 2160396"/>
              <a:gd name="connsiteX22" fmla="*/ 10837452 w 11549478"/>
              <a:gd name="connsiteY22" fmla="*/ 2160396 h 2160396"/>
              <a:gd name="connsiteX23" fmla="*/ 10377205 w 11549478"/>
              <a:gd name="connsiteY23" fmla="*/ 2160396 h 2160396"/>
              <a:gd name="connsiteX24" fmla="*/ 9808665 w 11549478"/>
              <a:gd name="connsiteY24" fmla="*/ 2160396 h 2160396"/>
              <a:gd name="connsiteX25" fmla="*/ 9240125 w 11549478"/>
              <a:gd name="connsiteY25" fmla="*/ 2160396 h 2160396"/>
              <a:gd name="connsiteX26" fmla="*/ 8346705 w 11549478"/>
              <a:gd name="connsiteY26" fmla="*/ 2160396 h 2160396"/>
              <a:gd name="connsiteX27" fmla="*/ 7994752 w 11549478"/>
              <a:gd name="connsiteY27" fmla="*/ 2160396 h 2160396"/>
              <a:gd name="connsiteX28" fmla="*/ 7101332 w 11549478"/>
              <a:gd name="connsiteY28" fmla="*/ 2160396 h 2160396"/>
              <a:gd name="connsiteX29" fmla="*/ 6641086 w 11549478"/>
              <a:gd name="connsiteY29" fmla="*/ 2160396 h 2160396"/>
              <a:gd name="connsiteX30" fmla="*/ 6289132 w 11549478"/>
              <a:gd name="connsiteY30" fmla="*/ 2160396 h 2160396"/>
              <a:gd name="connsiteX31" fmla="*/ 5612299 w 11549478"/>
              <a:gd name="connsiteY31" fmla="*/ 2160396 h 2160396"/>
              <a:gd name="connsiteX32" fmla="*/ 4827172 w 11549478"/>
              <a:gd name="connsiteY32" fmla="*/ 2160396 h 2160396"/>
              <a:gd name="connsiteX33" fmla="*/ 4258633 w 11549478"/>
              <a:gd name="connsiteY33" fmla="*/ 2160396 h 2160396"/>
              <a:gd name="connsiteX34" fmla="*/ 3365213 w 11549478"/>
              <a:gd name="connsiteY34" fmla="*/ 2160396 h 2160396"/>
              <a:gd name="connsiteX35" fmla="*/ 2796673 w 11549478"/>
              <a:gd name="connsiteY35" fmla="*/ 2160396 h 2160396"/>
              <a:gd name="connsiteX36" fmla="*/ 2336426 w 11549478"/>
              <a:gd name="connsiteY36" fmla="*/ 2160396 h 2160396"/>
              <a:gd name="connsiteX37" fmla="*/ 1767886 w 11549478"/>
              <a:gd name="connsiteY37" fmla="*/ 2160396 h 2160396"/>
              <a:gd name="connsiteX38" fmla="*/ 982760 w 11549478"/>
              <a:gd name="connsiteY38" fmla="*/ 2160396 h 2160396"/>
              <a:gd name="connsiteX39" fmla="*/ 360073 w 11549478"/>
              <a:gd name="connsiteY39" fmla="*/ 2160396 h 2160396"/>
              <a:gd name="connsiteX40" fmla="*/ 0 w 11549478"/>
              <a:gd name="connsiteY40" fmla="*/ 1800323 h 2160396"/>
              <a:gd name="connsiteX41" fmla="*/ 0 w 11549478"/>
              <a:gd name="connsiteY41" fmla="*/ 1291435 h 2160396"/>
              <a:gd name="connsiteX42" fmla="*/ 0 w 11549478"/>
              <a:gd name="connsiteY42" fmla="*/ 825754 h 2160396"/>
              <a:gd name="connsiteX43" fmla="*/ 0 w 11549478"/>
              <a:gd name="connsiteY43" fmla="*/ 360073 h 216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49478" h="2160396" fill="none" extrusionOk="0">
                <a:moveTo>
                  <a:pt x="0" y="360073"/>
                </a:moveTo>
                <a:cubicBezTo>
                  <a:pt x="-13304" y="145553"/>
                  <a:pt x="138405" y="-32833"/>
                  <a:pt x="360073" y="0"/>
                </a:cubicBezTo>
                <a:cubicBezTo>
                  <a:pt x="694901" y="31207"/>
                  <a:pt x="1067345" y="15404"/>
                  <a:pt x="1253493" y="0"/>
                </a:cubicBezTo>
                <a:cubicBezTo>
                  <a:pt x="1439641" y="-15404"/>
                  <a:pt x="1855558" y="-39029"/>
                  <a:pt x="2038619" y="0"/>
                </a:cubicBezTo>
                <a:cubicBezTo>
                  <a:pt x="2221680" y="39029"/>
                  <a:pt x="2574508" y="-25865"/>
                  <a:pt x="2932039" y="0"/>
                </a:cubicBezTo>
                <a:cubicBezTo>
                  <a:pt x="3289570" y="25865"/>
                  <a:pt x="3379515" y="23103"/>
                  <a:pt x="3608873" y="0"/>
                </a:cubicBezTo>
                <a:cubicBezTo>
                  <a:pt x="3838231" y="-23103"/>
                  <a:pt x="4023131" y="20013"/>
                  <a:pt x="4285706" y="0"/>
                </a:cubicBezTo>
                <a:cubicBezTo>
                  <a:pt x="4548281" y="-20013"/>
                  <a:pt x="4571089" y="18877"/>
                  <a:pt x="4745952" y="0"/>
                </a:cubicBezTo>
                <a:cubicBezTo>
                  <a:pt x="4920815" y="-18877"/>
                  <a:pt x="5284038" y="34981"/>
                  <a:pt x="5531079" y="0"/>
                </a:cubicBezTo>
                <a:cubicBezTo>
                  <a:pt x="5778120" y="-34981"/>
                  <a:pt x="6059514" y="-33137"/>
                  <a:pt x="6316206" y="0"/>
                </a:cubicBezTo>
                <a:cubicBezTo>
                  <a:pt x="6572898" y="33137"/>
                  <a:pt x="6687914" y="30748"/>
                  <a:pt x="6993039" y="0"/>
                </a:cubicBezTo>
                <a:cubicBezTo>
                  <a:pt x="7298164" y="-30748"/>
                  <a:pt x="7327986" y="11625"/>
                  <a:pt x="7561579" y="0"/>
                </a:cubicBezTo>
                <a:cubicBezTo>
                  <a:pt x="7795172" y="-11625"/>
                  <a:pt x="7792029" y="-19304"/>
                  <a:pt x="8021825" y="0"/>
                </a:cubicBezTo>
                <a:cubicBezTo>
                  <a:pt x="8251621" y="19304"/>
                  <a:pt x="8395439" y="-8113"/>
                  <a:pt x="8698659" y="0"/>
                </a:cubicBezTo>
                <a:cubicBezTo>
                  <a:pt x="9001879" y="8113"/>
                  <a:pt x="8884644" y="6545"/>
                  <a:pt x="9050612" y="0"/>
                </a:cubicBezTo>
                <a:cubicBezTo>
                  <a:pt x="9216580" y="-6545"/>
                  <a:pt x="9614420" y="1424"/>
                  <a:pt x="9944032" y="0"/>
                </a:cubicBezTo>
                <a:cubicBezTo>
                  <a:pt x="10273644" y="-1424"/>
                  <a:pt x="10804491" y="8342"/>
                  <a:pt x="11189405" y="0"/>
                </a:cubicBezTo>
                <a:cubicBezTo>
                  <a:pt x="11392941" y="-4806"/>
                  <a:pt x="11542887" y="160078"/>
                  <a:pt x="11549478" y="360073"/>
                </a:cubicBezTo>
                <a:cubicBezTo>
                  <a:pt x="11552835" y="500906"/>
                  <a:pt x="11549067" y="586813"/>
                  <a:pt x="11549478" y="811351"/>
                </a:cubicBezTo>
                <a:cubicBezTo>
                  <a:pt x="11549889" y="1035889"/>
                  <a:pt x="11560997" y="1048935"/>
                  <a:pt x="11549478" y="1248227"/>
                </a:cubicBezTo>
                <a:cubicBezTo>
                  <a:pt x="11537959" y="1447519"/>
                  <a:pt x="11523689" y="1528031"/>
                  <a:pt x="11549478" y="1800323"/>
                </a:cubicBezTo>
                <a:cubicBezTo>
                  <a:pt x="11555779" y="2006937"/>
                  <a:pt x="11413026" y="2146141"/>
                  <a:pt x="11189405" y="2160396"/>
                </a:cubicBezTo>
                <a:cubicBezTo>
                  <a:pt x="11026570" y="2160124"/>
                  <a:pt x="10918842" y="2159700"/>
                  <a:pt x="10837452" y="2160396"/>
                </a:cubicBezTo>
                <a:cubicBezTo>
                  <a:pt x="10756062" y="2161092"/>
                  <a:pt x="10537666" y="2157274"/>
                  <a:pt x="10377205" y="2160396"/>
                </a:cubicBezTo>
                <a:cubicBezTo>
                  <a:pt x="10216744" y="2163518"/>
                  <a:pt x="10047601" y="2161417"/>
                  <a:pt x="9808665" y="2160396"/>
                </a:cubicBezTo>
                <a:cubicBezTo>
                  <a:pt x="9569729" y="2159375"/>
                  <a:pt x="9466672" y="2134185"/>
                  <a:pt x="9240125" y="2160396"/>
                </a:cubicBezTo>
                <a:cubicBezTo>
                  <a:pt x="9013578" y="2186607"/>
                  <a:pt x="8582259" y="2192384"/>
                  <a:pt x="8346705" y="2160396"/>
                </a:cubicBezTo>
                <a:cubicBezTo>
                  <a:pt x="8111151" y="2128408"/>
                  <a:pt x="8092383" y="2164510"/>
                  <a:pt x="7994752" y="2160396"/>
                </a:cubicBezTo>
                <a:cubicBezTo>
                  <a:pt x="7897121" y="2156282"/>
                  <a:pt x="7423285" y="2162223"/>
                  <a:pt x="7101332" y="2160396"/>
                </a:cubicBezTo>
                <a:cubicBezTo>
                  <a:pt x="6779379" y="2158569"/>
                  <a:pt x="6842923" y="2168706"/>
                  <a:pt x="6641086" y="2160396"/>
                </a:cubicBezTo>
                <a:cubicBezTo>
                  <a:pt x="6439249" y="2152086"/>
                  <a:pt x="6430762" y="2145150"/>
                  <a:pt x="6289132" y="2160396"/>
                </a:cubicBezTo>
                <a:cubicBezTo>
                  <a:pt x="6147502" y="2175642"/>
                  <a:pt x="5947115" y="2160909"/>
                  <a:pt x="5612299" y="2160396"/>
                </a:cubicBezTo>
                <a:cubicBezTo>
                  <a:pt x="5277483" y="2159883"/>
                  <a:pt x="5134879" y="2182739"/>
                  <a:pt x="4827172" y="2160396"/>
                </a:cubicBezTo>
                <a:cubicBezTo>
                  <a:pt x="4519465" y="2138053"/>
                  <a:pt x="4532353" y="2139607"/>
                  <a:pt x="4258633" y="2160396"/>
                </a:cubicBezTo>
                <a:cubicBezTo>
                  <a:pt x="3984913" y="2181185"/>
                  <a:pt x="3777355" y="2142207"/>
                  <a:pt x="3365213" y="2160396"/>
                </a:cubicBezTo>
                <a:cubicBezTo>
                  <a:pt x="2953071" y="2178585"/>
                  <a:pt x="2962265" y="2145193"/>
                  <a:pt x="2796673" y="2160396"/>
                </a:cubicBezTo>
                <a:cubicBezTo>
                  <a:pt x="2631081" y="2175599"/>
                  <a:pt x="2474829" y="2156899"/>
                  <a:pt x="2336426" y="2160396"/>
                </a:cubicBezTo>
                <a:cubicBezTo>
                  <a:pt x="2198023" y="2163893"/>
                  <a:pt x="2028149" y="2156783"/>
                  <a:pt x="1767886" y="2160396"/>
                </a:cubicBezTo>
                <a:cubicBezTo>
                  <a:pt x="1507623" y="2164009"/>
                  <a:pt x="1216258" y="2165680"/>
                  <a:pt x="982760" y="2160396"/>
                </a:cubicBezTo>
                <a:cubicBezTo>
                  <a:pt x="749262" y="2155112"/>
                  <a:pt x="547517" y="2161134"/>
                  <a:pt x="360073" y="2160396"/>
                </a:cubicBezTo>
                <a:cubicBezTo>
                  <a:pt x="140969" y="2151221"/>
                  <a:pt x="17208" y="2006196"/>
                  <a:pt x="0" y="1800323"/>
                </a:cubicBezTo>
                <a:cubicBezTo>
                  <a:pt x="21490" y="1652895"/>
                  <a:pt x="19929" y="1544871"/>
                  <a:pt x="0" y="1291435"/>
                </a:cubicBezTo>
                <a:cubicBezTo>
                  <a:pt x="-19929" y="1037999"/>
                  <a:pt x="12187" y="937484"/>
                  <a:pt x="0" y="825754"/>
                </a:cubicBezTo>
                <a:cubicBezTo>
                  <a:pt x="-12187" y="714024"/>
                  <a:pt x="22243" y="515451"/>
                  <a:pt x="0" y="360073"/>
                </a:cubicBezTo>
                <a:close/>
              </a:path>
              <a:path w="11549478" h="2160396" stroke="0" extrusionOk="0">
                <a:moveTo>
                  <a:pt x="0" y="360073"/>
                </a:moveTo>
                <a:cubicBezTo>
                  <a:pt x="44108" y="158439"/>
                  <a:pt x="166369" y="-3534"/>
                  <a:pt x="360073" y="0"/>
                </a:cubicBezTo>
                <a:cubicBezTo>
                  <a:pt x="564078" y="-21035"/>
                  <a:pt x="728062" y="16353"/>
                  <a:pt x="1036906" y="0"/>
                </a:cubicBezTo>
                <a:cubicBezTo>
                  <a:pt x="1345750" y="-16353"/>
                  <a:pt x="1515766" y="-22450"/>
                  <a:pt x="1822033" y="0"/>
                </a:cubicBezTo>
                <a:cubicBezTo>
                  <a:pt x="2128300" y="22450"/>
                  <a:pt x="2016599" y="574"/>
                  <a:pt x="2173986" y="0"/>
                </a:cubicBezTo>
                <a:cubicBezTo>
                  <a:pt x="2331373" y="-574"/>
                  <a:pt x="2517047" y="-22376"/>
                  <a:pt x="2850819" y="0"/>
                </a:cubicBezTo>
                <a:cubicBezTo>
                  <a:pt x="3184591" y="22376"/>
                  <a:pt x="3079916" y="-7387"/>
                  <a:pt x="3202773" y="0"/>
                </a:cubicBezTo>
                <a:cubicBezTo>
                  <a:pt x="3325630" y="7387"/>
                  <a:pt x="3630542" y="10740"/>
                  <a:pt x="3879606" y="0"/>
                </a:cubicBezTo>
                <a:cubicBezTo>
                  <a:pt x="4128670" y="-10740"/>
                  <a:pt x="4208656" y="-25419"/>
                  <a:pt x="4448146" y="0"/>
                </a:cubicBezTo>
                <a:cubicBezTo>
                  <a:pt x="4687636" y="25419"/>
                  <a:pt x="4632350" y="16282"/>
                  <a:pt x="4800099" y="0"/>
                </a:cubicBezTo>
                <a:cubicBezTo>
                  <a:pt x="4967848" y="-16282"/>
                  <a:pt x="5032776" y="8769"/>
                  <a:pt x="5152052" y="0"/>
                </a:cubicBezTo>
                <a:cubicBezTo>
                  <a:pt x="5271328" y="-8769"/>
                  <a:pt x="5555738" y="-1644"/>
                  <a:pt x="5720592" y="0"/>
                </a:cubicBezTo>
                <a:cubicBezTo>
                  <a:pt x="5885446" y="1644"/>
                  <a:pt x="6230319" y="-34144"/>
                  <a:pt x="6505719" y="0"/>
                </a:cubicBezTo>
                <a:cubicBezTo>
                  <a:pt x="6781119" y="34144"/>
                  <a:pt x="6817110" y="-20186"/>
                  <a:pt x="6965966" y="0"/>
                </a:cubicBezTo>
                <a:cubicBezTo>
                  <a:pt x="7114822" y="20186"/>
                  <a:pt x="7442534" y="2676"/>
                  <a:pt x="7642799" y="0"/>
                </a:cubicBezTo>
                <a:cubicBezTo>
                  <a:pt x="7843064" y="-2676"/>
                  <a:pt x="8164260" y="28401"/>
                  <a:pt x="8319632" y="0"/>
                </a:cubicBezTo>
                <a:cubicBezTo>
                  <a:pt x="8475004" y="-28401"/>
                  <a:pt x="8677224" y="14564"/>
                  <a:pt x="8996465" y="0"/>
                </a:cubicBezTo>
                <a:cubicBezTo>
                  <a:pt x="9315706" y="-14564"/>
                  <a:pt x="9552368" y="-33953"/>
                  <a:pt x="9889885" y="0"/>
                </a:cubicBezTo>
                <a:cubicBezTo>
                  <a:pt x="10227402" y="33953"/>
                  <a:pt x="10718159" y="-29529"/>
                  <a:pt x="11189405" y="0"/>
                </a:cubicBezTo>
                <a:cubicBezTo>
                  <a:pt x="11377750" y="-11437"/>
                  <a:pt x="11542932" y="206486"/>
                  <a:pt x="11549478" y="360073"/>
                </a:cubicBezTo>
                <a:cubicBezTo>
                  <a:pt x="11532518" y="551566"/>
                  <a:pt x="11548236" y="702295"/>
                  <a:pt x="11549478" y="811351"/>
                </a:cubicBezTo>
                <a:cubicBezTo>
                  <a:pt x="11550720" y="920407"/>
                  <a:pt x="11555919" y="1154239"/>
                  <a:pt x="11549478" y="1248227"/>
                </a:cubicBezTo>
                <a:cubicBezTo>
                  <a:pt x="11543037" y="1342215"/>
                  <a:pt x="11575547" y="1606908"/>
                  <a:pt x="11549478" y="1800323"/>
                </a:cubicBezTo>
                <a:cubicBezTo>
                  <a:pt x="11540162" y="1970401"/>
                  <a:pt x="11414410" y="2170980"/>
                  <a:pt x="11189405" y="2160396"/>
                </a:cubicBezTo>
                <a:cubicBezTo>
                  <a:pt x="11052630" y="2181350"/>
                  <a:pt x="10845928" y="2169284"/>
                  <a:pt x="10620865" y="2160396"/>
                </a:cubicBezTo>
                <a:cubicBezTo>
                  <a:pt x="10395802" y="2151508"/>
                  <a:pt x="10169793" y="2139151"/>
                  <a:pt x="9944032" y="2160396"/>
                </a:cubicBezTo>
                <a:cubicBezTo>
                  <a:pt x="9718271" y="2181641"/>
                  <a:pt x="9607488" y="2177888"/>
                  <a:pt x="9483785" y="2160396"/>
                </a:cubicBezTo>
                <a:cubicBezTo>
                  <a:pt x="9360082" y="2142904"/>
                  <a:pt x="8924098" y="2119079"/>
                  <a:pt x="8590365" y="2160396"/>
                </a:cubicBezTo>
                <a:cubicBezTo>
                  <a:pt x="8256632" y="2201713"/>
                  <a:pt x="8132949" y="2135638"/>
                  <a:pt x="7696945" y="2160396"/>
                </a:cubicBezTo>
                <a:cubicBezTo>
                  <a:pt x="7260941" y="2185154"/>
                  <a:pt x="7272481" y="2189544"/>
                  <a:pt x="7020112" y="2160396"/>
                </a:cubicBezTo>
                <a:cubicBezTo>
                  <a:pt x="6767743" y="2131248"/>
                  <a:pt x="6835909" y="2148320"/>
                  <a:pt x="6668159" y="2160396"/>
                </a:cubicBezTo>
                <a:cubicBezTo>
                  <a:pt x="6500409" y="2172472"/>
                  <a:pt x="6453446" y="2163863"/>
                  <a:pt x="6316206" y="2160396"/>
                </a:cubicBezTo>
                <a:cubicBezTo>
                  <a:pt x="6178966" y="2156929"/>
                  <a:pt x="5968810" y="2191491"/>
                  <a:pt x="5639372" y="2160396"/>
                </a:cubicBezTo>
                <a:cubicBezTo>
                  <a:pt x="5309934" y="2129301"/>
                  <a:pt x="5305479" y="2141782"/>
                  <a:pt x="5179126" y="2160396"/>
                </a:cubicBezTo>
                <a:cubicBezTo>
                  <a:pt x="5052773" y="2179010"/>
                  <a:pt x="4637270" y="2134665"/>
                  <a:pt x="4393999" y="2160396"/>
                </a:cubicBezTo>
                <a:cubicBezTo>
                  <a:pt x="4150728" y="2186127"/>
                  <a:pt x="3859838" y="2179150"/>
                  <a:pt x="3608873" y="2160396"/>
                </a:cubicBezTo>
                <a:cubicBezTo>
                  <a:pt x="3357908" y="2141642"/>
                  <a:pt x="3102757" y="2131379"/>
                  <a:pt x="2932039" y="2160396"/>
                </a:cubicBezTo>
                <a:cubicBezTo>
                  <a:pt x="2761321" y="2189413"/>
                  <a:pt x="2688081" y="2164689"/>
                  <a:pt x="2471793" y="2160396"/>
                </a:cubicBezTo>
                <a:cubicBezTo>
                  <a:pt x="2255505" y="2156103"/>
                  <a:pt x="1957229" y="2178778"/>
                  <a:pt x="1686666" y="2160396"/>
                </a:cubicBezTo>
                <a:cubicBezTo>
                  <a:pt x="1416103" y="2142014"/>
                  <a:pt x="854639" y="2121483"/>
                  <a:pt x="360073" y="2160396"/>
                </a:cubicBezTo>
                <a:cubicBezTo>
                  <a:pt x="173031" y="2156714"/>
                  <a:pt x="41424" y="2010491"/>
                  <a:pt x="0" y="1800323"/>
                </a:cubicBezTo>
                <a:cubicBezTo>
                  <a:pt x="-11230" y="1638607"/>
                  <a:pt x="-9181" y="1485424"/>
                  <a:pt x="0" y="1349045"/>
                </a:cubicBezTo>
                <a:cubicBezTo>
                  <a:pt x="9181" y="1212666"/>
                  <a:pt x="15755" y="1037688"/>
                  <a:pt x="0" y="868961"/>
                </a:cubicBezTo>
                <a:cubicBezTo>
                  <a:pt x="-15755" y="700234"/>
                  <a:pt x="-21022" y="564654"/>
                  <a:pt x="0" y="360073"/>
                </a:cubicBezTo>
                <a:close/>
              </a:path>
            </a:pathLst>
          </a:custGeom>
          <a:solidFill>
            <a:schemeClr val="accent1">
              <a:lumMod val="60000"/>
              <a:lumOff val="40000"/>
            </a:schemeClr>
          </a:solidFill>
          <a:ln w="28575">
            <a:solidFill>
              <a:schemeClr val="tx1"/>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F8D91CBD-F66D-4A95-BC9A-32E928AAB28D}"/>
              </a:ext>
            </a:extLst>
          </p:cNvPr>
          <p:cNvSpPr/>
          <p:nvPr/>
        </p:nvSpPr>
        <p:spPr>
          <a:xfrm>
            <a:off x="231112" y="4277249"/>
            <a:ext cx="11549478" cy="2160396"/>
          </a:xfrm>
          <a:custGeom>
            <a:avLst/>
            <a:gdLst>
              <a:gd name="connsiteX0" fmla="*/ 0 w 11549478"/>
              <a:gd name="connsiteY0" fmla="*/ 360073 h 2160396"/>
              <a:gd name="connsiteX1" fmla="*/ 360073 w 11549478"/>
              <a:gd name="connsiteY1" fmla="*/ 0 h 2160396"/>
              <a:gd name="connsiteX2" fmla="*/ 1253493 w 11549478"/>
              <a:gd name="connsiteY2" fmla="*/ 0 h 2160396"/>
              <a:gd name="connsiteX3" fmla="*/ 2038619 w 11549478"/>
              <a:gd name="connsiteY3" fmla="*/ 0 h 2160396"/>
              <a:gd name="connsiteX4" fmla="*/ 2932039 w 11549478"/>
              <a:gd name="connsiteY4" fmla="*/ 0 h 2160396"/>
              <a:gd name="connsiteX5" fmla="*/ 3608873 w 11549478"/>
              <a:gd name="connsiteY5" fmla="*/ 0 h 2160396"/>
              <a:gd name="connsiteX6" fmla="*/ 4285706 w 11549478"/>
              <a:gd name="connsiteY6" fmla="*/ 0 h 2160396"/>
              <a:gd name="connsiteX7" fmla="*/ 4745952 w 11549478"/>
              <a:gd name="connsiteY7" fmla="*/ 0 h 2160396"/>
              <a:gd name="connsiteX8" fmla="*/ 5531079 w 11549478"/>
              <a:gd name="connsiteY8" fmla="*/ 0 h 2160396"/>
              <a:gd name="connsiteX9" fmla="*/ 6316206 w 11549478"/>
              <a:gd name="connsiteY9" fmla="*/ 0 h 2160396"/>
              <a:gd name="connsiteX10" fmla="*/ 6993039 w 11549478"/>
              <a:gd name="connsiteY10" fmla="*/ 0 h 2160396"/>
              <a:gd name="connsiteX11" fmla="*/ 7561579 w 11549478"/>
              <a:gd name="connsiteY11" fmla="*/ 0 h 2160396"/>
              <a:gd name="connsiteX12" fmla="*/ 8021825 w 11549478"/>
              <a:gd name="connsiteY12" fmla="*/ 0 h 2160396"/>
              <a:gd name="connsiteX13" fmla="*/ 8698659 w 11549478"/>
              <a:gd name="connsiteY13" fmla="*/ 0 h 2160396"/>
              <a:gd name="connsiteX14" fmla="*/ 9050612 w 11549478"/>
              <a:gd name="connsiteY14" fmla="*/ 0 h 2160396"/>
              <a:gd name="connsiteX15" fmla="*/ 9944032 w 11549478"/>
              <a:gd name="connsiteY15" fmla="*/ 0 h 2160396"/>
              <a:gd name="connsiteX16" fmla="*/ 11189405 w 11549478"/>
              <a:gd name="connsiteY16" fmla="*/ 0 h 2160396"/>
              <a:gd name="connsiteX17" fmla="*/ 11549478 w 11549478"/>
              <a:gd name="connsiteY17" fmla="*/ 360073 h 2160396"/>
              <a:gd name="connsiteX18" fmla="*/ 11549478 w 11549478"/>
              <a:gd name="connsiteY18" fmla="*/ 811351 h 2160396"/>
              <a:gd name="connsiteX19" fmla="*/ 11549478 w 11549478"/>
              <a:gd name="connsiteY19" fmla="*/ 1248227 h 2160396"/>
              <a:gd name="connsiteX20" fmla="*/ 11549478 w 11549478"/>
              <a:gd name="connsiteY20" fmla="*/ 1800323 h 2160396"/>
              <a:gd name="connsiteX21" fmla="*/ 11189405 w 11549478"/>
              <a:gd name="connsiteY21" fmla="*/ 2160396 h 2160396"/>
              <a:gd name="connsiteX22" fmla="*/ 10837452 w 11549478"/>
              <a:gd name="connsiteY22" fmla="*/ 2160396 h 2160396"/>
              <a:gd name="connsiteX23" fmla="*/ 10377205 w 11549478"/>
              <a:gd name="connsiteY23" fmla="*/ 2160396 h 2160396"/>
              <a:gd name="connsiteX24" fmla="*/ 9808665 w 11549478"/>
              <a:gd name="connsiteY24" fmla="*/ 2160396 h 2160396"/>
              <a:gd name="connsiteX25" fmla="*/ 9240125 w 11549478"/>
              <a:gd name="connsiteY25" fmla="*/ 2160396 h 2160396"/>
              <a:gd name="connsiteX26" fmla="*/ 8346705 w 11549478"/>
              <a:gd name="connsiteY26" fmla="*/ 2160396 h 2160396"/>
              <a:gd name="connsiteX27" fmla="*/ 7994752 w 11549478"/>
              <a:gd name="connsiteY27" fmla="*/ 2160396 h 2160396"/>
              <a:gd name="connsiteX28" fmla="*/ 7101332 w 11549478"/>
              <a:gd name="connsiteY28" fmla="*/ 2160396 h 2160396"/>
              <a:gd name="connsiteX29" fmla="*/ 6641086 w 11549478"/>
              <a:gd name="connsiteY29" fmla="*/ 2160396 h 2160396"/>
              <a:gd name="connsiteX30" fmla="*/ 6289132 w 11549478"/>
              <a:gd name="connsiteY30" fmla="*/ 2160396 h 2160396"/>
              <a:gd name="connsiteX31" fmla="*/ 5612299 w 11549478"/>
              <a:gd name="connsiteY31" fmla="*/ 2160396 h 2160396"/>
              <a:gd name="connsiteX32" fmla="*/ 4827172 w 11549478"/>
              <a:gd name="connsiteY32" fmla="*/ 2160396 h 2160396"/>
              <a:gd name="connsiteX33" fmla="*/ 4258633 w 11549478"/>
              <a:gd name="connsiteY33" fmla="*/ 2160396 h 2160396"/>
              <a:gd name="connsiteX34" fmla="*/ 3365213 w 11549478"/>
              <a:gd name="connsiteY34" fmla="*/ 2160396 h 2160396"/>
              <a:gd name="connsiteX35" fmla="*/ 2796673 w 11549478"/>
              <a:gd name="connsiteY35" fmla="*/ 2160396 h 2160396"/>
              <a:gd name="connsiteX36" fmla="*/ 2336426 w 11549478"/>
              <a:gd name="connsiteY36" fmla="*/ 2160396 h 2160396"/>
              <a:gd name="connsiteX37" fmla="*/ 1767886 w 11549478"/>
              <a:gd name="connsiteY37" fmla="*/ 2160396 h 2160396"/>
              <a:gd name="connsiteX38" fmla="*/ 982760 w 11549478"/>
              <a:gd name="connsiteY38" fmla="*/ 2160396 h 2160396"/>
              <a:gd name="connsiteX39" fmla="*/ 360073 w 11549478"/>
              <a:gd name="connsiteY39" fmla="*/ 2160396 h 2160396"/>
              <a:gd name="connsiteX40" fmla="*/ 0 w 11549478"/>
              <a:gd name="connsiteY40" fmla="*/ 1800323 h 2160396"/>
              <a:gd name="connsiteX41" fmla="*/ 0 w 11549478"/>
              <a:gd name="connsiteY41" fmla="*/ 1291435 h 2160396"/>
              <a:gd name="connsiteX42" fmla="*/ 0 w 11549478"/>
              <a:gd name="connsiteY42" fmla="*/ 825754 h 2160396"/>
              <a:gd name="connsiteX43" fmla="*/ 0 w 11549478"/>
              <a:gd name="connsiteY43" fmla="*/ 360073 h 216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49478" h="2160396" fill="none" extrusionOk="0">
                <a:moveTo>
                  <a:pt x="0" y="360073"/>
                </a:moveTo>
                <a:cubicBezTo>
                  <a:pt x="-13304" y="145553"/>
                  <a:pt x="138405" y="-32833"/>
                  <a:pt x="360073" y="0"/>
                </a:cubicBezTo>
                <a:cubicBezTo>
                  <a:pt x="694901" y="31207"/>
                  <a:pt x="1067345" y="15404"/>
                  <a:pt x="1253493" y="0"/>
                </a:cubicBezTo>
                <a:cubicBezTo>
                  <a:pt x="1439641" y="-15404"/>
                  <a:pt x="1855558" y="-39029"/>
                  <a:pt x="2038619" y="0"/>
                </a:cubicBezTo>
                <a:cubicBezTo>
                  <a:pt x="2221680" y="39029"/>
                  <a:pt x="2574508" y="-25865"/>
                  <a:pt x="2932039" y="0"/>
                </a:cubicBezTo>
                <a:cubicBezTo>
                  <a:pt x="3289570" y="25865"/>
                  <a:pt x="3379515" y="23103"/>
                  <a:pt x="3608873" y="0"/>
                </a:cubicBezTo>
                <a:cubicBezTo>
                  <a:pt x="3838231" y="-23103"/>
                  <a:pt x="4023131" y="20013"/>
                  <a:pt x="4285706" y="0"/>
                </a:cubicBezTo>
                <a:cubicBezTo>
                  <a:pt x="4548281" y="-20013"/>
                  <a:pt x="4571089" y="18877"/>
                  <a:pt x="4745952" y="0"/>
                </a:cubicBezTo>
                <a:cubicBezTo>
                  <a:pt x="4920815" y="-18877"/>
                  <a:pt x="5284038" y="34981"/>
                  <a:pt x="5531079" y="0"/>
                </a:cubicBezTo>
                <a:cubicBezTo>
                  <a:pt x="5778120" y="-34981"/>
                  <a:pt x="6059514" y="-33137"/>
                  <a:pt x="6316206" y="0"/>
                </a:cubicBezTo>
                <a:cubicBezTo>
                  <a:pt x="6572898" y="33137"/>
                  <a:pt x="6687914" y="30748"/>
                  <a:pt x="6993039" y="0"/>
                </a:cubicBezTo>
                <a:cubicBezTo>
                  <a:pt x="7298164" y="-30748"/>
                  <a:pt x="7327986" y="11625"/>
                  <a:pt x="7561579" y="0"/>
                </a:cubicBezTo>
                <a:cubicBezTo>
                  <a:pt x="7795172" y="-11625"/>
                  <a:pt x="7792029" y="-19304"/>
                  <a:pt x="8021825" y="0"/>
                </a:cubicBezTo>
                <a:cubicBezTo>
                  <a:pt x="8251621" y="19304"/>
                  <a:pt x="8395439" y="-8113"/>
                  <a:pt x="8698659" y="0"/>
                </a:cubicBezTo>
                <a:cubicBezTo>
                  <a:pt x="9001879" y="8113"/>
                  <a:pt x="8884644" y="6545"/>
                  <a:pt x="9050612" y="0"/>
                </a:cubicBezTo>
                <a:cubicBezTo>
                  <a:pt x="9216580" y="-6545"/>
                  <a:pt x="9614420" y="1424"/>
                  <a:pt x="9944032" y="0"/>
                </a:cubicBezTo>
                <a:cubicBezTo>
                  <a:pt x="10273644" y="-1424"/>
                  <a:pt x="10804491" y="8342"/>
                  <a:pt x="11189405" y="0"/>
                </a:cubicBezTo>
                <a:cubicBezTo>
                  <a:pt x="11392941" y="-4806"/>
                  <a:pt x="11542887" y="160078"/>
                  <a:pt x="11549478" y="360073"/>
                </a:cubicBezTo>
                <a:cubicBezTo>
                  <a:pt x="11552835" y="500906"/>
                  <a:pt x="11549067" y="586813"/>
                  <a:pt x="11549478" y="811351"/>
                </a:cubicBezTo>
                <a:cubicBezTo>
                  <a:pt x="11549889" y="1035889"/>
                  <a:pt x="11560997" y="1048935"/>
                  <a:pt x="11549478" y="1248227"/>
                </a:cubicBezTo>
                <a:cubicBezTo>
                  <a:pt x="11537959" y="1447519"/>
                  <a:pt x="11523689" y="1528031"/>
                  <a:pt x="11549478" y="1800323"/>
                </a:cubicBezTo>
                <a:cubicBezTo>
                  <a:pt x="11555779" y="2006937"/>
                  <a:pt x="11413026" y="2146141"/>
                  <a:pt x="11189405" y="2160396"/>
                </a:cubicBezTo>
                <a:cubicBezTo>
                  <a:pt x="11026570" y="2160124"/>
                  <a:pt x="10918842" y="2159700"/>
                  <a:pt x="10837452" y="2160396"/>
                </a:cubicBezTo>
                <a:cubicBezTo>
                  <a:pt x="10756062" y="2161092"/>
                  <a:pt x="10537666" y="2157274"/>
                  <a:pt x="10377205" y="2160396"/>
                </a:cubicBezTo>
                <a:cubicBezTo>
                  <a:pt x="10216744" y="2163518"/>
                  <a:pt x="10047601" y="2161417"/>
                  <a:pt x="9808665" y="2160396"/>
                </a:cubicBezTo>
                <a:cubicBezTo>
                  <a:pt x="9569729" y="2159375"/>
                  <a:pt x="9466672" y="2134185"/>
                  <a:pt x="9240125" y="2160396"/>
                </a:cubicBezTo>
                <a:cubicBezTo>
                  <a:pt x="9013578" y="2186607"/>
                  <a:pt x="8582259" y="2192384"/>
                  <a:pt x="8346705" y="2160396"/>
                </a:cubicBezTo>
                <a:cubicBezTo>
                  <a:pt x="8111151" y="2128408"/>
                  <a:pt x="8092383" y="2164510"/>
                  <a:pt x="7994752" y="2160396"/>
                </a:cubicBezTo>
                <a:cubicBezTo>
                  <a:pt x="7897121" y="2156282"/>
                  <a:pt x="7423285" y="2162223"/>
                  <a:pt x="7101332" y="2160396"/>
                </a:cubicBezTo>
                <a:cubicBezTo>
                  <a:pt x="6779379" y="2158569"/>
                  <a:pt x="6842923" y="2168706"/>
                  <a:pt x="6641086" y="2160396"/>
                </a:cubicBezTo>
                <a:cubicBezTo>
                  <a:pt x="6439249" y="2152086"/>
                  <a:pt x="6430762" y="2145150"/>
                  <a:pt x="6289132" y="2160396"/>
                </a:cubicBezTo>
                <a:cubicBezTo>
                  <a:pt x="6147502" y="2175642"/>
                  <a:pt x="5947115" y="2160909"/>
                  <a:pt x="5612299" y="2160396"/>
                </a:cubicBezTo>
                <a:cubicBezTo>
                  <a:pt x="5277483" y="2159883"/>
                  <a:pt x="5134879" y="2182739"/>
                  <a:pt x="4827172" y="2160396"/>
                </a:cubicBezTo>
                <a:cubicBezTo>
                  <a:pt x="4519465" y="2138053"/>
                  <a:pt x="4532353" y="2139607"/>
                  <a:pt x="4258633" y="2160396"/>
                </a:cubicBezTo>
                <a:cubicBezTo>
                  <a:pt x="3984913" y="2181185"/>
                  <a:pt x="3777355" y="2142207"/>
                  <a:pt x="3365213" y="2160396"/>
                </a:cubicBezTo>
                <a:cubicBezTo>
                  <a:pt x="2953071" y="2178585"/>
                  <a:pt x="2962265" y="2145193"/>
                  <a:pt x="2796673" y="2160396"/>
                </a:cubicBezTo>
                <a:cubicBezTo>
                  <a:pt x="2631081" y="2175599"/>
                  <a:pt x="2474829" y="2156899"/>
                  <a:pt x="2336426" y="2160396"/>
                </a:cubicBezTo>
                <a:cubicBezTo>
                  <a:pt x="2198023" y="2163893"/>
                  <a:pt x="2028149" y="2156783"/>
                  <a:pt x="1767886" y="2160396"/>
                </a:cubicBezTo>
                <a:cubicBezTo>
                  <a:pt x="1507623" y="2164009"/>
                  <a:pt x="1216258" y="2165680"/>
                  <a:pt x="982760" y="2160396"/>
                </a:cubicBezTo>
                <a:cubicBezTo>
                  <a:pt x="749262" y="2155112"/>
                  <a:pt x="547517" y="2161134"/>
                  <a:pt x="360073" y="2160396"/>
                </a:cubicBezTo>
                <a:cubicBezTo>
                  <a:pt x="140969" y="2151221"/>
                  <a:pt x="17208" y="2006196"/>
                  <a:pt x="0" y="1800323"/>
                </a:cubicBezTo>
                <a:cubicBezTo>
                  <a:pt x="21490" y="1652895"/>
                  <a:pt x="19929" y="1544871"/>
                  <a:pt x="0" y="1291435"/>
                </a:cubicBezTo>
                <a:cubicBezTo>
                  <a:pt x="-19929" y="1037999"/>
                  <a:pt x="12187" y="937484"/>
                  <a:pt x="0" y="825754"/>
                </a:cubicBezTo>
                <a:cubicBezTo>
                  <a:pt x="-12187" y="714024"/>
                  <a:pt x="22243" y="515451"/>
                  <a:pt x="0" y="360073"/>
                </a:cubicBezTo>
                <a:close/>
              </a:path>
              <a:path w="11549478" h="2160396" stroke="0" extrusionOk="0">
                <a:moveTo>
                  <a:pt x="0" y="360073"/>
                </a:moveTo>
                <a:cubicBezTo>
                  <a:pt x="44108" y="158439"/>
                  <a:pt x="166369" y="-3534"/>
                  <a:pt x="360073" y="0"/>
                </a:cubicBezTo>
                <a:cubicBezTo>
                  <a:pt x="564078" y="-21035"/>
                  <a:pt x="728062" y="16353"/>
                  <a:pt x="1036906" y="0"/>
                </a:cubicBezTo>
                <a:cubicBezTo>
                  <a:pt x="1345750" y="-16353"/>
                  <a:pt x="1515766" y="-22450"/>
                  <a:pt x="1822033" y="0"/>
                </a:cubicBezTo>
                <a:cubicBezTo>
                  <a:pt x="2128300" y="22450"/>
                  <a:pt x="2016599" y="574"/>
                  <a:pt x="2173986" y="0"/>
                </a:cubicBezTo>
                <a:cubicBezTo>
                  <a:pt x="2331373" y="-574"/>
                  <a:pt x="2517047" y="-22376"/>
                  <a:pt x="2850819" y="0"/>
                </a:cubicBezTo>
                <a:cubicBezTo>
                  <a:pt x="3184591" y="22376"/>
                  <a:pt x="3079916" y="-7387"/>
                  <a:pt x="3202773" y="0"/>
                </a:cubicBezTo>
                <a:cubicBezTo>
                  <a:pt x="3325630" y="7387"/>
                  <a:pt x="3630542" y="10740"/>
                  <a:pt x="3879606" y="0"/>
                </a:cubicBezTo>
                <a:cubicBezTo>
                  <a:pt x="4128670" y="-10740"/>
                  <a:pt x="4208656" y="-25419"/>
                  <a:pt x="4448146" y="0"/>
                </a:cubicBezTo>
                <a:cubicBezTo>
                  <a:pt x="4687636" y="25419"/>
                  <a:pt x="4632350" y="16282"/>
                  <a:pt x="4800099" y="0"/>
                </a:cubicBezTo>
                <a:cubicBezTo>
                  <a:pt x="4967848" y="-16282"/>
                  <a:pt x="5032776" y="8769"/>
                  <a:pt x="5152052" y="0"/>
                </a:cubicBezTo>
                <a:cubicBezTo>
                  <a:pt x="5271328" y="-8769"/>
                  <a:pt x="5555738" y="-1644"/>
                  <a:pt x="5720592" y="0"/>
                </a:cubicBezTo>
                <a:cubicBezTo>
                  <a:pt x="5885446" y="1644"/>
                  <a:pt x="6230319" y="-34144"/>
                  <a:pt x="6505719" y="0"/>
                </a:cubicBezTo>
                <a:cubicBezTo>
                  <a:pt x="6781119" y="34144"/>
                  <a:pt x="6817110" y="-20186"/>
                  <a:pt x="6965966" y="0"/>
                </a:cubicBezTo>
                <a:cubicBezTo>
                  <a:pt x="7114822" y="20186"/>
                  <a:pt x="7442534" y="2676"/>
                  <a:pt x="7642799" y="0"/>
                </a:cubicBezTo>
                <a:cubicBezTo>
                  <a:pt x="7843064" y="-2676"/>
                  <a:pt x="8164260" y="28401"/>
                  <a:pt x="8319632" y="0"/>
                </a:cubicBezTo>
                <a:cubicBezTo>
                  <a:pt x="8475004" y="-28401"/>
                  <a:pt x="8677224" y="14564"/>
                  <a:pt x="8996465" y="0"/>
                </a:cubicBezTo>
                <a:cubicBezTo>
                  <a:pt x="9315706" y="-14564"/>
                  <a:pt x="9552368" y="-33953"/>
                  <a:pt x="9889885" y="0"/>
                </a:cubicBezTo>
                <a:cubicBezTo>
                  <a:pt x="10227402" y="33953"/>
                  <a:pt x="10718159" y="-29529"/>
                  <a:pt x="11189405" y="0"/>
                </a:cubicBezTo>
                <a:cubicBezTo>
                  <a:pt x="11377750" y="-11437"/>
                  <a:pt x="11542932" y="206486"/>
                  <a:pt x="11549478" y="360073"/>
                </a:cubicBezTo>
                <a:cubicBezTo>
                  <a:pt x="11532518" y="551566"/>
                  <a:pt x="11548236" y="702295"/>
                  <a:pt x="11549478" y="811351"/>
                </a:cubicBezTo>
                <a:cubicBezTo>
                  <a:pt x="11550720" y="920407"/>
                  <a:pt x="11555919" y="1154239"/>
                  <a:pt x="11549478" y="1248227"/>
                </a:cubicBezTo>
                <a:cubicBezTo>
                  <a:pt x="11543037" y="1342215"/>
                  <a:pt x="11575547" y="1606908"/>
                  <a:pt x="11549478" y="1800323"/>
                </a:cubicBezTo>
                <a:cubicBezTo>
                  <a:pt x="11540162" y="1970401"/>
                  <a:pt x="11414410" y="2170980"/>
                  <a:pt x="11189405" y="2160396"/>
                </a:cubicBezTo>
                <a:cubicBezTo>
                  <a:pt x="11052630" y="2181350"/>
                  <a:pt x="10845928" y="2169284"/>
                  <a:pt x="10620865" y="2160396"/>
                </a:cubicBezTo>
                <a:cubicBezTo>
                  <a:pt x="10395802" y="2151508"/>
                  <a:pt x="10169793" y="2139151"/>
                  <a:pt x="9944032" y="2160396"/>
                </a:cubicBezTo>
                <a:cubicBezTo>
                  <a:pt x="9718271" y="2181641"/>
                  <a:pt x="9607488" y="2177888"/>
                  <a:pt x="9483785" y="2160396"/>
                </a:cubicBezTo>
                <a:cubicBezTo>
                  <a:pt x="9360082" y="2142904"/>
                  <a:pt x="8924098" y="2119079"/>
                  <a:pt x="8590365" y="2160396"/>
                </a:cubicBezTo>
                <a:cubicBezTo>
                  <a:pt x="8256632" y="2201713"/>
                  <a:pt x="8132949" y="2135638"/>
                  <a:pt x="7696945" y="2160396"/>
                </a:cubicBezTo>
                <a:cubicBezTo>
                  <a:pt x="7260941" y="2185154"/>
                  <a:pt x="7272481" y="2189544"/>
                  <a:pt x="7020112" y="2160396"/>
                </a:cubicBezTo>
                <a:cubicBezTo>
                  <a:pt x="6767743" y="2131248"/>
                  <a:pt x="6835909" y="2148320"/>
                  <a:pt x="6668159" y="2160396"/>
                </a:cubicBezTo>
                <a:cubicBezTo>
                  <a:pt x="6500409" y="2172472"/>
                  <a:pt x="6453446" y="2163863"/>
                  <a:pt x="6316206" y="2160396"/>
                </a:cubicBezTo>
                <a:cubicBezTo>
                  <a:pt x="6178966" y="2156929"/>
                  <a:pt x="5968810" y="2191491"/>
                  <a:pt x="5639372" y="2160396"/>
                </a:cubicBezTo>
                <a:cubicBezTo>
                  <a:pt x="5309934" y="2129301"/>
                  <a:pt x="5305479" y="2141782"/>
                  <a:pt x="5179126" y="2160396"/>
                </a:cubicBezTo>
                <a:cubicBezTo>
                  <a:pt x="5052773" y="2179010"/>
                  <a:pt x="4637270" y="2134665"/>
                  <a:pt x="4393999" y="2160396"/>
                </a:cubicBezTo>
                <a:cubicBezTo>
                  <a:pt x="4150728" y="2186127"/>
                  <a:pt x="3859838" y="2179150"/>
                  <a:pt x="3608873" y="2160396"/>
                </a:cubicBezTo>
                <a:cubicBezTo>
                  <a:pt x="3357908" y="2141642"/>
                  <a:pt x="3102757" y="2131379"/>
                  <a:pt x="2932039" y="2160396"/>
                </a:cubicBezTo>
                <a:cubicBezTo>
                  <a:pt x="2761321" y="2189413"/>
                  <a:pt x="2688081" y="2164689"/>
                  <a:pt x="2471793" y="2160396"/>
                </a:cubicBezTo>
                <a:cubicBezTo>
                  <a:pt x="2255505" y="2156103"/>
                  <a:pt x="1957229" y="2178778"/>
                  <a:pt x="1686666" y="2160396"/>
                </a:cubicBezTo>
                <a:cubicBezTo>
                  <a:pt x="1416103" y="2142014"/>
                  <a:pt x="854639" y="2121483"/>
                  <a:pt x="360073" y="2160396"/>
                </a:cubicBezTo>
                <a:cubicBezTo>
                  <a:pt x="173031" y="2156714"/>
                  <a:pt x="41424" y="2010491"/>
                  <a:pt x="0" y="1800323"/>
                </a:cubicBezTo>
                <a:cubicBezTo>
                  <a:pt x="-11230" y="1638607"/>
                  <a:pt x="-9181" y="1485424"/>
                  <a:pt x="0" y="1349045"/>
                </a:cubicBezTo>
                <a:cubicBezTo>
                  <a:pt x="9181" y="1212666"/>
                  <a:pt x="15755" y="1037688"/>
                  <a:pt x="0" y="868961"/>
                </a:cubicBezTo>
                <a:cubicBezTo>
                  <a:pt x="-15755" y="700234"/>
                  <a:pt x="-21022" y="564654"/>
                  <a:pt x="0" y="360073"/>
                </a:cubicBezTo>
                <a:close/>
              </a:path>
            </a:pathLst>
          </a:custGeom>
          <a:solidFill>
            <a:schemeClr val="accent1">
              <a:lumMod val="20000"/>
              <a:lumOff val="80000"/>
            </a:schemeClr>
          </a:solidFill>
          <a:ln w="28575">
            <a:solidFill>
              <a:schemeClr val="tx1"/>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4AB37AEB-C41F-4DEE-A5ED-3595247CA4E4}"/>
              </a:ext>
            </a:extLst>
          </p:cNvPr>
          <p:cNvSpPr/>
          <p:nvPr/>
        </p:nvSpPr>
        <p:spPr>
          <a:xfrm>
            <a:off x="2960124" y="914400"/>
            <a:ext cx="2682910" cy="5820508"/>
          </a:xfrm>
          <a:custGeom>
            <a:avLst/>
            <a:gdLst>
              <a:gd name="connsiteX0" fmla="*/ 0 w 2682910"/>
              <a:gd name="connsiteY0" fmla="*/ 447161 h 5820508"/>
              <a:gd name="connsiteX1" fmla="*/ 447161 w 2682910"/>
              <a:gd name="connsiteY1" fmla="*/ 0 h 5820508"/>
              <a:gd name="connsiteX2" fmla="*/ 1079129 w 2682910"/>
              <a:gd name="connsiteY2" fmla="*/ 0 h 5820508"/>
              <a:gd name="connsiteX3" fmla="*/ 1675325 w 2682910"/>
              <a:gd name="connsiteY3" fmla="*/ 0 h 5820508"/>
              <a:gd name="connsiteX4" fmla="*/ 2235749 w 2682910"/>
              <a:gd name="connsiteY4" fmla="*/ 0 h 5820508"/>
              <a:gd name="connsiteX5" fmla="*/ 2682910 w 2682910"/>
              <a:gd name="connsiteY5" fmla="*/ 447161 h 5820508"/>
              <a:gd name="connsiteX6" fmla="*/ 2682910 w 2682910"/>
              <a:gd name="connsiteY6" fmla="*/ 1161458 h 5820508"/>
              <a:gd name="connsiteX7" fmla="*/ 2682910 w 2682910"/>
              <a:gd name="connsiteY7" fmla="*/ 1678708 h 5820508"/>
              <a:gd name="connsiteX8" fmla="*/ 2682910 w 2682910"/>
              <a:gd name="connsiteY8" fmla="*/ 2343743 h 5820508"/>
              <a:gd name="connsiteX9" fmla="*/ 2682910 w 2682910"/>
              <a:gd name="connsiteY9" fmla="*/ 3058040 h 5820508"/>
              <a:gd name="connsiteX10" fmla="*/ 2682910 w 2682910"/>
              <a:gd name="connsiteY10" fmla="*/ 3673813 h 5820508"/>
              <a:gd name="connsiteX11" fmla="*/ 2682910 w 2682910"/>
              <a:gd name="connsiteY11" fmla="*/ 4388110 h 5820508"/>
              <a:gd name="connsiteX12" fmla="*/ 2682910 w 2682910"/>
              <a:gd name="connsiteY12" fmla="*/ 5373347 h 5820508"/>
              <a:gd name="connsiteX13" fmla="*/ 2235749 w 2682910"/>
              <a:gd name="connsiteY13" fmla="*/ 5820508 h 5820508"/>
              <a:gd name="connsiteX14" fmla="*/ 1621667 w 2682910"/>
              <a:gd name="connsiteY14" fmla="*/ 5820508 h 5820508"/>
              <a:gd name="connsiteX15" fmla="*/ 1043357 w 2682910"/>
              <a:gd name="connsiteY15" fmla="*/ 5820508 h 5820508"/>
              <a:gd name="connsiteX16" fmla="*/ 447161 w 2682910"/>
              <a:gd name="connsiteY16" fmla="*/ 5820508 h 5820508"/>
              <a:gd name="connsiteX17" fmla="*/ 0 w 2682910"/>
              <a:gd name="connsiteY17" fmla="*/ 5373347 h 5820508"/>
              <a:gd name="connsiteX18" fmla="*/ 0 w 2682910"/>
              <a:gd name="connsiteY18" fmla="*/ 4757574 h 5820508"/>
              <a:gd name="connsiteX19" fmla="*/ 0 w 2682910"/>
              <a:gd name="connsiteY19" fmla="*/ 4141801 h 5820508"/>
              <a:gd name="connsiteX20" fmla="*/ 0 w 2682910"/>
              <a:gd name="connsiteY20" fmla="*/ 3624551 h 5820508"/>
              <a:gd name="connsiteX21" fmla="*/ 0 w 2682910"/>
              <a:gd name="connsiteY21" fmla="*/ 2959516 h 5820508"/>
              <a:gd name="connsiteX22" fmla="*/ 0 w 2682910"/>
              <a:gd name="connsiteY22" fmla="*/ 2294481 h 5820508"/>
              <a:gd name="connsiteX23" fmla="*/ 0 w 2682910"/>
              <a:gd name="connsiteY23" fmla="*/ 1678708 h 5820508"/>
              <a:gd name="connsiteX24" fmla="*/ 0 w 2682910"/>
              <a:gd name="connsiteY24" fmla="*/ 1112196 h 5820508"/>
              <a:gd name="connsiteX25" fmla="*/ 0 w 2682910"/>
              <a:gd name="connsiteY25" fmla="*/ 447161 h 58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2910" h="5820508" fill="none" extrusionOk="0">
                <a:moveTo>
                  <a:pt x="0" y="447161"/>
                </a:moveTo>
                <a:cubicBezTo>
                  <a:pt x="-36240" y="173131"/>
                  <a:pt x="254883" y="15661"/>
                  <a:pt x="447161" y="0"/>
                </a:cubicBezTo>
                <a:cubicBezTo>
                  <a:pt x="578116" y="-29399"/>
                  <a:pt x="930008" y="3668"/>
                  <a:pt x="1079129" y="0"/>
                </a:cubicBezTo>
                <a:cubicBezTo>
                  <a:pt x="1228250" y="-3668"/>
                  <a:pt x="1554836" y="29168"/>
                  <a:pt x="1675325" y="0"/>
                </a:cubicBezTo>
                <a:cubicBezTo>
                  <a:pt x="1795814" y="-29168"/>
                  <a:pt x="2083097" y="-26095"/>
                  <a:pt x="2235749" y="0"/>
                </a:cubicBezTo>
                <a:cubicBezTo>
                  <a:pt x="2525693" y="33241"/>
                  <a:pt x="2715646" y="206870"/>
                  <a:pt x="2682910" y="447161"/>
                </a:cubicBezTo>
                <a:cubicBezTo>
                  <a:pt x="2650439" y="642710"/>
                  <a:pt x="2716424" y="984879"/>
                  <a:pt x="2682910" y="1161458"/>
                </a:cubicBezTo>
                <a:cubicBezTo>
                  <a:pt x="2649396" y="1338037"/>
                  <a:pt x="2657372" y="1557012"/>
                  <a:pt x="2682910" y="1678708"/>
                </a:cubicBezTo>
                <a:cubicBezTo>
                  <a:pt x="2708449" y="1800404"/>
                  <a:pt x="2673081" y="2071497"/>
                  <a:pt x="2682910" y="2343743"/>
                </a:cubicBezTo>
                <a:cubicBezTo>
                  <a:pt x="2692739" y="2615989"/>
                  <a:pt x="2665941" y="2840286"/>
                  <a:pt x="2682910" y="3058040"/>
                </a:cubicBezTo>
                <a:cubicBezTo>
                  <a:pt x="2699879" y="3275794"/>
                  <a:pt x="2695988" y="3431256"/>
                  <a:pt x="2682910" y="3673813"/>
                </a:cubicBezTo>
                <a:cubicBezTo>
                  <a:pt x="2669832" y="3916370"/>
                  <a:pt x="2705723" y="4158288"/>
                  <a:pt x="2682910" y="4388110"/>
                </a:cubicBezTo>
                <a:cubicBezTo>
                  <a:pt x="2660097" y="4617932"/>
                  <a:pt x="2644326" y="4915537"/>
                  <a:pt x="2682910" y="5373347"/>
                </a:cubicBezTo>
                <a:cubicBezTo>
                  <a:pt x="2659939" y="5670621"/>
                  <a:pt x="2465661" y="5864265"/>
                  <a:pt x="2235749" y="5820508"/>
                </a:cubicBezTo>
                <a:cubicBezTo>
                  <a:pt x="2024388" y="5816616"/>
                  <a:pt x="1924335" y="5801290"/>
                  <a:pt x="1621667" y="5820508"/>
                </a:cubicBezTo>
                <a:cubicBezTo>
                  <a:pt x="1318999" y="5839726"/>
                  <a:pt x="1236357" y="5848253"/>
                  <a:pt x="1043357" y="5820508"/>
                </a:cubicBezTo>
                <a:cubicBezTo>
                  <a:pt x="850357" y="5792764"/>
                  <a:pt x="677081" y="5816364"/>
                  <a:pt x="447161" y="5820508"/>
                </a:cubicBezTo>
                <a:cubicBezTo>
                  <a:pt x="144333" y="5835015"/>
                  <a:pt x="38077" y="5648694"/>
                  <a:pt x="0" y="5373347"/>
                </a:cubicBezTo>
                <a:cubicBezTo>
                  <a:pt x="5105" y="5156905"/>
                  <a:pt x="21948" y="5013881"/>
                  <a:pt x="0" y="4757574"/>
                </a:cubicBezTo>
                <a:cubicBezTo>
                  <a:pt x="-21948" y="4501267"/>
                  <a:pt x="1961" y="4401916"/>
                  <a:pt x="0" y="4141801"/>
                </a:cubicBezTo>
                <a:cubicBezTo>
                  <a:pt x="-1961" y="3881686"/>
                  <a:pt x="-4125" y="3867114"/>
                  <a:pt x="0" y="3624551"/>
                </a:cubicBezTo>
                <a:cubicBezTo>
                  <a:pt x="4125" y="3381988"/>
                  <a:pt x="-31465" y="3188724"/>
                  <a:pt x="0" y="2959516"/>
                </a:cubicBezTo>
                <a:cubicBezTo>
                  <a:pt x="31465" y="2730308"/>
                  <a:pt x="957" y="2591994"/>
                  <a:pt x="0" y="2294481"/>
                </a:cubicBezTo>
                <a:cubicBezTo>
                  <a:pt x="-957" y="1996968"/>
                  <a:pt x="6840" y="1825979"/>
                  <a:pt x="0" y="1678708"/>
                </a:cubicBezTo>
                <a:cubicBezTo>
                  <a:pt x="-6840" y="1531437"/>
                  <a:pt x="4532" y="1327113"/>
                  <a:pt x="0" y="1112196"/>
                </a:cubicBezTo>
                <a:cubicBezTo>
                  <a:pt x="-4532" y="897279"/>
                  <a:pt x="-19740" y="755750"/>
                  <a:pt x="0" y="447161"/>
                </a:cubicBezTo>
                <a:close/>
              </a:path>
              <a:path w="2682910" h="5820508" stroke="0" extrusionOk="0">
                <a:moveTo>
                  <a:pt x="0" y="447161"/>
                </a:moveTo>
                <a:cubicBezTo>
                  <a:pt x="35733" y="197956"/>
                  <a:pt x="246000" y="-31375"/>
                  <a:pt x="447161" y="0"/>
                </a:cubicBezTo>
                <a:cubicBezTo>
                  <a:pt x="690279" y="20805"/>
                  <a:pt x="905799" y="15611"/>
                  <a:pt x="1043357" y="0"/>
                </a:cubicBezTo>
                <a:cubicBezTo>
                  <a:pt x="1180915" y="-15611"/>
                  <a:pt x="1373272" y="29266"/>
                  <a:pt x="1657439" y="0"/>
                </a:cubicBezTo>
                <a:cubicBezTo>
                  <a:pt x="1941606" y="-29266"/>
                  <a:pt x="2119683" y="10272"/>
                  <a:pt x="2235749" y="0"/>
                </a:cubicBezTo>
                <a:cubicBezTo>
                  <a:pt x="2488702" y="-2512"/>
                  <a:pt x="2672642" y="156480"/>
                  <a:pt x="2682910" y="447161"/>
                </a:cubicBezTo>
                <a:cubicBezTo>
                  <a:pt x="2703333" y="608479"/>
                  <a:pt x="2687618" y="709241"/>
                  <a:pt x="2682910" y="915149"/>
                </a:cubicBezTo>
                <a:cubicBezTo>
                  <a:pt x="2678202" y="1121057"/>
                  <a:pt x="2657771" y="1230975"/>
                  <a:pt x="2682910" y="1481660"/>
                </a:cubicBezTo>
                <a:cubicBezTo>
                  <a:pt x="2708049" y="1732345"/>
                  <a:pt x="2681260" y="1729223"/>
                  <a:pt x="2682910" y="1949648"/>
                </a:cubicBezTo>
                <a:cubicBezTo>
                  <a:pt x="2684560" y="2170073"/>
                  <a:pt x="2668551" y="2254408"/>
                  <a:pt x="2682910" y="2417635"/>
                </a:cubicBezTo>
                <a:cubicBezTo>
                  <a:pt x="2697269" y="2580862"/>
                  <a:pt x="2692499" y="2809993"/>
                  <a:pt x="2682910" y="2984147"/>
                </a:cubicBezTo>
                <a:cubicBezTo>
                  <a:pt x="2673321" y="3158301"/>
                  <a:pt x="2712757" y="3397285"/>
                  <a:pt x="2682910" y="3649182"/>
                </a:cubicBezTo>
                <a:cubicBezTo>
                  <a:pt x="2653063" y="3901080"/>
                  <a:pt x="2673771" y="4011198"/>
                  <a:pt x="2682910" y="4166431"/>
                </a:cubicBezTo>
                <a:cubicBezTo>
                  <a:pt x="2692049" y="4321664"/>
                  <a:pt x="2702644" y="4630427"/>
                  <a:pt x="2682910" y="4782205"/>
                </a:cubicBezTo>
                <a:cubicBezTo>
                  <a:pt x="2663176" y="4933983"/>
                  <a:pt x="2688204" y="5154546"/>
                  <a:pt x="2682910" y="5373347"/>
                </a:cubicBezTo>
                <a:cubicBezTo>
                  <a:pt x="2679161" y="5675042"/>
                  <a:pt x="2505478" y="5803728"/>
                  <a:pt x="2235749" y="5820508"/>
                </a:cubicBezTo>
                <a:cubicBezTo>
                  <a:pt x="1981810" y="5840801"/>
                  <a:pt x="1793632" y="5819328"/>
                  <a:pt x="1603781" y="5820508"/>
                </a:cubicBezTo>
                <a:cubicBezTo>
                  <a:pt x="1413930" y="5821688"/>
                  <a:pt x="1108714" y="5824713"/>
                  <a:pt x="971813" y="5820508"/>
                </a:cubicBezTo>
                <a:cubicBezTo>
                  <a:pt x="834912" y="5816303"/>
                  <a:pt x="557346" y="5803377"/>
                  <a:pt x="447161" y="5820508"/>
                </a:cubicBezTo>
                <a:cubicBezTo>
                  <a:pt x="157836" y="5812390"/>
                  <a:pt x="46639" y="5659381"/>
                  <a:pt x="0" y="5373347"/>
                </a:cubicBezTo>
                <a:cubicBezTo>
                  <a:pt x="7930" y="5125686"/>
                  <a:pt x="25357" y="4991337"/>
                  <a:pt x="0" y="4806836"/>
                </a:cubicBezTo>
                <a:cubicBezTo>
                  <a:pt x="-25357" y="4622335"/>
                  <a:pt x="-1761" y="4516903"/>
                  <a:pt x="0" y="4289586"/>
                </a:cubicBezTo>
                <a:cubicBezTo>
                  <a:pt x="1761" y="4062269"/>
                  <a:pt x="4744" y="4009820"/>
                  <a:pt x="0" y="3821598"/>
                </a:cubicBezTo>
                <a:cubicBezTo>
                  <a:pt x="-4744" y="3633376"/>
                  <a:pt x="-13296" y="3313972"/>
                  <a:pt x="0" y="3107301"/>
                </a:cubicBezTo>
                <a:cubicBezTo>
                  <a:pt x="13296" y="2900630"/>
                  <a:pt x="-4205" y="2706016"/>
                  <a:pt x="0" y="2491528"/>
                </a:cubicBezTo>
                <a:cubicBezTo>
                  <a:pt x="4205" y="2277040"/>
                  <a:pt x="-19274" y="2169812"/>
                  <a:pt x="0" y="1974279"/>
                </a:cubicBezTo>
                <a:cubicBezTo>
                  <a:pt x="19274" y="1778746"/>
                  <a:pt x="23471" y="1486510"/>
                  <a:pt x="0" y="1259982"/>
                </a:cubicBezTo>
                <a:cubicBezTo>
                  <a:pt x="-23471" y="1033454"/>
                  <a:pt x="23770" y="824058"/>
                  <a:pt x="0" y="447161"/>
                </a:cubicBezTo>
                <a:close/>
              </a:path>
            </a:pathLst>
          </a:custGeom>
          <a:solidFill>
            <a:schemeClr val="bg1">
              <a:lumMod val="65000"/>
              <a:alpha val="26000"/>
            </a:schemeClr>
          </a:solidFill>
          <a:ln w="28575">
            <a:solidFill>
              <a:schemeClr val="tx1"/>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855AC2FC-BEC5-4C11-9E9E-569FF2AACCC7}"/>
              </a:ext>
            </a:extLst>
          </p:cNvPr>
          <p:cNvSpPr/>
          <p:nvPr/>
        </p:nvSpPr>
        <p:spPr>
          <a:xfrm>
            <a:off x="5892407" y="914400"/>
            <a:ext cx="2682910" cy="5820508"/>
          </a:xfrm>
          <a:custGeom>
            <a:avLst/>
            <a:gdLst>
              <a:gd name="connsiteX0" fmla="*/ 0 w 2682910"/>
              <a:gd name="connsiteY0" fmla="*/ 447161 h 5820508"/>
              <a:gd name="connsiteX1" fmla="*/ 447161 w 2682910"/>
              <a:gd name="connsiteY1" fmla="*/ 0 h 5820508"/>
              <a:gd name="connsiteX2" fmla="*/ 1079129 w 2682910"/>
              <a:gd name="connsiteY2" fmla="*/ 0 h 5820508"/>
              <a:gd name="connsiteX3" fmla="*/ 1675325 w 2682910"/>
              <a:gd name="connsiteY3" fmla="*/ 0 h 5820508"/>
              <a:gd name="connsiteX4" fmla="*/ 2235749 w 2682910"/>
              <a:gd name="connsiteY4" fmla="*/ 0 h 5820508"/>
              <a:gd name="connsiteX5" fmla="*/ 2682910 w 2682910"/>
              <a:gd name="connsiteY5" fmla="*/ 447161 h 5820508"/>
              <a:gd name="connsiteX6" fmla="*/ 2682910 w 2682910"/>
              <a:gd name="connsiteY6" fmla="*/ 1161458 h 5820508"/>
              <a:gd name="connsiteX7" fmla="*/ 2682910 w 2682910"/>
              <a:gd name="connsiteY7" fmla="*/ 1678708 h 5820508"/>
              <a:gd name="connsiteX8" fmla="*/ 2682910 w 2682910"/>
              <a:gd name="connsiteY8" fmla="*/ 2343743 h 5820508"/>
              <a:gd name="connsiteX9" fmla="*/ 2682910 w 2682910"/>
              <a:gd name="connsiteY9" fmla="*/ 3058040 h 5820508"/>
              <a:gd name="connsiteX10" fmla="*/ 2682910 w 2682910"/>
              <a:gd name="connsiteY10" fmla="*/ 3673813 h 5820508"/>
              <a:gd name="connsiteX11" fmla="*/ 2682910 w 2682910"/>
              <a:gd name="connsiteY11" fmla="*/ 4388110 h 5820508"/>
              <a:gd name="connsiteX12" fmla="*/ 2682910 w 2682910"/>
              <a:gd name="connsiteY12" fmla="*/ 5373347 h 5820508"/>
              <a:gd name="connsiteX13" fmla="*/ 2235749 w 2682910"/>
              <a:gd name="connsiteY13" fmla="*/ 5820508 h 5820508"/>
              <a:gd name="connsiteX14" fmla="*/ 1621667 w 2682910"/>
              <a:gd name="connsiteY14" fmla="*/ 5820508 h 5820508"/>
              <a:gd name="connsiteX15" fmla="*/ 1043357 w 2682910"/>
              <a:gd name="connsiteY15" fmla="*/ 5820508 h 5820508"/>
              <a:gd name="connsiteX16" fmla="*/ 447161 w 2682910"/>
              <a:gd name="connsiteY16" fmla="*/ 5820508 h 5820508"/>
              <a:gd name="connsiteX17" fmla="*/ 0 w 2682910"/>
              <a:gd name="connsiteY17" fmla="*/ 5373347 h 5820508"/>
              <a:gd name="connsiteX18" fmla="*/ 0 w 2682910"/>
              <a:gd name="connsiteY18" fmla="*/ 4757574 h 5820508"/>
              <a:gd name="connsiteX19" fmla="*/ 0 w 2682910"/>
              <a:gd name="connsiteY19" fmla="*/ 4141801 h 5820508"/>
              <a:gd name="connsiteX20" fmla="*/ 0 w 2682910"/>
              <a:gd name="connsiteY20" fmla="*/ 3624551 h 5820508"/>
              <a:gd name="connsiteX21" fmla="*/ 0 w 2682910"/>
              <a:gd name="connsiteY21" fmla="*/ 2959516 h 5820508"/>
              <a:gd name="connsiteX22" fmla="*/ 0 w 2682910"/>
              <a:gd name="connsiteY22" fmla="*/ 2294481 h 5820508"/>
              <a:gd name="connsiteX23" fmla="*/ 0 w 2682910"/>
              <a:gd name="connsiteY23" fmla="*/ 1678708 h 5820508"/>
              <a:gd name="connsiteX24" fmla="*/ 0 w 2682910"/>
              <a:gd name="connsiteY24" fmla="*/ 1112196 h 5820508"/>
              <a:gd name="connsiteX25" fmla="*/ 0 w 2682910"/>
              <a:gd name="connsiteY25" fmla="*/ 447161 h 58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2910" h="5820508" fill="none" extrusionOk="0">
                <a:moveTo>
                  <a:pt x="0" y="447161"/>
                </a:moveTo>
                <a:cubicBezTo>
                  <a:pt x="-36240" y="173131"/>
                  <a:pt x="254883" y="15661"/>
                  <a:pt x="447161" y="0"/>
                </a:cubicBezTo>
                <a:cubicBezTo>
                  <a:pt x="578116" y="-29399"/>
                  <a:pt x="930008" y="3668"/>
                  <a:pt x="1079129" y="0"/>
                </a:cubicBezTo>
                <a:cubicBezTo>
                  <a:pt x="1228250" y="-3668"/>
                  <a:pt x="1554836" y="29168"/>
                  <a:pt x="1675325" y="0"/>
                </a:cubicBezTo>
                <a:cubicBezTo>
                  <a:pt x="1795814" y="-29168"/>
                  <a:pt x="2083097" y="-26095"/>
                  <a:pt x="2235749" y="0"/>
                </a:cubicBezTo>
                <a:cubicBezTo>
                  <a:pt x="2525693" y="33241"/>
                  <a:pt x="2715646" y="206870"/>
                  <a:pt x="2682910" y="447161"/>
                </a:cubicBezTo>
                <a:cubicBezTo>
                  <a:pt x="2650439" y="642710"/>
                  <a:pt x="2716424" y="984879"/>
                  <a:pt x="2682910" y="1161458"/>
                </a:cubicBezTo>
                <a:cubicBezTo>
                  <a:pt x="2649396" y="1338037"/>
                  <a:pt x="2657372" y="1557012"/>
                  <a:pt x="2682910" y="1678708"/>
                </a:cubicBezTo>
                <a:cubicBezTo>
                  <a:pt x="2708449" y="1800404"/>
                  <a:pt x="2673081" y="2071497"/>
                  <a:pt x="2682910" y="2343743"/>
                </a:cubicBezTo>
                <a:cubicBezTo>
                  <a:pt x="2692739" y="2615989"/>
                  <a:pt x="2665941" y="2840286"/>
                  <a:pt x="2682910" y="3058040"/>
                </a:cubicBezTo>
                <a:cubicBezTo>
                  <a:pt x="2699879" y="3275794"/>
                  <a:pt x="2695988" y="3431256"/>
                  <a:pt x="2682910" y="3673813"/>
                </a:cubicBezTo>
                <a:cubicBezTo>
                  <a:pt x="2669832" y="3916370"/>
                  <a:pt x="2705723" y="4158288"/>
                  <a:pt x="2682910" y="4388110"/>
                </a:cubicBezTo>
                <a:cubicBezTo>
                  <a:pt x="2660097" y="4617932"/>
                  <a:pt x="2644326" y="4915537"/>
                  <a:pt x="2682910" y="5373347"/>
                </a:cubicBezTo>
                <a:cubicBezTo>
                  <a:pt x="2659939" y="5670621"/>
                  <a:pt x="2465661" y="5864265"/>
                  <a:pt x="2235749" y="5820508"/>
                </a:cubicBezTo>
                <a:cubicBezTo>
                  <a:pt x="2024388" y="5816616"/>
                  <a:pt x="1924335" y="5801290"/>
                  <a:pt x="1621667" y="5820508"/>
                </a:cubicBezTo>
                <a:cubicBezTo>
                  <a:pt x="1318999" y="5839726"/>
                  <a:pt x="1236357" y="5848253"/>
                  <a:pt x="1043357" y="5820508"/>
                </a:cubicBezTo>
                <a:cubicBezTo>
                  <a:pt x="850357" y="5792764"/>
                  <a:pt x="677081" y="5816364"/>
                  <a:pt x="447161" y="5820508"/>
                </a:cubicBezTo>
                <a:cubicBezTo>
                  <a:pt x="144333" y="5835015"/>
                  <a:pt x="38077" y="5648694"/>
                  <a:pt x="0" y="5373347"/>
                </a:cubicBezTo>
                <a:cubicBezTo>
                  <a:pt x="5105" y="5156905"/>
                  <a:pt x="21948" y="5013881"/>
                  <a:pt x="0" y="4757574"/>
                </a:cubicBezTo>
                <a:cubicBezTo>
                  <a:pt x="-21948" y="4501267"/>
                  <a:pt x="1961" y="4401916"/>
                  <a:pt x="0" y="4141801"/>
                </a:cubicBezTo>
                <a:cubicBezTo>
                  <a:pt x="-1961" y="3881686"/>
                  <a:pt x="-4125" y="3867114"/>
                  <a:pt x="0" y="3624551"/>
                </a:cubicBezTo>
                <a:cubicBezTo>
                  <a:pt x="4125" y="3381988"/>
                  <a:pt x="-31465" y="3188724"/>
                  <a:pt x="0" y="2959516"/>
                </a:cubicBezTo>
                <a:cubicBezTo>
                  <a:pt x="31465" y="2730308"/>
                  <a:pt x="957" y="2591994"/>
                  <a:pt x="0" y="2294481"/>
                </a:cubicBezTo>
                <a:cubicBezTo>
                  <a:pt x="-957" y="1996968"/>
                  <a:pt x="6840" y="1825979"/>
                  <a:pt x="0" y="1678708"/>
                </a:cubicBezTo>
                <a:cubicBezTo>
                  <a:pt x="-6840" y="1531437"/>
                  <a:pt x="4532" y="1327113"/>
                  <a:pt x="0" y="1112196"/>
                </a:cubicBezTo>
                <a:cubicBezTo>
                  <a:pt x="-4532" y="897279"/>
                  <a:pt x="-19740" y="755750"/>
                  <a:pt x="0" y="447161"/>
                </a:cubicBezTo>
                <a:close/>
              </a:path>
              <a:path w="2682910" h="5820508" stroke="0" extrusionOk="0">
                <a:moveTo>
                  <a:pt x="0" y="447161"/>
                </a:moveTo>
                <a:cubicBezTo>
                  <a:pt x="35733" y="197956"/>
                  <a:pt x="246000" y="-31375"/>
                  <a:pt x="447161" y="0"/>
                </a:cubicBezTo>
                <a:cubicBezTo>
                  <a:pt x="690279" y="20805"/>
                  <a:pt x="905799" y="15611"/>
                  <a:pt x="1043357" y="0"/>
                </a:cubicBezTo>
                <a:cubicBezTo>
                  <a:pt x="1180915" y="-15611"/>
                  <a:pt x="1373272" y="29266"/>
                  <a:pt x="1657439" y="0"/>
                </a:cubicBezTo>
                <a:cubicBezTo>
                  <a:pt x="1941606" y="-29266"/>
                  <a:pt x="2119683" y="10272"/>
                  <a:pt x="2235749" y="0"/>
                </a:cubicBezTo>
                <a:cubicBezTo>
                  <a:pt x="2488702" y="-2512"/>
                  <a:pt x="2672642" y="156480"/>
                  <a:pt x="2682910" y="447161"/>
                </a:cubicBezTo>
                <a:cubicBezTo>
                  <a:pt x="2703333" y="608479"/>
                  <a:pt x="2687618" y="709241"/>
                  <a:pt x="2682910" y="915149"/>
                </a:cubicBezTo>
                <a:cubicBezTo>
                  <a:pt x="2678202" y="1121057"/>
                  <a:pt x="2657771" y="1230975"/>
                  <a:pt x="2682910" y="1481660"/>
                </a:cubicBezTo>
                <a:cubicBezTo>
                  <a:pt x="2708049" y="1732345"/>
                  <a:pt x="2681260" y="1729223"/>
                  <a:pt x="2682910" y="1949648"/>
                </a:cubicBezTo>
                <a:cubicBezTo>
                  <a:pt x="2684560" y="2170073"/>
                  <a:pt x="2668551" y="2254408"/>
                  <a:pt x="2682910" y="2417635"/>
                </a:cubicBezTo>
                <a:cubicBezTo>
                  <a:pt x="2697269" y="2580862"/>
                  <a:pt x="2692499" y="2809993"/>
                  <a:pt x="2682910" y="2984147"/>
                </a:cubicBezTo>
                <a:cubicBezTo>
                  <a:pt x="2673321" y="3158301"/>
                  <a:pt x="2712757" y="3397285"/>
                  <a:pt x="2682910" y="3649182"/>
                </a:cubicBezTo>
                <a:cubicBezTo>
                  <a:pt x="2653063" y="3901080"/>
                  <a:pt x="2673771" y="4011198"/>
                  <a:pt x="2682910" y="4166431"/>
                </a:cubicBezTo>
                <a:cubicBezTo>
                  <a:pt x="2692049" y="4321664"/>
                  <a:pt x="2702644" y="4630427"/>
                  <a:pt x="2682910" y="4782205"/>
                </a:cubicBezTo>
                <a:cubicBezTo>
                  <a:pt x="2663176" y="4933983"/>
                  <a:pt x="2688204" y="5154546"/>
                  <a:pt x="2682910" y="5373347"/>
                </a:cubicBezTo>
                <a:cubicBezTo>
                  <a:pt x="2679161" y="5675042"/>
                  <a:pt x="2505478" y="5803728"/>
                  <a:pt x="2235749" y="5820508"/>
                </a:cubicBezTo>
                <a:cubicBezTo>
                  <a:pt x="1981810" y="5840801"/>
                  <a:pt x="1793632" y="5819328"/>
                  <a:pt x="1603781" y="5820508"/>
                </a:cubicBezTo>
                <a:cubicBezTo>
                  <a:pt x="1413930" y="5821688"/>
                  <a:pt x="1108714" y="5824713"/>
                  <a:pt x="971813" y="5820508"/>
                </a:cubicBezTo>
                <a:cubicBezTo>
                  <a:pt x="834912" y="5816303"/>
                  <a:pt x="557346" y="5803377"/>
                  <a:pt x="447161" y="5820508"/>
                </a:cubicBezTo>
                <a:cubicBezTo>
                  <a:pt x="157836" y="5812390"/>
                  <a:pt x="46639" y="5659381"/>
                  <a:pt x="0" y="5373347"/>
                </a:cubicBezTo>
                <a:cubicBezTo>
                  <a:pt x="7930" y="5125686"/>
                  <a:pt x="25357" y="4991337"/>
                  <a:pt x="0" y="4806836"/>
                </a:cubicBezTo>
                <a:cubicBezTo>
                  <a:pt x="-25357" y="4622335"/>
                  <a:pt x="-1761" y="4516903"/>
                  <a:pt x="0" y="4289586"/>
                </a:cubicBezTo>
                <a:cubicBezTo>
                  <a:pt x="1761" y="4062269"/>
                  <a:pt x="4744" y="4009820"/>
                  <a:pt x="0" y="3821598"/>
                </a:cubicBezTo>
                <a:cubicBezTo>
                  <a:pt x="-4744" y="3633376"/>
                  <a:pt x="-13296" y="3313972"/>
                  <a:pt x="0" y="3107301"/>
                </a:cubicBezTo>
                <a:cubicBezTo>
                  <a:pt x="13296" y="2900630"/>
                  <a:pt x="-4205" y="2706016"/>
                  <a:pt x="0" y="2491528"/>
                </a:cubicBezTo>
                <a:cubicBezTo>
                  <a:pt x="4205" y="2277040"/>
                  <a:pt x="-19274" y="2169812"/>
                  <a:pt x="0" y="1974279"/>
                </a:cubicBezTo>
                <a:cubicBezTo>
                  <a:pt x="19274" y="1778746"/>
                  <a:pt x="23471" y="1486510"/>
                  <a:pt x="0" y="1259982"/>
                </a:cubicBezTo>
                <a:cubicBezTo>
                  <a:pt x="-23471" y="1033454"/>
                  <a:pt x="23770" y="824058"/>
                  <a:pt x="0" y="447161"/>
                </a:cubicBezTo>
                <a:close/>
              </a:path>
            </a:pathLst>
          </a:custGeom>
          <a:solidFill>
            <a:schemeClr val="bg1">
              <a:lumMod val="65000"/>
              <a:alpha val="26000"/>
            </a:schemeClr>
          </a:solidFill>
          <a:ln w="28575">
            <a:solidFill>
              <a:schemeClr val="tx1"/>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3E69A71-38C1-45A9-A959-51A35072FF37}"/>
              </a:ext>
            </a:extLst>
          </p:cNvPr>
          <p:cNvSpPr/>
          <p:nvPr/>
        </p:nvSpPr>
        <p:spPr>
          <a:xfrm>
            <a:off x="8824687" y="914400"/>
            <a:ext cx="2682910" cy="5820508"/>
          </a:xfrm>
          <a:custGeom>
            <a:avLst/>
            <a:gdLst>
              <a:gd name="connsiteX0" fmla="*/ 0 w 2682910"/>
              <a:gd name="connsiteY0" fmla="*/ 447161 h 5820508"/>
              <a:gd name="connsiteX1" fmla="*/ 447161 w 2682910"/>
              <a:gd name="connsiteY1" fmla="*/ 0 h 5820508"/>
              <a:gd name="connsiteX2" fmla="*/ 1079129 w 2682910"/>
              <a:gd name="connsiteY2" fmla="*/ 0 h 5820508"/>
              <a:gd name="connsiteX3" fmla="*/ 1675325 w 2682910"/>
              <a:gd name="connsiteY3" fmla="*/ 0 h 5820508"/>
              <a:gd name="connsiteX4" fmla="*/ 2235749 w 2682910"/>
              <a:gd name="connsiteY4" fmla="*/ 0 h 5820508"/>
              <a:gd name="connsiteX5" fmla="*/ 2682910 w 2682910"/>
              <a:gd name="connsiteY5" fmla="*/ 447161 h 5820508"/>
              <a:gd name="connsiteX6" fmla="*/ 2682910 w 2682910"/>
              <a:gd name="connsiteY6" fmla="*/ 1161458 h 5820508"/>
              <a:gd name="connsiteX7" fmla="*/ 2682910 w 2682910"/>
              <a:gd name="connsiteY7" fmla="*/ 1678708 h 5820508"/>
              <a:gd name="connsiteX8" fmla="*/ 2682910 w 2682910"/>
              <a:gd name="connsiteY8" fmla="*/ 2343743 h 5820508"/>
              <a:gd name="connsiteX9" fmla="*/ 2682910 w 2682910"/>
              <a:gd name="connsiteY9" fmla="*/ 3058040 h 5820508"/>
              <a:gd name="connsiteX10" fmla="*/ 2682910 w 2682910"/>
              <a:gd name="connsiteY10" fmla="*/ 3673813 h 5820508"/>
              <a:gd name="connsiteX11" fmla="*/ 2682910 w 2682910"/>
              <a:gd name="connsiteY11" fmla="*/ 4388110 h 5820508"/>
              <a:gd name="connsiteX12" fmla="*/ 2682910 w 2682910"/>
              <a:gd name="connsiteY12" fmla="*/ 5373347 h 5820508"/>
              <a:gd name="connsiteX13" fmla="*/ 2235749 w 2682910"/>
              <a:gd name="connsiteY13" fmla="*/ 5820508 h 5820508"/>
              <a:gd name="connsiteX14" fmla="*/ 1621667 w 2682910"/>
              <a:gd name="connsiteY14" fmla="*/ 5820508 h 5820508"/>
              <a:gd name="connsiteX15" fmla="*/ 1043357 w 2682910"/>
              <a:gd name="connsiteY15" fmla="*/ 5820508 h 5820508"/>
              <a:gd name="connsiteX16" fmla="*/ 447161 w 2682910"/>
              <a:gd name="connsiteY16" fmla="*/ 5820508 h 5820508"/>
              <a:gd name="connsiteX17" fmla="*/ 0 w 2682910"/>
              <a:gd name="connsiteY17" fmla="*/ 5373347 h 5820508"/>
              <a:gd name="connsiteX18" fmla="*/ 0 w 2682910"/>
              <a:gd name="connsiteY18" fmla="*/ 4757574 h 5820508"/>
              <a:gd name="connsiteX19" fmla="*/ 0 w 2682910"/>
              <a:gd name="connsiteY19" fmla="*/ 4141801 h 5820508"/>
              <a:gd name="connsiteX20" fmla="*/ 0 w 2682910"/>
              <a:gd name="connsiteY20" fmla="*/ 3624551 h 5820508"/>
              <a:gd name="connsiteX21" fmla="*/ 0 w 2682910"/>
              <a:gd name="connsiteY21" fmla="*/ 2959516 h 5820508"/>
              <a:gd name="connsiteX22" fmla="*/ 0 w 2682910"/>
              <a:gd name="connsiteY22" fmla="*/ 2294481 h 5820508"/>
              <a:gd name="connsiteX23" fmla="*/ 0 w 2682910"/>
              <a:gd name="connsiteY23" fmla="*/ 1678708 h 5820508"/>
              <a:gd name="connsiteX24" fmla="*/ 0 w 2682910"/>
              <a:gd name="connsiteY24" fmla="*/ 1112196 h 5820508"/>
              <a:gd name="connsiteX25" fmla="*/ 0 w 2682910"/>
              <a:gd name="connsiteY25" fmla="*/ 447161 h 58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82910" h="5820508" fill="none" extrusionOk="0">
                <a:moveTo>
                  <a:pt x="0" y="447161"/>
                </a:moveTo>
                <a:cubicBezTo>
                  <a:pt x="-36240" y="173131"/>
                  <a:pt x="254883" y="15661"/>
                  <a:pt x="447161" y="0"/>
                </a:cubicBezTo>
                <a:cubicBezTo>
                  <a:pt x="578116" y="-29399"/>
                  <a:pt x="930008" y="3668"/>
                  <a:pt x="1079129" y="0"/>
                </a:cubicBezTo>
                <a:cubicBezTo>
                  <a:pt x="1228250" y="-3668"/>
                  <a:pt x="1554836" y="29168"/>
                  <a:pt x="1675325" y="0"/>
                </a:cubicBezTo>
                <a:cubicBezTo>
                  <a:pt x="1795814" y="-29168"/>
                  <a:pt x="2083097" y="-26095"/>
                  <a:pt x="2235749" y="0"/>
                </a:cubicBezTo>
                <a:cubicBezTo>
                  <a:pt x="2525693" y="33241"/>
                  <a:pt x="2715646" y="206870"/>
                  <a:pt x="2682910" y="447161"/>
                </a:cubicBezTo>
                <a:cubicBezTo>
                  <a:pt x="2650439" y="642710"/>
                  <a:pt x="2716424" y="984879"/>
                  <a:pt x="2682910" y="1161458"/>
                </a:cubicBezTo>
                <a:cubicBezTo>
                  <a:pt x="2649396" y="1338037"/>
                  <a:pt x="2657372" y="1557012"/>
                  <a:pt x="2682910" y="1678708"/>
                </a:cubicBezTo>
                <a:cubicBezTo>
                  <a:pt x="2708449" y="1800404"/>
                  <a:pt x="2673081" y="2071497"/>
                  <a:pt x="2682910" y="2343743"/>
                </a:cubicBezTo>
                <a:cubicBezTo>
                  <a:pt x="2692739" y="2615989"/>
                  <a:pt x="2665941" y="2840286"/>
                  <a:pt x="2682910" y="3058040"/>
                </a:cubicBezTo>
                <a:cubicBezTo>
                  <a:pt x="2699879" y="3275794"/>
                  <a:pt x="2695988" y="3431256"/>
                  <a:pt x="2682910" y="3673813"/>
                </a:cubicBezTo>
                <a:cubicBezTo>
                  <a:pt x="2669832" y="3916370"/>
                  <a:pt x="2705723" y="4158288"/>
                  <a:pt x="2682910" y="4388110"/>
                </a:cubicBezTo>
                <a:cubicBezTo>
                  <a:pt x="2660097" y="4617932"/>
                  <a:pt x="2644326" y="4915537"/>
                  <a:pt x="2682910" y="5373347"/>
                </a:cubicBezTo>
                <a:cubicBezTo>
                  <a:pt x="2659939" y="5670621"/>
                  <a:pt x="2465661" y="5864265"/>
                  <a:pt x="2235749" y="5820508"/>
                </a:cubicBezTo>
                <a:cubicBezTo>
                  <a:pt x="2024388" y="5816616"/>
                  <a:pt x="1924335" y="5801290"/>
                  <a:pt x="1621667" y="5820508"/>
                </a:cubicBezTo>
                <a:cubicBezTo>
                  <a:pt x="1318999" y="5839726"/>
                  <a:pt x="1236357" y="5848253"/>
                  <a:pt x="1043357" y="5820508"/>
                </a:cubicBezTo>
                <a:cubicBezTo>
                  <a:pt x="850357" y="5792764"/>
                  <a:pt x="677081" y="5816364"/>
                  <a:pt x="447161" y="5820508"/>
                </a:cubicBezTo>
                <a:cubicBezTo>
                  <a:pt x="144333" y="5835015"/>
                  <a:pt x="38077" y="5648694"/>
                  <a:pt x="0" y="5373347"/>
                </a:cubicBezTo>
                <a:cubicBezTo>
                  <a:pt x="5105" y="5156905"/>
                  <a:pt x="21948" y="5013881"/>
                  <a:pt x="0" y="4757574"/>
                </a:cubicBezTo>
                <a:cubicBezTo>
                  <a:pt x="-21948" y="4501267"/>
                  <a:pt x="1961" y="4401916"/>
                  <a:pt x="0" y="4141801"/>
                </a:cubicBezTo>
                <a:cubicBezTo>
                  <a:pt x="-1961" y="3881686"/>
                  <a:pt x="-4125" y="3867114"/>
                  <a:pt x="0" y="3624551"/>
                </a:cubicBezTo>
                <a:cubicBezTo>
                  <a:pt x="4125" y="3381988"/>
                  <a:pt x="-31465" y="3188724"/>
                  <a:pt x="0" y="2959516"/>
                </a:cubicBezTo>
                <a:cubicBezTo>
                  <a:pt x="31465" y="2730308"/>
                  <a:pt x="957" y="2591994"/>
                  <a:pt x="0" y="2294481"/>
                </a:cubicBezTo>
                <a:cubicBezTo>
                  <a:pt x="-957" y="1996968"/>
                  <a:pt x="6840" y="1825979"/>
                  <a:pt x="0" y="1678708"/>
                </a:cubicBezTo>
                <a:cubicBezTo>
                  <a:pt x="-6840" y="1531437"/>
                  <a:pt x="4532" y="1327113"/>
                  <a:pt x="0" y="1112196"/>
                </a:cubicBezTo>
                <a:cubicBezTo>
                  <a:pt x="-4532" y="897279"/>
                  <a:pt x="-19740" y="755750"/>
                  <a:pt x="0" y="447161"/>
                </a:cubicBezTo>
                <a:close/>
              </a:path>
              <a:path w="2682910" h="5820508" stroke="0" extrusionOk="0">
                <a:moveTo>
                  <a:pt x="0" y="447161"/>
                </a:moveTo>
                <a:cubicBezTo>
                  <a:pt x="35733" y="197956"/>
                  <a:pt x="246000" y="-31375"/>
                  <a:pt x="447161" y="0"/>
                </a:cubicBezTo>
                <a:cubicBezTo>
                  <a:pt x="690279" y="20805"/>
                  <a:pt x="905799" y="15611"/>
                  <a:pt x="1043357" y="0"/>
                </a:cubicBezTo>
                <a:cubicBezTo>
                  <a:pt x="1180915" y="-15611"/>
                  <a:pt x="1373272" y="29266"/>
                  <a:pt x="1657439" y="0"/>
                </a:cubicBezTo>
                <a:cubicBezTo>
                  <a:pt x="1941606" y="-29266"/>
                  <a:pt x="2119683" y="10272"/>
                  <a:pt x="2235749" y="0"/>
                </a:cubicBezTo>
                <a:cubicBezTo>
                  <a:pt x="2488702" y="-2512"/>
                  <a:pt x="2672642" y="156480"/>
                  <a:pt x="2682910" y="447161"/>
                </a:cubicBezTo>
                <a:cubicBezTo>
                  <a:pt x="2703333" y="608479"/>
                  <a:pt x="2687618" y="709241"/>
                  <a:pt x="2682910" y="915149"/>
                </a:cubicBezTo>
                <a:cubicBezTo>
                  <a:pt x="2678202" y="1121057"/>
                  <a:pt x="2657771" y="1230975"/>
                  <a:pt x="2682910" y="1481660"/>
                </a:cubicBezTo>
                <a:cubicBezTo>
                  <a:pt x="2708049" y="1732345"/>
                  <a:pt x="2681260" y="1729223"/>
                  <a:pt x="2682910" y="1949648"/>
                </a:cubicBezTo>
                <a:cubicBezTo>
                  <a:pt x="2684560" y="2170073"/>
                  <a:pt x="2668551" y="2254408"/>
                  <a:pt x="2682910" y="2417635"/>
                </a:cubicBezTo>
                <a:cubicBezTo>
                  <a:pt x="2697269" y="2580862"/>
                  <a:pt x="2692499" y="2809993"/>
                  <a:pt x="2682910" y="2984147"/>
                </a:cubicBezTo>
                <a:cubicBezTo>
                  <a:pt x="2673321" y="3158301"/>
                  <a:pt x="2712757" y="3397285"/>
                  <a:pt x="2682910" y="3649182"/>
                </a:cubicBezTo>
                <a:cubicBezTo>
                  <a:pt x="2653063" y="3901080"/>
                  <a:pt x="2673771" y="4011198"/>
                  <a:pt x="2682910" y="4166431"/>
                </a:cubicBezTo>
                <a:cubicBezTo>
                  <a:pt x="2692049" y="4321664"/>
                  <a:pt x="2702644" y="4630427"/>
                  <a:pt x="2682910" y="4782205"/>
                </a:cubicBezTo>
                <a:cubicBezTo>
                  <a:pt x="2663176" y="4933983"/>
                  <a:pt x="2688204" y="5154546"/>
                  <a:pt x="2682910" y="5373347"/>
                </a:cubicBezTo>
                <a:cubicBezTo>
                  <a:pt x="2679161" y="5675042"/>
                  <a:pt x="2505478" y="5803728"/>
                  <a:pt x="2235749" y="5820508"/>
                </a:cubicBezTo>
                <a:cubicBezTo>
                  <a:pt x="1981810" y="5840801"/>
                  <a:pt x="1793632" y="5819328"/>
                  <a:pt x="1603781" y="5820508"/>
                </a:cubicBezTo>
                <a:cubicBezTo>
                  <a:pt x="1413930" y="5821688"/>
                  <a:pt x="1108714" y="5824713"/>
                  <a:pt x="971813" y="5820508"/>
                </a:cubicBezTo>
                <a:cubicBezTo>
                  <a:pt x="834912" y="5816303"/>
                  <a:pt x="557346" y="5803377"/>
                  <a:pt x="447161" y="5820508"/>
                </a:cubicBezTo>
                <a:cubicBezTo>
                  <a:pt x="157836" y="5812390"/>
                  <a:pt x="46639" y="5659381"/>
                  <a:pt x="0" y="5373347"/>
                </a:cubicBezTo>
                <a:cubicBezTo>
                  <a:pt x="7930" y="5125686"/>
                  <a:pt x="25357" y="4991337"/>
                  <a:pt x="0" y="4806836"/>
                </a:cubicBezTo>
                <a:cubicBezTo>
                  <a:pt x="-25357" y="4622335"/>
                  <a:pt x="-1761" y="4516903"/>
                  <a:pt x="0" y="4289586"/>
                </a:cubicBezTo>
                <a:cubicBezTo>
                  <a:pt x="1761" y="4062269"/>
                  <a:pt x="4744" y="4009820"/>
                  <a:pt x="0" y="3821598"/>
                </a:cubicBezTo>
                <a:cubicBezTo>
                  <a:pt x="-4744" y="3633376"/>
                  <a:pt x="-13296" y="3313972"/>
                  <a:pt x="0" y="3107301"/>
                </a:cubicBezTo>
                <a:cubicBezTo>
                  <a:pt x="13296" y="2900630"/>
                  <a:pt x="-4205" y="2706016"/>
                  <a:pt x="0" y="2491528"/>
                </a:cubicBezTo>
                <a:cubicBezTo>
                  <a:pt x="4205" y="2277040"/>
                  <a:pt x="-19274" y="2169812"/>
                  <a:pt x="0" y="1974279"/>
                </a:cubicBezTo>
                <a:cubicBezTo>
                  <a:pt x="19274" y="1778746"/>
                  <a:pt x="23471" y="1486510"/>
                  <a:pt x="0" y="1259982"/>
                </a:cubicBezTo>
                <a:cubicBezTo>
                  <a:pt x="-23471" y="1033454"/>
                  <a:pt x="23770" y="824058"/>
                  <a:pt x="0" y="447161"/>
                </a:cubicBezTo>
                <a:close/>
              </a:path>
            </a:pathLst>
          </a:custGeom>
          <a:solidFill>
            <a:schemeClr val="bg1">
              <a:lumMod val="65000"/>
              <a:alpha val="26000"/>
            </a:schemeClr>
          </a:solidFill>
          <a:ln w="28575">
            <a:solidFill>
              <a:schemeClr val="tx1"/>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26" name="Picture 2" descr="cat laptop GIF">
            <a:extLst>
              <a:ext uri="{FF2B5EF4-FFF2-40B4-BE49-F238E27FC236}">
                <a16:creationId xmlns:a16="http://schemas.microsoft.com/office/drawing/2014/main" id="{9ADEDFD2-D3BE-4733-B949-CC509A496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14" y="2108457"/>
            <a:ext cx="1942548" cy="19425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1A7A35-37DE-45D0-B147-7CED35C00BB3}"/>
              </a:ext>
            </a:extLst>
          </p:cNvPr>
          <p:cNvSpPr txBox="1"/>
          <p:nvPr/>
        </p:nvSpPr>
        <p:spPr>
          <a:xfrm rot="16200000">
            <a:off x="298473" y="2617597"/>
            <a:ext cx="914400"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Manual Process</a:t>
            </a:r>
          </a:p>
        </p:txBody>
      </p:sp>
      <p:sp>
        <p:nvSpPr>
          <p:cNvPr id="10" name="TextBox 9">
            <a:extLst>
              <a:ext uri="{FF2B5EF4-FFF2-40B4-BE49-F238E27FC236}">
                <a16:creationId xmlns:a16="http://schemas.microsoft.com/office/drawing/2014/main" id="{E5D3A1B1-688B-48D9-9D4F-A3B7EDDEECF2}"/>
              </a:ext>
            </a:extLst>
          </p:cNvPr>
          <p:cNvSpPr txBox="1"/>
          <p:nvPr/>
        </p:nvSpPr>
        <p:spPr>
          <a:xfrm rot="16200000">
            <a:off x="263683" y="4900247"/>
            <a:ext cx="914400" cy="914400"/>
          </a:xfrm>
          <a:prstGeom prst="rect">
            <a:avLst/>
          </a:prstGeom>
        </p:spPr>
        <p:txBody>
          <a:bodyPr vert="horz" wrap="non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Semi-Automated</a:t>
            </a:r>
          </a:p>
          <a:p>
            <a:pPr marL="0" indent="0" algn="ctr">
              <a:buNone/>
            </a:pPr>
            <a:r>
              <a:rPr lang="en-GB">
                <a:latin typeface="Arial" panose="020B0604020202020204" pitchFamily="34" charset="0"/>
                <a:cs typeface="Arial" panose="020B0604020202020204" pitchFamily="34" charset="0"/>
              </a:rPr>
              <a:t> Process</a:t>
            </a:r>
          </a:p>
        </p:txBody>
      </p:sp>
      <p:pic>
        <p:nvPicPr>
          <p:cNvPr id="1028" name="Picture 4" descr="Robots Free Yourself GIF by The Chemical Brothers">
            <a:extLst>
              <a:ext uri="{FF2B5EF4-FFF2-40B4-BE49-F238E27FC236}">
                <a16:creationId xmlns:a16="http://schemas.microsoft.com/office/drawing/2014/main" id="{0BC36679-C6D2-4164-9DD9-6DA1399EF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654"/>
          <a:stretch/>
        </p:blipFill>
        <p:spPr bwMode="auto">
          <a:xfrm>
            <a:off x="910433" y="4386173"/>
            <a:ext cx="1886030" cy="1942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F924D1F-5C1D-42E5-A433-91B0BC6C0436}"/>
              </a:ext>
            </a:extLst>
          </p:cNvPr>
          <p:cNvSpPr txBox="1"/>
          <p:nvPr/>
        </p:nvSpPr>
        <p:spPr>
          <a:xfrm>
            <a:off x="3002532" y="1165546"/>
            <a:ext cx="2598097" cy="646331"/>
          </a:xfrm>
          <a:prstGeom prst="rect">
            <a:avLst/>
          </a:prstGeom>
          <a:noFill/>
        </p:spPr>
        <p:txBody>
          <a:bodyPr wrap="square">
            <a:spAutoFit/>
          </a:bodyPr>
          <a:lstStyle/>
          <a:p>
            <a:pPr algn="ctr"/>
            <a:r>
              <a:rPr lang="en-GB">
                <a:latin typeface="Arial" panose="020B0604020202020204" pitchFamily="34" charset="0"/>
                <a:cs typeface="Arial" panose="020B0604020202020204" pitchFamily="34" charset="0"/>
              </a:rPr>
              <a:t>Single Interview </a:t>
            </a:r>
          </a:p>
          <a:p>
            <a:pPr algn="ctr"/>
            <a:r>
              <a:rPr lang="en-GB">
                <a:latin typeface="Arial" panose="020B0604020202020204" pitchFamily="34" charset="0"/>
                <a:cs typeface="Arial" panose="020B0604020202020204" pitchFamily="34" charset="0"/>
              </a:rPr>
              <a:t>Transcript </a:t>
            </a:r>
            <a:endParaRPr lang="en-GB"/>
          </a:p>
        </p:txBody>
      </p:sp>
      <p:sp>
        <p:nvSpPr>
          <p:cNvPr id="14" name="TextBox 13">
            <a:extLst>
              <a:ext uri="{FF2B5EF4-FFF2-40B4-BE49-F238E27FC236}">
                <a16:creationId xmlns:a16="http://schemas.microsoft.com/office/drawing/2014/main" id="{7F4ACEA8-3306-46C9-9192-C64FBB2AE21C}"/>
              </a:ext>
            </a:extLst>
          </p:cNvPr>
          <p:cNvSpPr txBox="1"/>
          <p:nvPr/>
        </p:nvSpPr>
        <p:spPr>
          <a:xfrm>
            <a:off x="5934813" y="1027046"/>
            <a:ext cx="2598097" cy="923330"/>
          </a:xfrm>
          <a:prstGeom prst="rect">
            <a:avLst/>
          </a:prstGeom>
          <a:noFill/>
        </p:spPr>
        <p:txBody>
          <a:bodyPr wrap="square">
            <a:spAutoFit/>
          </a:bodyPr>
          <a:lstStyle/>
          <a:p>
            <a:pPr algn="ctr"/>
            <a:r>
              <a:rPr lang="en-GB">
                <a:latin typeface="Arial" panose="020B0604020202020204" pitchFamily="34" charset="0"/>
                <a:cs typeface="Arial" panose="020B0604020202020204" pitchFamily="34" charset="0"/>
              </a:rPr>
              <a:t>Team’s Collected Interview Transcript Summaries </a:t>
            </a:r>
            <a:endParaRPr lang="en-GB"/>
          </a:p>
        </p:txBody>
      </p:sp>
      <p:sp>
        <p:nvSpPr>
          <p:cNvPr id="15" name="TextBox 14">
            <a:extLst>
              <a:ext uri="{FF2B5EF4-FFF2-40B4-BE49-F238E27FC236}">
                <a16:creationId xmlns:a16="http://schemas.microsoft.com/office/drawing/2014/main" id="{4181AE0E-C309-4302-8C22-FFDC9E19AC15}"/>
              </a:ext>
            </a:extLst>
          </p:cNvPr>
          <p:cNvSpPr txBox="1"/>
          <p:nvPr/>
        </p:nvSpPr>
        <p:spPr>
          <a:xfrm>
            <a:off x="8867093" y="1165545"/>
            <a:ext cx="2598097" cy="646331"/>
          </a:xfrm>
          <a:prstGeom prst="rect">
            <a:avLst/>
          </a:prstGeom>
          <a:noFill/>
        </p:spPr>
        <p:txBody>
          <a:bodyPr wrap="square">
            <a:spAutoFit/>
          </a:bodyPr>
          <a:lstStyle/>
          <a:p>
            <a:pPr algn="ctr"/>
            <a:r>
              <a:rPr lang="en-GB">
                <a:latin typeface="Arial" panose="020B0604020202020204" pitchFamily="34" charset="0"/>
                <a:cs typeface="Arial" panose="020B0604020202020204" pitchFamily="34" charset="0"/>
              </a:rPr>
              <a:t>Thematic Coding Transcript Extracts</a:t>
            </a:r>
            <a:endParaRPr lang="en-GB"/>
          </a:p>
        </p:txBody>
      </p:sp>
      <p:sp>
        <p:nvSpPr>
          <p:cNvPr id="11" name="TextBox 10">
            <a:extLst>
              <a:ext uri="{FF2B5EF4-FFF2-40B4-BE49-F238E27FC236}">
                <a16:creationId xmlns:a16="http://schemas.microsoft.com/office/drawing/2014/main" id="{B3E544AB-3C48-4078-ACE5-2C1285F6D6B7}"/>
              </a:ext>
            </a:extLst>
          </p:cNvPr>
          <p:cNvSpPr txBox="1"/>
          <p:nvPr/>
        </p:nvSpPr>
        <p:spPr>
          <a:xfrm>
            <a:off x="8998101" y="2598392"/>
            <a:ext cx="2339985" cy="914400"/>
          </a:xfrm>
          <a:prstGeom prst="rect">
            <a:avLst/>
          </a:prstGeom>
        </p:spPr>
        <p:txBody>
          <a:bodyPr vert="horz" wrap="squar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Basis for Citizen Engagement Workshop</a:t>
            </a:r>
          </a:p>
        </p:txBody>
      </p:sp>
      <p:sp>
        <p:nvSpPr>
          <p:cNvPr id="17" name="TextBox 16">
            <a:extLst>
              <a:ext uri="{FF2B5EF4-FFF2-40B4-BE49-F238E27FC236}">
                <a16:creationId xmlns:a16="http://schemas.microsoft.com/office/drawing/2014/main" id="{3932706B-EF02-4461-931C-A14EDFBD99DD}"/>
              </a:ext>
            </a:extLst>
          </p:cNvPr>
          <p:cNvSpPr txBox="1"/>
          <p:nvPr/>
        </p:nvSpPr>
        <p:spPr>
          <a:xfrm>
            <a:off x="6063868" y="2752504"/>
            <a:ext cx="2339985" cy="914400"/>
          </a:xfrm>
          <a:prstGeom prst="rect">
            <a:avLst/>
          </a:prstGeom>
        </p:spPr>
        <p:txBody>
          <a:bodyPr vert="horz" wrap="square" lIns="91440" tIns="45720" rIns="91440" bIns="45720" rtlCol="0">
            <a:normAutofit/>
          </a:bodyPr>
          <a:lstStyle/>
          <a:p>
            <a:pPr marL="0" indent="0" algn="ctr">
              <a:buNone/>
            </a:pPr>
            <a:r>
              <a:rPr lang="en-GB">
                <a:solidFill>
                  <a:srgbClr val="C00000"/>
                </a:solidFill>
                <a:latin typeface="Arial" panose="020B0604020202020204" pitchFamily="34" charset="0"/>
                <a:cs typeface="Arial" panose="020B0604020202020204" pitchFamily="34" charset="0"/>
              </a:rPr>
              <a:t>Basis for ongoing intervention design</a:t>
            </a:r>
          </a:p>
        </p:txBody>
      </p:sp>
      <p:sp>
        <p:nvSpPr>
          <p:cNvPr id="18" name="TextBox 17">
            <a:extLst>
              <a:ext uri="{FF2B5EF4-FFF2-40B4-BE49-F238E27FC236}">
                <a16:creationId xmlns:a16="http://schemas.microsoft.com/office/drawing/2014/main" id="{D68C767D-8E21-4C89-AE62-ACC6FCA81BF7}"/>
              </a:ext>
            </a:extLst>
          </p:cNvPr>
          <p:cNvSpPr txBox="1"/>
          <p:nvPr/>
        </p:nvSpPr>
        <p:spPr>
          <a:xfrm>
            <a:off x="8998101" y="4900247"/>
            <a:ext cx="2339985" cy="914400"/>
          </a:xfrm>
          <a:prstGeom prst="rect">
            <a:avLst/>
          </a:prstGeom>
        </p:spPr>
        <p:txBody>
          <a:bodyPr vert="horz" wrap="square" lIns="91440" tIns="45720" rIns="91440" bIns="45720" rtlCol="0">
            <a:normAutofit/>
          </a:bodyPr>
          <a:lstStyle/>
          <a:p>
            <a:pPr marL="0" indent="0" algn="ctr">
              <a:buNone/>
            </a:pPr>
            <a:r>
              <a:rPr lang="en-GB">
                <a:solidFill>
                  <a:srgbClr val="C00000"/>
                </a:solidFill>
                <a:latin typeface="Arial" panose="020B0604020202020204" pitchFamily="34" charset="0"/>
                <a:cs typeface="Arial" panose="020B0604020202020204" pitchFamily="34" charset="0"/>
              </a:rPr>
              <a:t>Basis for ongoing intervention design</a:t>
            </a:r>
          </a:p>
          <a:p>
            <a:pPr marL="0" indent="0" algn="ctr">
              <a:buNone/>
            </a:pPr>
            <a:r>
              <a:rPr lang="en-GB">
                <a:solidFill>
                  <a:srgbClr val="C00000"/>
                </a:solidFill>
                <a:latin typeface="Arial" panose="020B0604020202020204" pitchFamily="34" charset="0"/>
                <a:cs typeface="Arial" panose="020B0604020202020204" pitchFamily="34" charset="0"/>
              </a:rPr>
              <a:t>(see next steps)</a:t>
            </a:r>
          </a:p>
        </p:txBody>
      </p:sp>
      <p:sp>
        <p:nvSpPr>
          <p:cNvPr id="19" name="TextBox 18">
            <a:extLst>
              <a:ext uri="{FF2B5EF4-FFF2-40B4-BE49-F238E27FC236}">
                <a16:creationId xmlns:a16="http://schemas.microsoft.com/office/drawing/2014/main" id="{94B8B6DE-6826-4296-90A1-708836F993BD}"/>
              </a:ext>
            </a:extLst>
          </p:cNvPr>
          <p:cNvSpPr txBox="1"/>
          <p:nvPr/>
        </p:nvSpPr>
        <p:spPr>
          <a:xfrm>
            <a:off x="3131586" y="2729643"/>
            <a:ext cx="2339985" cy="914400"/>
          </a:xfrm>
          <a:prstGeom prst="rect">
            <a:avLst/>
          </a:prstGeom>
        </p:spPr>
        <p:txBody>
          <a:bodyPr vert="horz" wrap="squar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Basis for General &amp; Industry Workshops</a:t>
            </a:r>
          </a:p>
        </p:txBody>
      </p:sp>
      <p:sp>
        <p:nvSpPr>
          <p:cNvPr id="20" name="TextBox 19">
            <a:extLst>
              <a:ext uri="{FF2B5EF4-FFF2-40B4-BE49-F238E27FC236}">
                <a16:creationId xmlns:a16="http://schemas.microsoft.com/office/drawing/2014/main" id="{2FAD463E-B7E1-4354-AC7C-04B9D9AC4A9C}"/>
              </a:ext>
            </a:extLst>
          </p:cNvPr>
          <p:cNvSpPr txBox="1"/>
          <p:nvPr/>
        </p:nvSpPr>
        <p:spPr>
          <a:xfrm>
            <a:off x="6096000" y="5018408"/>
            <a:ext cx="2339985" cy="914400"/>
          </a:xfrm>
          <a:prstGeom prst="rect">
            <a:avLst/>
          </a:prstGeom>
        </p:spPr>
        <p:txBody>
          <a:bodyPr vert="horz" wrap="square" lIns="91440" tIns="45720" rIns="91440" bIns="45720" rtlCol="0">
            <a:normAutofit/>
          </a:bodyPr>
          <a:lstStyle/>
          <a:p>
            <a:pPr marL="0" indent="0" algn="ctr">
              <a:buNone/>
            </a:pPr>
            <a:r>
              <a:rPr lang="en-GB">
                <a:latin typeface="Arial" panose="020B0604020202020204" pitchFamily="34" charset="0"/>
                <a:cs typeface="Arial" panose="020B0604020202020204" pitchFamily="34" charset="0"/>
              </a:rPr>
              <a:t>Short enough to do manually</a:t>
            </a:r>
          </a:p>
        </p:txBody>
      </p:sp>
    </p:spTree>
    <p:extLst>
      <p:ext uri="{BB962C8B-B14F-4D97-AF65-F5344CB8AC3E}">
        <p14:creationId xmlns:p14="http://schemas.microsoft.com/office/powerpoint/2010/main" val="2827562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6687-625F-4089-B9D3-A35530C42E25}"/>
              </a:ext>
            </a:extLst>
          </p:cNvPr>
          <p:cNvSpPr>
            <a:spLocks noGrp="1"/>
          </p:cNvSpPr>
          <p:nvPr>
            <p:ph type="title"/>
          </p:nvPr>
        </p:nvSpPr>
        <p:spPr>
          <a:xfrm>
            <a:off x="494400" y="0"/>
            <a:ext cx="11203200" cy="1325563"/>
          </a:xfrm>
        </p:spPr>
        <p:txBody>
          <a:bodyPr/>
          <a:lstStyle/>
          <a:p>
            <a:r>
              <a:rPr lang="en-GB"/>
              <a:t>Semi-Automated Process</a:t>
            </a:r>
          </a:p>
        </p:txBody>
      </p:sp>
      <p:sp>
        <p:nvSpPr>
          <p:cNvPr id="3" name="Content Placeholder 2">
            <a:extLst>
              <a:ext uri="{FF2B5EF4-FFF2-40B4-BE49-F238E27FC236}">
                <a16:creationId xmlns:a16="http://schemas.microsoft.com/office/drawing/2014/main" id="{AA9CD263-14BB-45A9-AA48-C594AD02DDAD}"/>
              </a:ext>
            </a:extLst>
          </p:cNvPr>
          <p:cNvSpPr>
            <a:spLocks noGrp="1"/>
          </p:cNvSpPr>
          <p:nvPr>
            <p:ph idx="1"/>
          </p:nvPr>
        </p:nvSpPr>
        <p:spPr>
          <a:xfrm>
            <a:off x="381384" y="1034716"/>
            <a:ext cx="11203200" cy="4788568"/>
          </a:xfrm>
        </p:spPr>
        <p:txBody>
          <a:bodyPr>
            <a:normAutofit lnSpcReduction="10000"/>
          </a:bodyPr>
          <a:lstStyle/>
          <a:p>
            <a:r>
              <a:rPr lang="en-GB"/>
              <a:t>Using the following query developed from a dictionary of casual conjunctions used in automated text analysis research…</a:t>
            </a:r>
          </a:p>
          <a:p>
            <a:pPr marL="0" indent="0">
              <a:buNone/>
            </a:pPr>
            <a:r>
              <a:rPr lang="en-GB" sz="1600">
                <a:solidFill>
                  <a:srgbClr val="C00000"/>
                </a:solidFill>
                <a:effectLst/>
                <a:latin typeface="Calibri" panose="020F0502020204030204" pitchFamily="34" charset="0"/>
              </a:rPr>
              <a:t>so OR therefore OR thus OR consequently OR consequence OR hence OR result OR accordingly OR account OR because OR cause OR ground OR owing OR reason OR due OR sake OR since OR as OR why OR conclusion OR for OR "give rise" OR induce OR produce OR generate OR effect OR bring OR provoke OR arouse OR elicit OR lead OR trigger OR derive OR associate OR relate OR link OR stem OR originate OR "stir up" OR entail OR contribute OR "set up" OR "set in motion" OR conduce OR educe OR spark OR evoke OR implicate OR activate OR actuate OR kindle OR "fire up" OR stimulate OR "call forth" OR unleash OR effectuate OR "kick up" OR "give birth" OR "call down" OR "put forward" NOT "as well" NOT "as much" NOT "as many" NOT "so much" NOT "so many"</a:t>
            </a:r>
          </a:p>
          <a:p>
            <a:r>
              <a:rPr lang="en-GB"/>
              <a:t>…approximately </a:t>
            </a:r>
            <a:r>
              <a:rPr lang="en-GB" b="1"/>
              <a:t>17,000</a:t>
            </a:r>
            <a:r>
              <a:rPr lang="en-GB"/>
              <a:t> potential causal phrases were identified in the corpus of interview transcripts</a:t>
            </a:r>
          </a:p>
          <a:p>
            <a:r>
              <a:rPr lang="en-GB"/>
              <a:t>Selecting the smallest thematic node (‘Case Study Related’) for further analysis reveals around 20% (</a:t>
            </a:r>
            <a:r>
              <a:rPr lang="en-GB" b="1"/>
              <a:t>~3,400</a:t>
            </a:r>
            <a:r>
              <a:rPr lang="en-GB"/>
              <a:t>) of these are actually causal, others are non causal uses of common words like “so” and “for”.</a:t>
            </a:r>
          </a:p>
          <a:p>
            <a:endParaRPr lang="en-GB"/>
          </a:p>
        </p:txBody>
      </p:sp>
      <p:pic>
        <p:nvPicPr>
          <p:cNvPr id="2052" name="Picture 4" descr="See the source image">
            <a:extLst>
              <a:ext uri="{FF2B5EF4-FFF2-40B4-BE49-F238E27FC236}">
                <a16:creationId xmlns:a16="http://schemas.microsoft.com/office/drawing/2014/main" id="{E1D8EB34-FA30-4EA2-99CB-E5343B6A6F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7" b="5842"/>
          <a:stretch/>
        </p:blipFill>
        <p:spPr bwMode="auto">
          <a:xfrm>
            <a:off x="8044664" y="5040626"/>
            <a:ext cx="4147335" cy="181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54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pic>
        <p:nvPicPr>
          <p:cNvPr id="9" name="Picture 8" descr="Diagram&#10;&#10;Description automatically generated">
            <a:extLst>
              <a:ext uri="{FF2B5EF4-FFF2-40B4-BE49-F238E27FC236}">
                <a16:creationId xmlns:a16="http://schemas.microsoft.com/office/drawing/2014/main" id="{DB539BAD-7C50-2E41-9EDD-8A49B91F037A}"/>
              </a:ext>
            </a:extLst>
          </p:cNvPr>
          <p:cNvPicPr>
            <a:picLocks noChangeAspect="1"/>
          </p:cNvPicPr>
          <p:nvPr/>
        </p:nvPicPr>
        <p:blipFill rotWithShape="1">
          <a:blip r:embed="rId3"/>
          <a:srcRect t="10229" r="73924" b="58396"/>
          <a:stretch/>
        </p:blipFill>
        <p:spPr>
          <a:xfrm>
            <a:off x="6623093" y="1846465"/>
            <a:ext cx="3738920" cy="2012105"/>
          </a:xfrm>
          <a:prstGeom prst="rect">
            <a:avLst/>
          </a:prstGeom>
        </p:spPr>
      </p:pic>
      <p:sp>
        <p:nvSpPr>
          <p:cNvPr id="10" name="TextBox 9">
            <a:extLst>
              <a:ext uri="{FF2B5EF4-FFF2-40B4-BE49-F238E27FC236}">
                <a16:creationId xmlns:a16="http://schemas.microsoft.com/office/drawing/2014/main" id="{FB5A8692-0638-8C48-82F1-7F177663C73D}"/>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2 Summary – Overall Patterns &amp; Trends Section</a:t>
            </a:r>
          </a:p>
          <a:p>
            <a:pPr marL="0" indent="0" algn="l">
              <a:buNone/>
            </a:pPr>
            <a:r>
              <a:rPr lang="en-GB">
                <a:solidFill>
                  <a:schemeClr val="bg1"/>
                </a:solidFill>
                <a:latin typeface="Arial" panose="020B0604020202020204" pitchFamily="34" charset="0"/>
                <a:cs typeface="Arial" panose="020B0604020202020204" pitchFamily="34" charset="0"/>
              </a:rPr>
              <a:t>Systems Mapping Phase 1 – Fragments of the System</a:t>
            </a:r>
          </a:p>
        </p:txBody>
      </p:sp>
      <p:pic>
        <p:nvPicPr>
          <p:cNvPr id="12" name="Picture 11">
            <a:extLst>
              <a:ext uri="{FF2B5EF4-FFF2-40B4-BE49-F238E27FC236}">
                <a16:creationId xmlns:a16="http://schemas.microsoft.com/office/drawing/2014/main" id="{E9555354-9A49-A94C-96B2-48757F773766}"/>
              </a:ext>
            </a:extLst>
          </p:cNvPr>
          <p:cNvPicPr>
            <a:picLocks noChangeAspect="1"/>
          </p:cNvPicPr>
          <p:nvPr/>
        </p:nvPicPr>
        <p:blipFill>
          <a:blip r:embed="rId4"/>
          <a:stretch>
            <a:fillRect/>
          </a:stretch>
        </p:blipFill>
        <p:spPr>
          <a:xfrm>
            <a:off x="343153" y="1381781"/>
            <a:ext cx="6173661" cy="464684"/>
          </a:xfrm>
          <a:prstGeom prst="rect">
            <a:avLst/>
          </a:prstGeom>
        </p:spPr>
      </p:pic>
      <p:pic>
        <p:nvPicPr>
          <p:cNvPr id="17" name="Picture 16" descr="Diagram&#10;&#10;Description automatically generated">
            <a:extLst>
              <a:ext uri="{FF2B5EF4-FFF2-40B4-BE49-F238E27FC236}">
                <a16:creationId xmlns:a16="http://schemas.microsoft.com/office/drawing/2014/main" id="{EFE96320-B90C-A046-BBE0-276FED5132C1}"/>
              </a:ext>
            </a:extLst>
          </p:cNvPr>
          <p:cNvPicPr>
            <a:picLocks noChangeAspect="1"/>
          </p:cNvPicPr>
          <p:nvPr/>
        </p:nvPicPr>
        <p:blipFill rotWithShape="1">
          <a:blip r:embed="rId3"/>
          <a:srcRect l="30491" t="6577" r="36813" b="51820"/>
          <a:stretch/>
        </p:blipFill>
        <p:spPr>
          <a:xfrm>
            <a:off x="7012588" y="3756650"/>
            <a:ext cx="4688095" cy="2668060"/>
          </a:xfrm>
          <a:prstGeom prst="rect">
            <a:avLst/>
          </a:prstGeom>
        </p:spPr>
      </p:pic>
      <p:pic>
        <p:nvPicPr>
          <p:cNvPr id="19" name="Picture 18">
            <a:extLst>
              <a:ext uri="{FF2B5EF4-FFF2-40B4-BE49-F238E27FC236}">
                <a16:creationId xmlns:a16="http://schemas.microsoft.com/office/drawing/2014/main" id="{D7FA3C2C-6B44-EB4E-B9A9-76706E8FA120}"/>
              </a:ext>
            </a:extLst>
          </p:cNvPr>
          <p:cNvPicPr>
            <a:picLocks noChangeAspect="1"/>
          </p:cNvPicPr>
          <p:nvPr/>
        </p:nvPicPr>
        <p:blipFill rotWithShape="1">
          <a:blip r:embed="rId5"/>
          <a:srcRect b="41713"/>
          <a:stretch/>
        </p:blipFill>
        <p:spPr>
          <a:xfrm>
            <a:off x="353528" y="1944984"/>
            <a:ext cx="6157207" cy="2591665"/>
          </a:xfrm>
          <a:prstGeom prst="rect">
            <a:avLst/>
          </a:prstGeom>
        </p:spPr>
      </p:pic>
      <p:sp>
        <p:nvSpPr>
          <p:cNvPr id="20" name="TextBox 19">
            <a:extLst>
              <a:ext uri="{FF2B5EF4-FFF2-40B4-BE49-F238E27FC236}">
                <a16:creationId xmlns:a16="http://schemas.microsoft.com/office/drawing/2014/main" id="{95212586-2215-734C-8CA0-78CD6C8B65E0}"/>
              </a:ext>
            </a:extLst>
          </p:cNvPr>
          <p:cNvSpPr txBox="1"/>
          <p:nvPr/>
        </p:nvSpPr>
        <p:spPr>
          <a:xfrm>
            <a:off x="491317" y="5036270"/>
            <a:ext cx="6019417" cy="1084082"/>
          </a:xfrm>
          <a:prstGeom prst="rect">
            <a:avLst/>
          </a:prstGeom>
        </p:spPr>
        <p:txBody>
          <a:bodyPr vert="horz" wrap="square" lIns="91440" tIns="45720" rIns="91440" bIns="45720" rtlCol="0">
            <a:normAutofit/>
          </a:bodyPr>
          <a:lstStyle/>
          <a:p>
            <a:pPr marL="0" indent="0" algn="l">
              <a:buNone/>
            </a:pPr>
            <a:r>
              <a:rPr lang="en-GB">
                <a:highlight>
                  <a:srgbClr val="FFFF00"/>
                </a:highlight>
                <a:latin typeface="Arial" panose="020B0604020202020204" pitchFamily="34" charset="0"/>
                <a:cs typeface="Arial" panose="020B0604020202020204" pitchFamily="34" charset="0"/>
              </a:rPr>
              <a:t>Variables</a:t>
            </a:r>
          </a:p>
          <a:p>
            <a:pPr marL="0" indent="0" algn="l">
              <a:buNone/>
            </a:pPr>
            <a:endParaRPr lang="en-GB">
              <a:latin typeface="Arial" panose="020B0604020202020204" pitchFamily="34" charset="0"/>
              <a:cs typeface="Arial" panose="020B0604020202020204" pitchFamily="34" charset="0"/>
            </a:endParaRPr>
          </a:p>
          <a:p>
            <a:pPr marL="0" indent="0" algn="l">
              <a:buNone/>
            </a:pPr>
            <a:r>
              <a:rPr lang="en-GB">
                <a:highlight>
                  <a:srgbClr val="00FF00"/>
                </a:highlight>
                <a:latin typeface="Arial" panose="020B0604020202020204" pitchFamily="34" charset="0"/>
                <a:cs typeface="Arial" panose="020B0604020202020204" pitchFamily="34" charset="0"/>
              </a:rPr>
              <a:t>Causal links</a:t>
            </a:r>
            <a:r>
              <a:rPr lang="en-GB">
                <a:latin typeface="Arial" panose="020B0604020202020204" pitchFamily="34" charset="0"/>
                <a:cs typeface="Arial" panose="020B0604020202020204" pitchFamily="34" charset="0"/>
              </a:rPr>
              <a:t> (not always explicitly causal)</a:t>
            </a:r>
          </a:p>
        </p:txBody>
      </p:sp>
      <p:pic>
        <p:nvPicPr>
          <p:cNvPr id="1026" name="Picture 2" descr="Vensim">
            <a:extLst>
              <a:ext uri="{FF2B5EF4-FFF2-40B4-BE49-F238E27FC236}">
                <a16:creationId xmlns:a16="http://schemas.microsoft.com/office/drawing/2014/main" id="{101FE0BB-6F23-A64F-934D-41CD37759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5934" y="1532021"/>
            <a:ext cx="1344749" cy="62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97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pic>
        <p:nvPicPr>
          <p:cNvPr id="9" name="Picture 8" descr="Diagram&#10;&#10;Description automatically generated">
            <a:extLst>
              <a:ext uri="{FF2B5EF4-FFF2-40B4-BE49-F238E27FC236}">
                <a16:creationId xmlns:a16="http://schemas.microsoft.com/office/drawing/2014/main" id="{DB539BAD-7C50-2E41-9EDD-8A49B91F037A}"/>
              </a:ext>
            </a:extLst>
          </p:cNvPr>
          <p:cNvPicPr>
            <a:picLocks noChangeAspect="1"/>
          </p:cNvPicPr>
          <p:nvPr/>
        </p:nvPicPr>
        <p:blipFill>
          <a:blip r:embed="rId3"/>
          <a:stretch>
            <a:fillRect/>
          </a:stretch>
        </p:blipFill>
        <p:spPr>
          <a:xfrm>
            <a:off x="343153" y="1338326"/>
            <a:ext cx="11318785" cy="5062474"/>
          </a:xfrm>
          <a:prstGeom prst="rect">
            <a:avLst/>
          </a:prstGeom>
        </p:spPr>
      </p:pic>
      <p:sp>
        <p:nvSpPr>
          <p:cNvPr id="5" name="TextBox 4">
            <a:extLst>
              <a:ext uri="{FF2B5EF4-FFF2-40B4-BE49-F238E27FC236}">
                <a16:creationId xmlns:a16="http://schemas.microsoft.com/office/drawing/2014/main" id="{14CEE950-FBDC-5542-B158-97CAAEDAB362}"/>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2 Summary – Overall Patterns &amp; Trends Section</a:t>
            </a:r>
          </a:p>
          <a:p>
            <a:pPr marL="0" indent="0" algn="l">
              <a:buNone/>
            </a:pPr>
            <a:r>
              <a:rPr lang="en-GB">
                <a:solidFill>
                  <a:schemeClr val="bg1"/>
                </a:solidFill>
                <a:latin typeface="Arial" panose="020B0604020202020204" pitchFamily="34" charset="0"/>
                <a:cs typeface="Arial" panose="020B0604020202020204" pitchFamily="34" charset="0"/>
              </a:rPr>
              <a:t>Systems Mapping Phase 1 – Fragments of the System</a:t>
            </a:r>
          </a:p>
        </p:txBody>
      </p:sp>
    </p:spTree>
    <p:extLst>
      <p:ext uri="{BB962C8B-B14F-4D97-AF65-F5344CB8AC3E}">
        <p14:creationId xmlns:p14="http://schemas.microsoft.com/office/powerpoint/2010/main" val="148770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F61AC1B7-A60A-3A43-A131-C4808B7B2BCC}"/>
              </a:ext>
            </a:extLst>
          </p:cNvPr>
          <p:cNvPicPr>
            <a:picLocks noChangeAspect="1"/>
          </p:cNvPicPr>
          <p:nvPr/>
        </p:nvPicPr>
        <p:blipFill rotWithShape="1">
          <a:blip r:embed="rId3"/>
          <a:srcRect b="109"/>
          <a:stretch/>
        </p:blipFill>
        <p:spPr>
          <a:xfrm>
            <a:off x="965200" y="1224534"/>
            <a:ext cx="10261600" cy="5340858"/>
          </a:xfrm>
          <a:prstGeom prst="rect">
            <a:avLst/>
          </a:prstGeom>
        </p:spPr>
      </p:pic>
      <p:sp>
        <p:nvSpPr>
          <p:cNvPr id="8" name="TextBox 7">
            <a:extLst>
              <a:ext uri="{FF2B5EF4-FFF2-40B4-BE49-F238E27FC236}">
                <a16:creationId xmlns:a16="http://schemas.microsoft.com/office/drawing/2014/main" id="{B09F4A81-E58B-5444-AE2B-E77459F2D44A}"/>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2 Summary – Overall Patterns &amp; Trends Section</a:t>
            </a:r>
          </a:p>
          <a:p>
            <a:pPr marL="0" indent="0" algn="l">
              <a:buNone/>
            </a:pPr>
            <a:r>
              <a:rPr lang="en-GB">
                <a:solidFill>
                  <a:schemeClr val="bg1"/>
                </a:solidFill>
                <a:latin typeface="Arial" panose="020B0604020202020204" pitchFamily="34" charset="0"/>
                <a:cs typeface="Arial" panose="020B0604020202020204" pitchFamily="34" charset="0"/>
              </a:rPr>
              <a:t>Systems Mapping Phase 2 – Aggregated Systems Map</a:t>
            </a:r>
          </a:p>
        </p:txBody>
      </p:sp>
    </p:spTree>
    <p:extLst>
      <p:ext uri="{BB962C8B-B14F-4D97-AF65-F5344CB8AC3E}">
        <p14:creationId xmlns:p14="http://schemas.microsoft.com/office/powerpoint/2010/main" val="749092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F61AC1B7-A60A-3A43-A131-C4808B7B2BCC}"/>
              </a:ext>
            </a:extLst>
          </p:cNvPr>
          <p:cNvPicPr>
            <a:picLocks noChangeAspect="1"/>
          </p:cNvPicPr>
          <p:nvPr/>
        </p:nvPicPr>
        <p:blipFill rotWithShape="1">
          <a:blip r:embed="rId3"/>
          <a:srcRect b="109"/>
          <a:stretch/>
        </p:blipFill>
        <p:spPr>
          <a:xfrm>
            <a:off x="965200" y="1224534"/>
            <a:ext cx="10257646" cy="5338800"/>
          </a:xfrm>
          <a:prstGeom prst="rect">
            <a:avLst/>
          </a:prstGeom>
        </p:spPr>
      </p:pic>
      <p:sp>
        <p:nvSpPr>
          <p:cNvPr id="3" name="Oval 2">
            <a:extLst>
              <a:ext uri="{FF2B5EF4-FFF2-40B4-BE49-F238E27FC236}">
                <a16:creationId xmlns:a16="http://schemas.microsoft.com/office/drawing/2014/main" id="{54DE6371-1DA1-BC40-81E4-E58F7DBBBBE9}"/>
              </a:ext>
            </a:extLst>
          </p:cNvPr>
          <p:cNvSpPr/>
          <p:nvPr/>
        </p:nvSpPr>
        <p:spPr>
          <a:xfrm>
            <a:off x="8521830" y="3704734"/>
            <a:ext cx="797469" cy="499620"/>
          </a:xfrm>
          <a:prstGeom prst="ellipse">
            <a:avLst/>
          </a:prstGeom>
          <a:noFill/>
          <a:ln w="38100">
            <a:solidFill>
              <a:srgbClr val="29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B22B98B-C772-AF41-A40C-385E65B2667E}"/>
              </a:ext>
            </a:extLst>
          </p:cNvPr>
          <p:cNvSpPr/>
          <p:nvPr/>
        </p:nvSpPr>
        <p:spPr>
          <a:xfrm>
            <a:off x="8964887" y="2336748"/>
            <a:ext cx="797469" cy="499620"/>
          </a:xfrm>
          <a:prstGeom prst="ellipse">
            <a:avLst/>
          </a:prstGeom>
          <a:noFill/>
          <a:ln w="38100">
            <a:solidFill>
              <a:srgbClr val="29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D003EAC-0B56-FF48-B75F-342B4B2770E4}"/>
              </a:ext>
            </a:extLst>
          </p:cNvPr>
          <p:cNvSpPr/>
          <p:nvPr/>
        </p:nvSpPr>
        <p:spPr>
          <a:xfrm>
            <a:off x="3799000" y="2422688"/>
            <a:ext cx="797469" cy="499620"/>
          </a:xfrm>
          <a:prstGeom prst="ellipse">
            <a:avLst/>
          </a:prstGeom>
          <a:noFill/>
          <a:ln w="38100">
            <a:solidFill>
              <a:srgbClr val="29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63DBDA1-2D74-D642-9067-C2B2A11853D6}"/>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2 Summary – Overall Patterns &amp; Trends Section</a:t>
            </a:r>
          </a:p>
          <a:p>
            <a:r>
              <a:rPr lang="en-GB">
                <a:solidFill>
                  <a:schemeClr val="bg1"/>
                </a:solidFill>
                <a:latin typeface="Arial" panose="020B0604020202020204" pitchFamily="34" charset="0"/>
                <a:cs typeface="Arial" panose="020B0604020202020204" pitchFamily="34" charset="0"/>
              </a:rPr>
              <a:t>Systems Mapping Phase 2 – Aggregated Systems Map</a:t>
            </a:r>
          </a:p>
        </p:txBody>
      </p:sp>
      <p:sp>
        <p:nvSpPr>
          <p:cNvPr id="11" name="TextBox 10">
            <a:extLst>
              <a:ext uri="{FF2B5EF4-FFF2-40B4-BE49-F238E27FC236}">
                <a16:creationId xmlns:a16="http://schemas.microsoft.com/office/drawing/2014/main" id="{B5790942-E4E6-B642-B567-EF7E8AAD650D}"/>
              </a:ext>
            </a:extLst>
          </p:cNvPr>
          <p:cNvSpPr txBox="1"/>
          <p:nvPr/>
        </p:nvSpPr>
        <p:spPr>
          <a:xfrm>
            <a:off x="212525" y="1381781"/>
            <a:ext cx="2432232" cy="4616648"/>
          </a:xfrm>
          <a:prstGeom prst="rect">
            <a:avLst/>
          </a:prstGeom>
          <a:solidFill>
            <a:srgbClr val="F3FAED"/>
          </a:solidFill>
          <a:effectLst>
            <a:outerShdw blurRad="50800" dist="38100" dir="2700000" algn="tl" rotWithShape="0">
              <a:prstClr val="black">
                <a:alpha val="40000"/>
              </a:prstClr>
            </a:outerShdw>
          </a:effectLst>
        </p:spPr>
        <p:txBody>
          <a:bodyPr wrap="square">
            <a:spAutoFit/>
          </a:bodyPr>
          <a:lstStyle/>
          <a:p>
            <a:r>
              <a:rPr lang="en-GB" sz="1400">
                <a:solidFill>
                  <a:schemeClr val="tx1"/>
                </a:solidFill>
              </a:rPr>
              <a:t>Opportunity to work with teams to refine model (identify further variables and causal links, simplify/group variables, etc.) and explore significant variables/areas of the system in greater detail to improve our understanding of the system and support intervention design.</a:t>
            </a:r>
          </a:p>
          <a:p>
            <a:endParaRPr lang="en-GB" sz="1400"/>
          </a:p>
          <a:p>
            <a:r>
              <a:rPr lang="en-GB" sz="1400">
                <a:solidFill>
                  <a:schemeClr val="tx1"/>
                </a:solidFill>
              </a:rPr>
              <a:t>Highlights issues that are:</a:t>
            </a:r>
          </a:p>
          <a:p>
            <a:pPr marL="285750" indent="-285750">
              <a:buFont typeface="Arial" panose="020B0604020202020204" pitchFamily="34" charset="0"/>
              <a:buChar char="•"/>
            </a:pPr>
            <a:r>
              <a:rPr lang="en-GB" sz="1400" b="1">
                <a:solidFill>
                  <a:schemeClr val="tx1"/>
                </a:solidFill>
              </a:rPr>
              <a:t>Upstream</a:t>
            </a:r>
            <a:r>
              <a:rPr lang="en-GB" sz="1400">
                <a:solidFill>
                  <a:schemeClr val="tx1"/>
                </a:solidFill>
              </a:rPr>
              <a:t> e.g. Framing of Issues as Health Issues</a:t>
            </a:r>
          </a:p>
          <a:p>
            <a:pPr marL="285750" indent="-285750">
              <a:buFont typeface="Arial" panose="020B0604020202020204" pitchFamily="34" charset="0"/>
              <a:buChar char="•"/>
            </a:pPr>
            <a:r>
              <a:rPr lang="en-GB" sz="1400" b="1">
                <a:solidFill>
                  <a:schemeClr val="tx1"/>
                </a:solidFill>
              </a:rPr>
              <a:t>Downstream</a:t>
            </a:r>
            <a:r>
              <a:rPr lang="en-GB" sz="1400">
                <a:solidFill>
                  <a:schemeClr val="tx1"/>
                </a:solidFill>
              </a:rPr>
              <a:t> e.g. Health Equality</a:t>
            </a:r>
          </a:p>
          <a:p>
            <a:pPr marL="285750" indent="-285750">
              <a:buFont typeface="Arial" panose="020B0604020202020204" pitchFamily="34" charset="0"/>
              <a:buChar char="•"/>
            </a:pPr>
            <a:r>
              <a:rPr lang="en-GB" sz="1400">
                <a:solidFill>
                  <a:schemeClr val="tx1"/>
                </a:solidFill>
              </a:rPr>
              <a:t>Potential </a:t>
            </a:r>
            <a:r>
              <a:rPr lang="en-GB" sz="1400" b="1">
                <a:solidFill>
                  <a:schemeClr val="tx1"/>
                </a:solidFill>
              </a:rPr>
              <a:t>key levers of change </a:t>
            </a:r>
            <a:r>
              <a:rPr lang="en-GB" sz="1400">
                <a:solidFill>
                  <a:schemeClr val="tx1"/>
                </a:solidFill>
              </a:rPr>
              <a:t>e.g. Local Govt. Resources</a:t>
            </a:r>
          </a:p>
        </p:txBody>
      </p:sp>
    </p:spTree>
    <p:extLst>
      <p:ext uri="{BB962C8B-B14F-4D97-AF65-F5344CB8AC3E}">
        <p14:creationId xmlns:p14="http://schemas.microsoft.com/office/powerpoint/2010/main" val="1780744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63DBDA1-2D74-D642-9067-C2B2A11853D6}"/>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5 Summary – Overall Patterns &amp; Trends Section</a:t>
            </a:r>
          </a:p>
          <a:p>
            <a:r>
              <a:rPr lang="en-GB">
                <a:solidFill>
                  <a:schemeClr val="bg1"/>
                </a:solidFill>
                <a:latin typeface="Arial" panose="020B0604020202020204" pitchFamily="34" charset="0"/>
                <a:cs typeface="Arial" panose="020B0604020202020204" pitchFamily="34" charset="0"/>
              </a:rPr>
              <a:t>Systems Mapping Phase 2 – Aggregated Systems Map</a:t>
            </a:r>
          </a:p>
        </p:txBody>
      </p:sp>
      <p:pic>
        <p:nvPicPr>
          <p:cNvPr id="10" name="Picture 9" descr="Diagram&#10;&#10;Description automatically generated">
            <a:extLst>
              <a:ext uri="{FF2B5EF4-FFF2-40B4-BE49-F238E27FC236}">
                <a16:creationId xmlns:a16="http://schemas.microsoft.com/office/drawing/2014/main" id="{33A236E2-0A88-1045-9F8C-A5BDB95E9872}"/>
              </a:ext>
            </a:extLst>
          </p:cNvPr>
          <p:cNvPicPr>
            <a:picLocks noChangeAspect="1"/>
          </p:cNvPicPr>
          <p:nvPr/>
        </p:nvPicPr>
        <p:blipFill rotWithShape="1">
          <a:blip r:embed="rId3"/>
          <a:srcRect l="-1" t="8388" r="13754" b="12746"/>
          <a:stretch/>
        </p:blipFill>
        <p:spPr>
          <a:xfrm>
            <a:off x="193406" y="1461155"/>
            <a:ext cx="11805187" cy="5104237"/>
          </a:xfrm>
          <a:prstGeom prst="rect">
            <a:avLst/>
          </a:prstGeom>
        </p:spPr>
      </p:pic>
    </p:spTree>
    <p:extLst>
      <p:ext uri="{BB962C8B-B14F-4D97-AF65-F5344CB8AC3E}">
        <p14:creationId xmlns:p14="http://schemas.microsoft.com/office/powerpoint/2010/main" val="4282716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4B216-496C-7441-B604-171E3F64F061}"/>
              </a:ext>
            </a:extLst>
          </p:cNvPr>
          <p:cNvSpPr txBox="1"/>
          <p:nvPr/>
        </p:nvSpPr>
        <p:spPr>
          <a:xfrm>
            <a:off x="1005840" y="292608"/>
            <a:ext cx="6675120" cy="914400"/>
          </a:xfrm>
          <a:prstGeom prst="rect">
            <a:avLst/>
          </a:prstGeom>
        </p:spPr>
        <p:txBody>
          <a:bodyPr vert="horz" wrap="none" lIns="91440" tIns="45720" rIns="91440" bIns="45720" rtlCol="0">
            <a:normAutofit/>
          </a:bodyPr>
          <a:lstStyle/>
          <a:p>
            <a:pPr marL="0" indent="0" algn="l">
              <a:buNone/>
            </a:pPr>
            <a:endParaRPr lang="en-GB"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63DBDA1-2D74-D642-9067-C2B2A11853D6}"/>
              </a:ext>
            </a:extLst>
          </p:cNvPr>
          <p:cNvSpPr txBox="1"/>
          <p:nvPr/>
        </p:nvSpPr>
        <p:spPr>
          <a:xfrm>
            <a:off x="343153" y="117835"/>
            <a:ext cx="7635711" cy="678730"/>
          </a:xfrm>
          <a:prstGeom prst="rect">
            <a:avLst/>
          </a:prstGeom>
        </p:spPr>
        <p:txBody>
          <a:bodyPr vert="horz" wrap="square" lIns="91440" tIns="45720" rIns="91440" bIns="45720" rtlCol="0">
            <a:normAutofit/>
          </a:bodyPr>
          <a:lstStyle/>
          <a:p>
            <a:pPr marL="0" indent="0" algn="l">
              <a:buNone/>
            </a:pPr>
            <a:r>
              <a:rPr lang="en-GB" b="1">
                <a:solidFill>
                  <a:schemeClr val="bg1"/>
                </a:solidFill>
                <a:latin typeface="Arial" panose="020B0604020202020204" pitchFamily="34" charset="0"/>
                <a:cs typeface="Arial" panose="020B0604020202020204" pitchFamily="34" charset="0"/>
              </a:rPr>
              <a:t>Team 5 Summary – Overall Patterns &amp; Trends Section</a:t>
            </a:r>
          </a:p>
          <a:p>
            <a:pPr marL="0" indent="0" algn="l">
              <a:buNone/>
            </a:pPr>
            <a:r>
              <a:rPr lang="en-GB">
                <a:solidFill>
                  <a:schemeClr val="bg1"/>
                </a:solidFill>
                <a:latin typeface="Arial" panose="020B0604020202020204" pitchFamily="34" charset="0"/>
                <a:cs typeface="Arial" panose="020B0604020202020204" pitchFamily="34" charset="0"/>
              </a:rPr>
              <a:t>Systems Mapping Phase 3 (TBD) – Refined Systems Map (First Draft)</a:t>
            </a:r>
          </a:p>
        </p:txBody>
      </p:sp>
      <p:pic>
        <p:nvPicPr>
          <p:cNvPr id="4" name="Picture 3" descr="Diagram&#10;&#10;Description automatically generated">
            <a:extLst>
              <a:ext uri="{FF2B5EF4-FFF2-40B4-BE49-F238E27FC236}">
                <a16:creationId xmlns:a16="http://schemas.microsoft.com/office/drawing/2014/main" id="{7AF34A8D-72A1-9A43-9C49-310805C4F144}"/>
              </a:ext>
            </a:extLst>
          </p:cNvPr>
          <p:cNvPicPr>
            <a:picLocks noChangeAspect="1"/>
          </p:cNvPicPr>
          <p:nvPr/>
        </p:nvPicPr>
        <p:blipFill rotWithShape="1">
          <a:blip r:embed="rId3"/>
          <a:srcRect t="171" r="1869" b="1677"/>
          <a:stretch/>
        </p:blipFill>
        <p:spPr>
          <a:xfrm>
            <a:off x="96021" y="1131215"/>
            <a:ext cx="8981991" cy="5514681"/>
          </a:xfrm>
          <a:prstGeom prst="rect">
            <a:avLst/>
          </a:prstGeom>
        </p:spPr>
      </p:pic>
      <p:sp>
        <p:nvSpPr>
          <p:cNvPr id="11" name="TextBox 10">
            <a:extLst>
              <a:ext uri="{FF2B5EF4-FFF2-40B4-BE49-F238E27FC236}">
                <a16:creationId xmlns:a16="http://schemas.microsoft.com/office/drawing/2014/main" id="{6E97A9D3-3FE1-6E48-AFE0-118A98BC8454}"/>
              </a:ext>
            </a:extLst>
          </p:cNvPr>
          <p:cNvSpPr txBox="1"/>
          <p:nvPr/>
        </p:nvSpPr>
        <p:spPr>
          <a:xfrm>
            <a:off x="9370243" y="1368220"/>
            <a:ext cx="2467466" cy="2677656"/>
          </a:xfrm>
          <a:prstGeom prst="rect">
            <a:avLst/>
          </a:prstGeom>
          <a:solidFill>
            <a:srgbClr val="F3FAED"/>
          </a:solidFill>
        </p:spPr>
        <p:txBody>
          <a:bodyPr wrap="square">
            <a:spAutoFit/>
          </a:bodyPr>
          <a:lstStyle/>
          <a:p>
            <a:r>
              <a:rPr lang="en-GB" sz="1400" b="1">
                <a:solidFill>
                  <a:schemeClr val="tx1"/>
                </a:solidFill>
              </a:rPr>
              <a:t>Rain has used the aggregated systems map to develop a refined model that includes the most relevant variables based on the real estate interviews.</a:t>
            </a:r>
          </a:p>
          <a:p>
            <a:endParaRPr lang="en-GB" sz="1400"/>
          </a:p>
          <a:p>
            <a:r>
              <a:rPr lang="en-GB" sz="1400">
                <a:solidFill>
                  <a:schemeClr val="tx1"/>
                </a:solidFill>
              </a:rPr>
              <a:t>Rain/Kathy/Neil/Pablo meeting to discuss this proces</a:t>
            </a:r>
            <a:r>
              <a:rPr lang="en-GB" sz="1400"/>
              <a:t>s and how it ties into wider data integration.</a:t>
            </a:r>
            <a:endParaRPr lang="en-GB" sz="1400">
              <a:solidFill>
                <a:schemeClr val="tx1"/>
              </a:solidFill>
            </a:endParaRPr>
          </a:p>
        </p:txBody>
      </p:sp>
      <p:sp>
        <p:nvSpPr>
          <p:cNvPr id="6" name="Hexagon 5">
            <a:extLst>
              <a:ext uri="{FF2B5EF4-FFF2-40B4-BE49-F238E27FC236}">
                <a16:creationId xmlns:a16="http://schemas.microsoft.com/office/drawing/2014/main" id="{0F505C05-9D92-F940-A214-CB4EA4B54A97}"/>
              </a:ext>
            </a:extLst>
          </p:cNvPr>
          <p:cNvSpPr/>
          <p:nvPr/>
        </p:nvSpPr>
        <p:spPr>
          <a:xfrm>
            <a:off x="9370243" y="5505254"/>
            <a:ext cx="395925" cy="341315"/>
          </a:xfrm>
          <a:prstGeom prst="hexag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033DA21-6E6E-084E-A03C-92829807D50C}"/>
              </a:ext>
            </a:extLst>
          </p:cNvPr>
          <p:cNvSpPr txBox="1"/>
          <p:nvPr/>
        </p:nvSpPr>
        <p:spPr>
          <a:xfrm>
            <a:off x="9887328" y="5538792"/>
            <a:ext cx="1307969" cy="307777"/>
          </a:xfrm>
          <a:prstGeom prst="rect">
            <a:avLst/>
          </a:prstGeom>
          <a:noFill/>
        </p:spPr>
        <p:txBody>
          <a:bodyPr wrap="square">
            <a:spAutoFit/>
          </a:bodyPr>
          <a:lstStyle/>
          <a:p>
            <a:r>
              <a:rPr lang="en-GB" sz="1400">
                <a:solidFill>
                  <a:schemeClr val="tx1"/>
                </a:solidFill>
              </a:rPr>
              <a:t>Key variables</a:t>
            </a:r>
          </a:p>
        </p:txBody>
      </p:sp>
      <p:sp>
        <p:nvSpPr>
          <p:cNvPr id="13" name="Rectangle 12">
            <a:extLst>
              <a:ext uri="{FF2B5EF4-FFF2-40B4-BE49-F238E27FC236}">
                <a16:creationId xmlns:a16="http://schemas.microsoft.com/office/drawing/2014/main" id="{8E4CE614-04F3-9246-94D0-F60B21903130}"/>
              </a:ext>
            </a:extLst>
          </p:cNvPr>
          <p:cNvSpPr/>
          <p:nvPr/>
        </p:nvSpPr>
        <p:spPr>
          <a:xfrm>
            <a:off x="9370243" y="6042401"/>
            <a:ext cx="395925" cy="395925"/>
          </a:xfrm>
          <a:prstGeom prst="rect">
            <a:avLst/>
          </a:prstGeom>
          <a:solidFill>
            <a:srgbClr val="FFFF8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47130DE-1018-F94A-BEE1-ABD5F7C5C527}"/>
              </a:ext>
            </a:extLst>
          </p:cNvPr>
          <p:cNvSpPr txBox="1"/>
          <p:nvPr/>
        </p:nvSpPr>
        <p:spPr>
          <a:xfrm>
            <a:off x="9887327" y="6109066"/>
            <a:ext cx="1717069" cy="307777"/>
          </a:xfrm>
          <a:prstGeom prst="rect">
            <a:avLst/>
          </a:prstGeom>
          <a:noFill/>
        </p:spPr>
        <p:txBody>
          <a:bodyPr wrap="square">
            <a:spAutoFit/>
          </a:bodyPr>
          <a:lstStyle/>
          <a:p>
            <a:r>
              <a:rPr lang="en-GB" sz="1400">
                <a:solidFill>
                  <a:schemeClr val="tx1"/>
                </a:solidFill>
              </a:rPr>
              <a:t>Intervention ideas</a:t>
            </a:r>
          </a:p>
        </p:txBody>
      </p:sp>
      <p:sp>
        <p:nvSpPr>
          <p:cNvPr id="15" name="TextBox 14">
            <a:extLst>
              <a:ext uri="{FF2B5EF4-FFF2-40B4-BE49-F238E27FC236}">
                <a16:creationId xmlns:a16="http://schemas.microsoft.com/office/drawing/2014/main" id="{51602744-CAB9-6F46-BDE1-0D58DC5183C3}"/>
              </a:ext>
            </a:extLst>
          </p:cNvPr>
          <p:cNvSpPr txBox="1"/>
          <p:nvPr/>
        </p:nvSpPr>
        <p:spPr>
          <a:xfrm>
            <a:off x="9370243" y="4956376"/>
            <a:ext cx="1307969" cy="307777"/>
          </a:xfrm>
          <a:prstGeom prst="rect">
            <a:avLst/>
          </a:prstGeom>
          <a:noFill/>
        </p:spPr>
        <p:txBody>
          <a:bodyPr wrap="square">
            <a:spAutoFit/>
          </a:bodyPr>
          <a:lstStyle/>
          <a:p>
            <a:r>
              <a:rPr lang="en-GB" sz="1400" b="1">
                <a:solidFill>
                  <a:schemeClr val="tx1"/>
                </a:solidFill>
              </a:rPr>
              <a:t>Key</a:t>
            </a:r>
          </a:p>
        </p:txBody>
      </p:sp>
    </p:spTree>
    <p:extLst>
      <p:ext uri="{BB962C8B-B14F-4D97-AF65-F5344CB8AC3E}">
        <p14:creationId xmlns:p14="http://schemas.microsoft.com/office/powerpoint/2010/main" val="206444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3B9E3-5824-4662-82D0-CD167D84FA95}"/>
              </a:ext>
            </a:extLst>
          </p:cNvPr>
          <p:cNvSpPr txBox="1"/>
          <p:nvPr/>
        </p:nvSpPr>
        <p:spPr>
          <a:xfrm>
            <a:off x="328863" y="1395664"/>
            <a:ext cx="11534273" cy="4507831"/>
          </a:xfrm>
          <a:prstGeom prst="rect">
            <a:avLst/>
          </a:prstGeom>
        </p:spPr>
        <p:txBody>
          <a:bodyPr vert="horz" wrap="square" lIns="91440" tIns="45720" rIns="91440" bIns="45720" rtlCol="0">
            <a:normAutofit fontScale="92500" lnSpcReduction="10000"/>
          </a:bodyPr>
          <a:lstStyle/>
          <a:p>
            <a:pPr marL="0" indent="0" algn="l">
              <a:buNone/>
            </a:pPr>
            <a:r>
              <a:rPr lang="en-GB" sz="3600" b="1">
                <a:latin typeface="Arial" panose="020B0604020202020204" pitchFamily="34" charset="0"/>
                <a:cs typeface="Arial" panose="020B0604020202020204" pitchFamily="34" charset="0"/>
              </a:rPr>
              <a:t>What we said we would do in the proposal</a:t>
            </a:r>
          </a:p>
          <a:p>
            <a:pPr marL="0" indent="0" algn="l">
              <a:buNone/>
            </a:pPr>
            <a:endParaRPr lang="en-GB" sz="2000">
              <a:latin typeface="Arial" panose="020B0604020202020204" pitchFamily="34" charset="0"/>
              <a:cs typeface="Arial" panose="020B0604020202020204" pitchFamily="34" charset="0"/>
            </a:endParaRPr>
          </a:p>
          <a:p>
            <a:pPr marL="0" indent="0" algn="l">
              <a:buNone/>
            </a:pPr>
            <a:endParaRPr lang="en-GB" sz="2800" b="1">
              <a:latin typeface="Arial" panose="020B0604020202020204" pitchFamily="34" charset="0"/>
              <a:cs typeface="Arial" panose="020B0604020202020204" pitchFamily="34" charset="0"/>
            </a:endParaRPr>
          </a:p>
          <a:p>
            <a:pPr marL="0" indent="0" algn="l">
              <a:buNone/>
            </a:pPr>
            <a:r>
              <a:rPr lang="en-GB" sz="2800" b="1">
                <a:latin typeface="Arial" panose="020B0604020202020204" pitchFamily="34" charset="0"/>
                <a:cs typeface="Arial" panose="020B0604020202020204" pitchFamily="34" charset="0"/>
              </a:rPr>
              <a:t>18</a:t>
            </a:r>
            <a:r>
              <a:rPr lang="en-GB" sz="2800">
                <a:latin typeface="Arial" panose="020B0604020202020204" pitchFamily="34" charset="0"/>
                <a:cs typeface="Arial" panose="020B0604020202020204" pitchFamily="34" charset="0"/>
              </a:rPr>
              <a:t> “systems mapping focus groups” over the life of the project (6 people per workshop)…</a:t>
            </a:r>
          </a:p>
          <a:p>
            <a:pPr marL="0" indent="0" algn="l">
              <a:buNone/>
            </a:pPr>
            <a:endParaRPr lang="en-GB" sz="2800">
              <a:latin typeface="Arial" panose="020B0604020202020204" pitchFamily="34" charset="0"/>
              <a:cs typeface="Arial" panose="020B0604020202020204" pitchFamily="34" charset="0"/>
            </a:endParaRPr>
          </a:p>
          <a:p>
            <a:pPr marL="0" indent="0" algn="l">
              <a:buNone/>
            </a:pPr>
            <a:r>
              <a:rPr lang="en-GB" sz="2800">
                <a:latin typeface="Arial" panose="020B0604020202020204" pitchFamily="34" charset="0"/>
                <a:cs typeface="Arial" panose="020B0604020202020204" pitchFamily="34" charset="0"/>
              </a:rPr>
              <a:t>“to </a:t>
            </a:r>
            <a:r>
              <a:rPr lang="en-GB" sz="2800">
                <a:highlight>
                  <a:srgbClr val="FFFF00"/>
                </a:highlight>
                <a:latin typeface="Arial" panose="020B0604020202020204" pitchFamily="34" charset="0"/>
                <a:cs typeface="Arial" panose="020B0604020202020204" pitchFamily="34" charset="0"/>
              </a:rPr>
              <a:t>enable co-produced visual mapping of systems</a:t>
            </a:r>
            <a:r>
              <a:rPr lang="en-GB" sz="2800">
                <a:latin typeface="Arial" panose="020B0604020202020204" pitchFamily="34" charset="0"/>
                <a:cs typeface="Arial" panose="020B0604020202020204" pitchFamily="34" charset="0"/>
              </a:rPr>
              <a:t>, and </a:t>
            </a:r>
            <a:r>
              <a:rPr lang="en-GB" sz="2800">
                <a:highlight>
                  <a:srgbClr val="FFFF00"/>
                </a:highlight>
                <a:latin typeface="Arial" panose="020B0604020202020204" pitchFamily="34" charset="0"/>
                <a:cs typeface="Arial" panose="020B0604020202020204" pitchFamily="34" charset="0"/>
              </a:rPr>
              <a:t>evaluate how well the proposed system changes have been implemented</a:t>
            </a:r>
            <a:r>
              <a:rPr lang="en-GB" sz="2800">
                <a:latin typeface="Arial" panose="020B0604020202020204" pitchFamily="34" charset="0"/>
                <a:cs typeface="Arial" panose="020B0604020202020204" pitchFamily="34" charset="0"/>
              </a:rPr>
              <a:t> and any </a:t>
            </a:r>
            <a:r>
              <a:rPr lang="en-GB" sz="2800">
                <a:highlight>
                  <a:srgbClr val="FFFF00"/>
                </a:highlight>
                <a:latin typeface="Arial" panose="020B0604020202020204" pitchFamily="34" charset="0"/>
                <a:cs typeface="Arial" panose="020B0604020202020204" pitchFamily="34" charset="0"/>
              </a:rPr>
              <a:t>resultant outcomes</a:t>
            </a:r>
            <a:r>
              <a:rPr lang="en-GB" sz="2800">
                <a:latin typeface="Arial" panose="020B0604020202020204" pitchFamily="34" charset="0"/>
                <a:cs typeface="Arial" panose="020B0604020202020204" pitchFamily="34" charset="0"/>
              </a:rPr>
              <a:t>.”</a:t>
            </a:r>
          </a:p>
          <a:p>
            <a:pPr marL="0" indent="0" algn="l">
              <a:buNone/>
            </a:pPr>
            <a:br>
              <a:rPr lang="en-GB" sz="2800">
                <a:latin typeface="Arial" panose="020B0604020202020204" pitchFamily="34" charset="0"/>
                <a:cs typeface="Arial" panose="020B0604020202020204" pitchFamily="34" charset="0"/>
              </a:rPr>
            </a:br>
            <a:r>
              <a:rPr lang="en-GB" sz="2800" b="1">
                <a:solidFill>
                  <a:srgbClr val="C00000"/>
                </a:solidFill>
                <a:latin typeface="Arial" panose="020B0604020202020204" pitchFamily="34" charset="0"/>
                <a:cs typeface="Arial" panose="020B0604020202020204" pitchFamily="34" charset="0"/>
              </a:rPr>
              <a:t>“We will make explicit and visual the otherwise </a:t>
            </a:r>
            <a:r>
              <a:rPr lang="en-GB" sz="2800" b="1" u="sng">
                <a:solidFill>
                  <a:srgbClr val="C00000"/>
                </a:solidFill>
                <a:latin typeface="Arial" panose="020B0604020202020204" pitchFamily="34" charset="0"/>
                <a:cs typeface="Arial" panose="020B0604020202020204" pitchFamily="34" charset="0"/>
              </a:rPr>
              <a:t>implicit mental models </a:t>
            </a:r>
            <a:r>
              <a:rPr lang="en-GB" sz="2800" b="1">
                <a:solidFill>
                  <a:srgbClr val="C00000"/>
                </a:solidFill>
                <a:latin typeface="Arial" panose="020B0604020202020204" pitchFamily="34" charset="0"/>
                <a:cs typeface="Arial" panose="020B0604020202020204" pitchFamily="34" charset="0"/>
              </a:rPr>
              <a:t>regarding the causal relationships between the key factors”</a:t>
            </a:r>
          </a:p>
        </p:txBody>
      </p:sp>
    </p:spTree>
    <p:extLst>
      <p:ext uri="{BB962C8B-B14F-4D97-AF65-F5344CB8AC3E}">
        <p14:creationId xmlns:p14="http://schemas.microsoft.com/office/powerpoint/2010/main" val="739068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paper money&#10;&#10;Description automatically generated with low confidence">
            <a:extLst>
              <a:ext uri="{FF2B5EF4-FFF2-40B4-BE49-F238E27FC236}">
                <a16:creationId xmlns:a16="http://schemas.microsoft.com/office/drawing/2014/main" id="{32582DF9-9545-4A0B-B4FC-749F5214BE88}"/>
              </a:ext>
            </a:extLst>
          </p:cNvPr>
          <p:cNvPicPr>
            <a:picLocks noChangeAspect="1"/>
          </p:cNvPicPr>
          <p:nvPr/>
        </p:nvPicPr>
        <p:blipFill rotWithShape="1">
          <a:blip r:embed="rId3"/>
          <a:srcRect t="4673" b="10952"/>
          <a:stretch/>
        </p:blipFill>
        <p:spPr>
          <a:xfrm>
            <a:off x="0" y="0"/>
            <a:ext cx="12192000" cy="6858001"/>
          </a:xfrm>
          <a:prstGeom prst="rect">
            <a:avLst/>
          </a:prstGeom>
        </p:spPr>
      </p:pic>
      <p:sp>
        <p:nvSpPr>
          <p:cNvPr id="4" name="TextBox 3">
            <a:extLst>
              <a:ext uri="{FF2B5EF4-FFF2-40B4-BE49-F238E27FC236}">
                <a16:creationId xmlns:a16="http://schemas.microsoft.com/office/drawing/2014/main" id="{4C7FD717-421E-43EC-8FA8-C2A595468074}"/>
              </a:ext>
            </a:extLst>
          </p:cNvPr>
          <p:cNvSpPr txBox="1"/>
          <p:nvPr/>
        </p:nvSpPr>
        <p:spPr>
          <a:xfrm>
            <a:off x="269385" y="133562"/>
            <a:ext cx="10611856" cy="5390148"/>
          </a:xfrm>
          <a:prstGeom prst="rect">
            <a:avLst/>
          </a:prstGeom>
        </p:spPr>
        <p:txBody>
          <a:bodyPr vert="horz" wrap="square" lIns="91440" tIns="45720" rIns="91440" bIns="45720" rtlCol="0">
            <a:normAutofit/>
          </a:bodyPr>
          <a:lstStyle/>
          <a:p>
            <a:pPr marL="541338" indent="-541338" algn="l"/>
            <a:r>
              <a:rPr lang="en-GB" sz="4000">
                <a:highlight>
                  <a:srgbClr val="FFFF00"/>
                </a:highlight>
                <a:latin typeface="Arial" panose="020B0604020202020204" pitchFamily="34" charset="0"/>
                <a:cs typeface="Arial" panose="020B0604020202020204" pitchFamily="34" charset="0"/>
              </a:rPr>
              <a:t>Overall Conclusions</a:t>
            </a:r>
          </a:p>
          <a:p>
            <a:pPr algn="l"/>
            <a:r>
              <a:rPr lang="en-GB" sz="4000">
                <a:highlight>
                  <a:srgbClr val="FFFF00"/>
                </a:highlight>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3D28CD34-F7A7-46FA-BC3D-6431EABB7448}"/>
              </a:ext>
            </a:extLst>
          </p:cNvPr>
          <p:cNvSpPr txBox="1"/>
          <p:nvPr/>
        </p:nvSpPr>
        <p:spPr>
          <a:xfrm>
            <a:off x="269384" y="1047961"/>
            <a:ext cx="11506979" cy="5390148"/>
          </a:xfrm>
          <a:prstGeom prst="rect">
            <a:avLst/>
          </a:prstGeom>
        </p:spPr>
        <p:txBody>
          <a:bodyPr vert="horz" wrap="square" lIns="91440" tIns="45720" rIns="91440" bIns="45720" rtlCol="0">
            <a:normAutofit fontScale="85000" lnSpcReduction="20000"/>
          </a:bodyPr>
          <a:lstStyle/>
          <a:p>
            <a:pPr marL="541338" indent="-541338" algn="l">
              <a:spcAft>
                <a:spcPts val="2400"/>
              </a:spcAft>
            </a:pPr>
            <a:r>
              <a:rPr lang="en-GB" sz="4000">
                <a:highlight>
                  <a:srgbClr val="FFFF00"/>
                </a:highlight>
                <a:latin typeface="Arial" panose="020B0604020202020204" pitchFamily="34" charset="0"/>
                <a:cs typeface="Arial" panose="020B0604020202020204" pitchFamily="34" charset="0"/>
              </a:rPr>
              <a:t>1. Housing Targets, Sustainability &amp; Cost/Profit are key factors seen to be in competition with health consideration</a:t>
            </a:r>
          </a:p>
          <a:p>
            <a:pPr marL="542925" indent="-542925" algn="l">
              <a:spcAft>
                <a:spcPts val="2400"/>
              </a:spcAft>
            </a:pPr>
            <a:r>
              <a:rPr lang="en-GB" sz="4000">
                <a:highlight>
                  <a:srgbClr val="FFFF00"/>
                </a:highlight>
                <a:latin typeface="Arial" panose="020B0604020202020204" pitchFamily="34" charset="0"/>
                <a:cs typeface="Arial" panose="020B0604020202020204" pitchFamily="34" charset="0"/>
              </a:rPr>
              <a:t>2. In general key drivers of health consideration are: (</a:t>
            </a:r>
            <a:r>
              <a:rPr lang="en-GB" sz="4000" err="1">
                <a:highlight>
                  <a:srgbClr val="FFFF00"/>
                </a:highlight>
                <a:latin typeface="Arial" panose="020B0604020202020204" pitchFamily="34" charset="0"/>
                <a:cs typeface="Arial" panose="020B0604020202020204" pitchFamily="34" charset="0"/>
              </a:rPr>
              <a:t>i</a:t>
            </a:r>
            <a:r>
              <a:rPr lang="en-GB" sz="4000">
                <a:highlight>
                  <a:srgbClr val="FFFF00"/>
                </a:highlight>
                <a:latin typeface="Arial" panose="020B0604020202020204" pitchFamily="34" charset="0"/>
                <a:cs typeface="Arial" panose="020B0604020202020204" pitchFamily="34" charset="0"/>
              </a:rPr>
              <a:t>) Regulatory Requirements, (ii) Skills &amp; Expertise to Consider Health, (iii) Engagement with Public, (iv) Cost/Profit and (v) Quality &amp; Availability of Data</a:t>
            </a:r>
          </a:p>
          <a:p>
            <a:pPr marL="542925" indent="-542925" algn="l">
              <a:spcAft>
                <a:spcPts val="2400"/>
              </a:spcAft>
            </a:pPr>
            <a:r>
              <a:rPr lang="en-GB" sz="4000">
                <a:highlight>
                  <a:srgbClr val="FFFF00"/>
                </a:highlight>
                <a:latin typeface="Arial" panose="020B0604020202020204" pitchFamily="34" charset="0"/>
                <a:cs typeface="Arial" panose="020B0604020202020204" pitchFamily="34" charset="0"/>
              </a:rPr>
              <a:t>3. Many potential structural and specific leverage points in network of factors (as demonstrated by Community Engagement &amp; Team Summary models) that can be useful to inform intervention design in Phase 2</a:t>
            </a:r>
          </a:p>
        </p:txBody>
      </p:sp>
    </p:spTree>
    <p:extLst>
      <p:ext uri="{BB962C8B-B14F-4D97-AF65-F5344CB8AC3E}">
        <p14:creationId xmlns:p14="http://schemas.microsoft.com/office/powerpoint/2010/main" val="137679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2B7BF0-9A1E-467C-9775-9A1FC150A196}"/>
              </a:ext>
            </a:extLst>
          </p:cNvPr>
          <p:cNvSpPr txBox="1"/>
          <p:nvPr/>
        </p:nvSpPr>
        <p:spPr>
          <a:xfrm>
            <a:off x="295563" y="1265380"/>
            <a:ext cx="2632363" cy="1219201"/>
          </a:xfrm>
          <a:prstGeom prst="rect">
            <a:avLst/>
          </a:prstGeom>
        </p:spPr>
        <p:txBody>
          <a:bodyPr vert="horz" wrap="none" lIns="91440" tIns="45720" rIns="91440" bIns="45720" rtlCol="0">
            <a:normAutofit/>
          </a:bodyPr>
          <a:lstStyle/>
          <a:p>
            <a:pPr marL="0" indent="0" algn="l">
              <a:buNone/>
            </a:pPr>
            <a:r>
              <a:rPr lang="en-GB" sz="3600" b="1">
                <a:solidFill>
                  <a:schemeClr val="tx2"/>
                </a:solidFill>
                <a:latin typeface="Arial" panose="020B0604020202020204" pitchFamily="34" charset="0"/>
                <a:cs typeface="Arial" panose="020B0604020202020204" pitchFamily="34" charset="0"/>
              </a:rPr>
              <a:t>Next Steps</a:t>
            </a:r>
          </a:p>
        </p:txBody>
      </p:sp>
      <p:sp>
        <p:nvSpPr>
          <p:cNvPr id="3" name="TextBox 2">
            <a:extLst>
              <a:ext uri="{FF2B5EF4-FFF2-40B4-BE49-F238E27FC236}">
                <a16:creationId xmlns:a16="http://schemas.microsoft.com/office/drawing/2014/main" id="{4930F566-DE76-4D53-9911-12A224B97A87}"/>
              </a:ext>
            </a:extLst>
          </p:cNvPr>
          <p:cNvSpPr txBox="1"/>
          <p:nvPr/>
        </p:nvSpPr>
        <p:spPr>
          <a:xfrm>
            <a:off x="877455" y="2484581"/>
            <a:ext cx="5218545" cy="3703783"/>
          </a:xfrm>
          <a:prstGeom prst="rect">
            <a:avLst/>
          </a:prstGeom>
        </p:spPr>
        <p:txBody>
          <a:bodyPr vert="horz" wrap="square" lIns="91440" tIns="45720" rIns="91440" bIns="45720" rtlCol="0">
            <a:normAutofit/>
          </a:bodyPr>
          <a:lstStyle/>
          <a:p>
            <a:pPr marL="285750" indent="-285750" algn="l">
              <a:buFont typeface="Arial" panose="020B0604020202020204" pitchFamily="34" charset="0"/>
              <a:buChar char="•"/>
            </a:pPr>
            <a:endParaRPr lang="en-GB" err="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C5044E-17E2-4C9B-8FAF-D969D2D1F525}"/>
              </a:ext>
            </a:extLst>
          </p:cNvPr>
          <p:cNvSpPr txBox="1"/>
          <p:nvPr/>
        </p:nvSpPr>
        <p:spPr>
          <a:xfrm>
            <a:off x="452580" y="2341420"/>
            <a:ext cx="10926619" cy="3251200"/>
          </a:xfrm>
          <a:prstGeom prst="rect">
            <a:avLst/>
          </a:prstGeom>
        </p:spPr>
        <p:txBody>
          <a:bodyPr vert="horz" wrap="square" lIns="91440" tIns="45720" rIns="91440" bIns="45720" rtlCol="0">
            <a:normAutofit/>
          </a:bodyPr>
          <a:lstStyle/>
          <a:p>
            <a:pPr marL="285750" indent="-285750" algn="l">
              <a:spcAft>
                <a:spcPts val="1800"/>
              </a:spcAft>
              <a:buFont typeface="Arial" panose="020B0604020202020204" pitchFamily="34" charset="0"/>
              <a:buChar char="•"/>
            </a:pPr>
            <a:r>
              <a:rPr lang="en-GB" sz="2400">
                <a:latin typeface="Arial" panose="020B0604020202020204" pitchFamily="34" charset="0"/>
                <a:cs typeface="Arial" panose="020B0604020202020204" pitchFamily="34" charset="0"/>
              </a:rPr>
              <a:t>Key drivers and emerging problem areas from the workshops are feeding into the design of the session on the 24</a:t>
            </a:r>
            <a:r>
              <a:rPr lang="en-GB" sz="2400" baseline="30000">
                <a:latin typeface="Arial" panose="020B0604020202020204" pitchFamily="34" charset="0"/>
                <a:cs typeface="Arial" panose="020B0604020202020204" pitchFamily="34" charset="0"/>
              </a:rPr>
              <a:t>th</a:t>
            </a:r>
            <a:r>
              <a:rPr lang="en-GB" sz="2400">
                <a:latin typeface="Arial" panose="020B0604020202020204" pitchFamily="34" charset="0"/>
                <a:cs typeface="Arial" panose="020B0604020202020204" pitchFamily="34" charset="0"/>
              </a:rPr>
              <a:t> of March to narrow the intervention areas.</a:t>
            </a:r>
          </a:p>
          <a:p>
            <a:pPr marL="285750" indent="-285750" algn="l">
              <a:spcAft>
                <a:spcPts val="1800"/>
              </a:spcAft>
              <a:buFont typeface="Arial" panose="020B0604020202020204" pitchFamily="34" charset="0"/>
              <a:buChar char="•"/>
            </a:pPr>
            <a:r>
              <a:rPr lang="en-GB" sz="2400">
                <a:latin typeface="Arial" panose="020B0604020202020204" pitchFamily="34" charset="0"/>
                <a:cs typeface="Arial" panose="020B0604020202020204" pitchFamily="34" charset="0"/>
              </a:rPr>
              <a:t>Once narrowed we look to the Team Summary models to inform more specific discussion/exploration of potential interventions (available for FCM)</a:t>
            </a:r>
          </a:p>
          <a:p>
            <a:pPr marL="285750" indent="-285750" algn="l">
              <a:spcAft>
                <a:spcPts val="1800"/>
              </a:spcAft>
              <a:buFont typeface="Arial" panose="020B0604020202020204" pitchFamily="34" charset="0"/>
              <a:buChar char="•"/>
            </a:pPr>
            <a:r>
              <a:rPr lang="en-GB" sz="2400">
                <a:latin typeface="Arial" panose="020B0604020202020204" pitchFamily="34" charset="0"/>
                <a:cs typeface="Arial" panose="020B0604020202020204" pitchFamily="34" charset="0"/>
              </a:rPr>
              <a:t>Apply semi-automated process to the relevant thematically codes in interview data to extract the models related to narrowed intervention areas.  </a:t>
            </a:r>
          </a:p>
        </p:txBody>
      </p:sp>
    </p:spTree>
    <p:extLst>
      <p:ext uri="{BB962C8B-B14F-4D97-AF65-F5344CB8AC3E}">
        <p14:creationId xmlns:p14="http://schemas.microsoft.com/office/powerpoint/2010/main" val="2205812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6080A-B71C-4A5B-86E3-2C6D45BE7423}"/>
              </a:ext>
            </a:extLst>
          </p:cNvPr>
          <p:cNvSpPr txBox="1"/>
          <p:nvPr/>
        </p:nvSpPr>
        <p:spPr>
          <a:xfrm>
            <a:off x="2483618" y="2391507"/>
            <a:ext cx="7224764" cy="3195376"/>
          </a:xfrm>
          <a:prstGeom prst="rect">
            <a:avLst/>
          </a:prstGeom>
        </p:spPr>
        <p:txBody>
          <a:bodyPr vert="horz" wrap="square" lIns="91440" tIns="45720" rIns="91440" bIns="45720" rtlCol="0">
            <a:normAutofit/>
          </a:bodyPr>
          <a:lstStyle/>
          <a:p>
            <a:pPr marL="0" indent="0" algn="ctr">
              <a:buNone/>
            </a:pPr>
            <a:r>
              <a:rPr lang="en-GB" sz="3200">
                <a:latin typeface="Arial" panose="020B0604020202020204" pitchFamily="34" charset="0"/>
                <a:cs typeface="Arial" panose="020B0604020202020204" pitchFamily="34" charset="0"/>
              </a:rPr>
              <a:t>Thanks for listening.</a:t>
            </a:r>
          </a:p>
          <a:p>
            <a:pPr marL="0" indent="0" algn="ctr">
              <a:buNone/>
            </a:pPr>
            <a:endParaRPr lang="en-GB" sz="3200">
              <a:latin typeface="Arial" panose="020B0604020202020204" pitchFamily="34" charset="0"/>
              <a:cs typeface="Arial" panose="020B0604020202020204" pitchFamily="34" charset="0"/>
            </a:endParaRPr>
          </a:p>
          <a:p>
            <a:pPr marL="0" indent="0" algn="ctr">
              <a:buNone/>
            </a:pPr>
            <a:r>
              <a:rPr lang="en-GB" sz="3200">
                <a:latin typeface="Arial" panose="020B0604020202020204" pitchFamily="34" charset="0"/>
                <a:cs typeface="Arial" panose="020B0604020202020204" pitchFamily="34" charset="0"/>
              </a:rPr>
              <a:t>We’re happy to answer any questions and discuss things further. </a:t>
            </a:r>
          </a:p>
        </p:txBody>
      </p:sp>
    </p:spTree>
    <p:extLst>
      <p:ext uri="{BB962C8B-B14F-4D97-AF65-F5344CB8AC3E}">
        <p14:creationId xmlns:p14="http://schemas.microsoft.com/office/powerpoint/2010/main" val="274363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6629-1B40-474F-8613-BEEBF7177AF1}"/>
              </a:ext>
            </a:extLst>
          </p:cNvPr>
          <p:cNvSpPr>
            <a:spLocks noGrp="1"/>
          </p:cNvSpPr>
          <p:nvPr>
            <p:ph type="title"/>
          </p:nvPr>
        </p:nvSpPr>
        <p:spPr/>
        <p:txBody>
          <a:bodyPr/>
          <a:lstStyle/>
          <a:p>
            <a:r>
              <a:rPr lang="en-GB"/>
              <a:t>4 Events</a:t>
            </a:r>
          </a:p>
        </p:txBody>
      </p:sp>
      <p:sp>
        <p:nvSpPr>
          <p:cNvPr id="3" name="Text Placeholder 2">
            <a:extLst>
              <a:ext uri="{FF2B5EF4-FFF2-40B4-BE49-F238E27FC236}">
                <a16:creationId xmlns:a16="http://schemas.microsoft.com/office/drawing/2014/main" id="{46C0C448-E796-5E47-BEB2-0098D203CD9F}"/>
              </a:ext>
            </a:extLst>
          </p:cNvPr>
          <p:cNvSpPr>
            <a:spLocks noGrp="1"/>
          </p:cNvSpPr>
          <p:nvPr>
            <p:ph type="body" sz="quarter" idx="10"/>
          </p:nvPr>
        </p:nvSpPr>
        <p:spPr>
          <a:xfrm>
            <a:off x="771985" y="2551588"/>
            <a:ext cx="5136446" cy="3882549"/>
          </a:xfrm>
        </p:spPr>
        <p:txBody>
          <a:bodyPr/>
          <a:lstStyle/>
          <a:p>
            <a:r>
              <a:rPr lang="en-GB" b="1"/>
              <a:t>20</a:t>
            </a:r>
            <a:r>
              <a:rPr lang="en-GB" b="1" baseline="30000"/>
              <a:t>th</a:t>
            </a:r>
            <a:r>
              <a:rPr lang="en-GB" b="1"/>
              <a:t> October (General Focus)</a:t>
            </a:r>
          </a:p>
          <a:p>
            <a:r>
              <a:rPr lang="en-GB" b="1"/>
              <a:t>28</a:t>
            </a:r>
            <a:r>
              <a:rPr lang="en-GB" b="1" baseline="30000"/>
              <a:t>th</a:t>
            </a:r>
            <a:r>
              <a:rPr lang="en-GB" b="1"/>
              <a:t> October (General Focus)</a:t>
            </a:r>
          </a:p>
          <a:p>
            <a:r>
              <a:rPr lang="en-GB" b="1"/>
              <a:t>6</a:t>
            </a:r>
            <a:r>
              <a:rPr lang="en-GB" b="1" baseline="30000"/>
              <a:t>th</a:t>
            </a:r>
            <a:r>
              <a:rPr lang="en-GB" b="1"/>
              <a:t> December (Industry Focus)</a:t>
            </a:r>
          </a:p>
          <a:p>
            <a:pPr lvl="1"/>
            <a:r>
              <a:rPr lang="en-GB"/>
              <a:t>Organised by Rosalie Callway &amp; Green Building Council</a:t>
            </a:r>
          </a:p>
          <a:p>
            <a:r>
              <a:rPr lang="en-GB" b="1"/>
              <a:t>8</a:t>
            </a:r>
            <a:r>
              <a:rPr lang="en-GB" b="1" baseline="30000"/>
              <a:t>th</a:t>
            </a:r>
            <a:r>
              <a:rPr lang="en-GB" b="1"/>
              <a:t> December (Citizen Engagement Focus)</a:t>
            </a:r>
          </a:p>
          <a:p>
            <a:pPr lvl="1"/>
            <a:r>
              <a:rPr lang="en-GB"/>
              <a:t>Organised by Jo White &amp; Anna Le Gouais </a:t>
            </a:r>
          </a:p>
        </p:txBody>
      </p:sp>
      <p:pic>
        <p:nvPicPr>
          <p:cNvPr id="5" name="Graphic 4" descr="Users with solid fill">
            <a:extLst>
              <a:ext uri="{FF2B5EF4-FFF2-40B4-BE49-F238E27FC236}">
                <a16:creationId xmlns:a16="http://schemas.microsoft.com/office/drawing/2014/main" id="{50091312-1BC5-499A-BA4F-F45C4EFFD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7911" y="1875970"/>
            <a:ext cx="2833196" cy="2833196"/>
          </a:xfrm>
          <a:prstGeom prst="rect">
            <a:avLst/>
          </a:prstGeom>
        </p:spPr>
      </p:pic>
      <p:sp>
        <p:nvSpPr>
          <p:cNvPr id="6" name="TextBox 5">
            <a:extLst>
              <a:ext uri="{FF2B5EF4-FFF2-40B4-BE49-F238E27FC236}">
                <a16:creationId xmlns:a16="http://schemas.microsoft.com/office/drawing/2014/main" id="{DA2A9494-9241-40F9-A47E-92B447257E89}"/>
              </a:ext>
            </a:extLst>
          </p:cNvPr>
          <p:cNvSpPr txBox="1"/>
          <p:nvPr/>
        </p:nvSpPr>
        <p:spPr>
          <a:xfrm>
            <a:off x="7886385" y="4302838"/>
            <a:ext cx="3533630" cy="1631216"/>
          </a:xfrm>
          <a:prstGeom prst="rect">
            <a:avLst/>
          </a:prstGeom>
          <a:noFill/>
        </p:spPr>
        <p:txBody>
          <a:bodyPr wrap="square" rtlCol="0">
            <a:spAutoFit/>
          </a:bodyPr>
          <a:lstStyle/>
          <a:p>
            <a:r>
              <a:rPr lang="en-GB" sz="2000" b="1">
                <a:solidFill>
                  <a:srgbClr val="C00000"/>
                </a:solidFill>
              </a:rPr>
              <a:t>47 Participants</a:t>
            </a:r>
          </a:p>
          <a:p>
            <a:r>
              <a:rPr lang="en-GB" sz="2000"/>
              <a:t>15 Local Government</a:t>
            </a:r>
          </a:p>
          <a:p>
            <a:r>
              <a:rPr lang="en-GB" sz="2000"/>
              <a:t>3 Health</a:t>
            </a:r>
          </a:p>
          <a:p>
            <a:r>
              <a:rPr lang="en-GB" sz="2000"/>
              <a:t>16 Local Communities</a:t>
            </a:r>
          </a:p>
          <a:p>
            <a:r>
              <a:rPr lang="en-GB" sz="2000"/>
              <a:t>13 Private Sector </a:t>
            </a:r>
          </a:p>
        </p:txBody>
      </p:sp>
      <p:sp>
        <p:nvSpPr>
          <p:cNvPr id="7" name="TextBox 6">
            <a:extLst>
              <a:ext uri="{FF2B5EF4-FFF2-40B4-BE49-F238E27FC236}">
                <a16:creationId xmlns:a16="http://schemas.microsoft.com/office/drawing/2014/main" id="{94EA92B7-EBE9-4F46-91F1-612CEED4ED74}"/>
              </a:ext>
            </a:extLst>
          </p:cNvPr>
          <p:cNvSpPr txBox="1"/>
          <p:nvPr/>
        </p:nvSpPr>
        <p:spPr>
          <a:xfrm>
            <a:off x="8301700" y="2026582"/>
            <a:ext cx="2033179" cy="525006"/>
          </a:xfrm>
          <a:prstGeom prst="rect">
            <a:avLst/>
          </a:prstGeom>
        </p:spPr>
        <p:txBody>
          <a:bodyPr vert="horz" wrap="square" lIns="91440" tIns="45720" rIns="91440" bIns="45720" rtlCol="0">
            <a:normAutofit/>
          </a:bodyPr>
          <a:lstStyle/>
          <a:p>
            <a:r>
              <a:rPr lang="en-GB" sz="1600">
                <a:solidFill>
                  <a:srgbClr val="C00000"/>
                </a:solidFill>
                <a:latin typeface="LetterOMatic!" panose="020B0603050302020204" pitchFamily="34" charset="0"/>
                <a:cs typeface="Arial" panose="020B0604020202020204" pitchFamily="34" charset="0"/>
              </a:rPr>
              <a:t>Small Sample</a:t>
            </a:r>
          </a:p>
        </p:txBody>
      </p:sp>
      <p:sp>
        <p:nvSpPr>
          <p:cNvPr id="4" name="Rectangle: Rounded Corners 3">
            <a:extLst>
              <a:ext uri="{FF2B5EF4-FFF2-40B4-BE49-F238E27FC236}">
                <a16:creationId xmlns:a16="http://schemas.microsoft.com/office/drawing/2014/main" id="{191F4545-8869-4DAF-930F-591B2029456A}"/>
              </a:ext>
            </a:extLst>
          </p:cNvPr>
          <p:cNvSpPr/>
          <p:nvPr/>
        </p:nvSpPr>
        <p:spPr>
          <a:xfrm>
            <a:off x="713299" y="2432650"/>
            <a:ext cx="5136446" cy="1754339"/>
          </a:xfrm>
          <a:prstGeom prst="roundRect">
            <a:avLst/>
          </a:prstGeom>
          <a:noFill/>
          <a:ln w="28575">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8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A5129-AF27-45F0-9382-CD22754B49E5}"/>
              </a:ext>
            </a:extLst>
          </p:cNvPr>
          <p:cNvPicPr>
            <a:picLocks noChangeAspect="1"/>
          </p:cNvPicPr>
          <p:nvPr/>
        </p:nvPicPr>
        <p:blipFill>
          <a:blip r:embed="rId2"/>
          <a:stretch>
            <a:fillRect/>
          </a:stretch>
        </p:blipFill>
        <p:spPr>
          <a:xfrm>
            <a:off x="0" y="1088788"/>
            <a:ext cx="12192000" cy="5097517"/>
          </a:xfrm>
          <a:prstGeom prst="rect">
            <a:avLst/>
          </a:prstGeom>
        </p:spPr>
      </p:pic>
    </p:spTree>
    <p:extLst>
      <p:ext uri="{BB962C8B-B14F-4D97-AF65-F5344CB8AC3E}">
        <p14:creationId xmlns:p14="http://schemas.microsoft.com/office/powerpoint/2010/main" val="66778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3E367-28A5-44D6-98A8-97BD0902657E}"/>
              </a:ext>
            </a:extLst>
          </p:cNvPr>
          <p:cNvPicPr>
            <a:picLocks noChangeAspect="1"/>
          </p:cNvPicPr>
          <p:nvPr/>
        </p:nvPicPr>
        <p:blipFill>
          <a:blip r:embed="rId2"/>
          <a:stretch>
            <a:fillRect/>
          </a:stretch>
        </p:blipFill>
        <p:spPr>
          <a:xfrm>
            <a:off x="223150" y="0"/>
            <a:ext cx="11745700" cy="6858000"/>
          </a:xfrm>
          <a:prstGeom prst="rect">
            <a:avLst/>
          </a:prstGeom>
        </p:spPr>
      </p:pic>
    </p:spTree>
    <p:extLst>
      <p:ext uri="{BB962C8B-B14F-4D97-AF65-F5344CB8AC3E}">
        <p14:creationId xmlns:p14="http://schemas.microsoft.com/office/powerpoint/2010/main" val="48118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CEA04-71BD-4930-AFD7-2056F9A90C77}"/>
              </a:ext>
            </a:extLst>
          </p:cNvPr>
          <p:cNvPicPr>
            <a:picLocks noChangeAspect="1"/>
          </p:cNvPicPr>
          <p:nvPr/>
        </p:nvPicPr>
        <p:blipFill>
          <a:blip r:embed="rId2"/>
          <a:stretch>
            <a:fillRect/>
          </a:stretch>
        </p:blipFill>
        <p:spPr>
          <a:xfrm>
            <a:off x="550181" y="1241728"/>
            <a:ext cx="4616641" cy="2635250"/>
          </a:xfrm>
          <a:prstGeom prst="rect">
            <a:avLst/>
          </a:prstGeom>
        </p:spPr>
      </p:pic>
      <p:pic>
        <p:nvPicPr>
          <p:cNvPr id="3" name="Picture 2">
            <a:extLst>
              <a:ext uri="{FF2B5EF4-FFF2-40B4-BE49-F238E27FC236}">
                <a16:creationId xmlns:a16="http://schemas.microsoft.com/office/drawing/2014/main" id="{D2B8AD5B-A5A2-4B26-A9D8-31FB0C807DBD}"/>
              </a:ext>
            </a:extLst>
          </p:cNvPr>
          <p:cNvPicPr>
            <a:picLocks noChangeAspect="1"/>
          </p:cNvPicPr>
          <p:nvPr/>
        </p:nvPicPr>
        <p:blipFill>
          <a:blip r:embed="rId3"/>
          <a:stretch>
            <a:fillRect/>
          </a:stretch>
        </p:blipFill>
        <p:spPr>
          <a:xfrm>
            <a:off x="514649" y="3948431"/>
            <a:ext cx="4688577" cy="2655871"/>
          </a:xfrm>
          <a:prstGeom prst="rect">
            <a:avLst/>
          </a:prstGeom>
        </p:spPr>
      </p:pic>
      <p:sp>
        <p:nvSpPr>
          <p:cNvPr id="4" name="TextBox 3">
            <a:extLst>
              <a:ext uri="{FF2B5EF4-FFF2-40B4-BE49-F238E27FC236}">
                <a16:creationId xmlns:a16="http://schemas.microsoft.com/office/drawing/2014/main" id="{6D7E6306-94F1-4318-BC64-E8879EEF25FD}"/>
              </a:ext>
            </a:extLst>
          </p:cNvPr>
          <p:cNvSpPr txBox="1"/>
          <p:nvPr/>
        </p:nvSpPr>
        <p:spPr>
          <a:xfrm rot="16200000">
            <a:off x="-318007" y="2260903"/>
            <a:ext cx="1367041" cy="369332"/>
          </a:xfrm>
          <a:prstGeom prst="rect">
            <a:avLst/>
          </a:prstGeom>
          <a:noFill/>
        </p:spPr>
        <p:txBody>
          <a:bodyPr wrap="none" rtlCol="0">
            <a:spAutoFit/>
          </a:bodyPr>
          <a:lstStyle/>
          <a:p>
            <a:r>
              <a:rPr lang="en-GB"/>
              <a:t>20</a:t>
            </a:r>
            <a:r>
              <a:rPr lang="en-GB" baseline="30000"/>
              <a:t>th</a:t>
            </a:r>
            <a:r>
              <a:rPr lang="en-GB"/>
              <a:t> October</a:t>
            </a:r>
          </a:p>
        </p:txBody>
      </p:sp>
      <p:sp>
        <p:nvSpPr>
          <p:cNvPr id="5" name="TextBox 4">
            <a:extLst>
              <a:ext uri="{FF2B5EF4-FFF2-40B4-BE49-F238E27FC236}">
                <a16:creationId xmlns:a16="http://schemas.microsoft.com/office/drawing/2014/main" id="{8C0A1228-2CBE-4F95-A188-3DA02B048DE4}"/>
              </a:ext>
            </a:extLst>
          </p:cNvPr>
          <p:cNvSpPr txBox="1"/>
          <p:nvPr/>
        </p:nvSpPr>
        <p:spPr>
          <a:xfrm rot="16200000">
            <a:off x="-353539" y="4946955"/>
            <a:ext cx="1367041" cy="369332"/>
          </a:xfrm>
          <a:prstGeom prst="rect">
            <a:avLst/>
          </a:prstGeom>
          <a:noFill/>
        </p:spPr>
        <p:txBody>
          <a:bodyPr wrap="none" rtlCol="0">
            <a:spAutoFit/>
          </a:bodyPr>
          <a:lstStyle/>
          <a:p>
            <a:r>
              <a:rPr lang="en-GB"/>
              <a:t>28</a:t>
            </a:r>
            <a:r>
              <a:rPr lang="en-GB" baseline="30000"/>
              <a:t>th</a:t>
            </a:r>
            <a:r>
              <a:rPr lang="en-GB"/>
              <a:t> October</a:t>
            </a:r>
          </a:p>
        </p:txBody>
      </p:sp>
      <p:graphicFrame>
        <p:nvGraphicFramePr>
          <p:cNvPr id="6" name="Table 15">
            <a:extLst>
              <a:ext uri="{FF2B5EF4-FFF2-40B4-BE49-F238E27FC236}">
                <a16:creationId xmlns:a16="http://schemas.microsoft.com/office/drawing/2014/main" id="{4A231763-7B72-497E-B85A-06F202FC2B4E}"/>
              </a:ext>
            </a:extLst>
          </p:cNvPr>
          <p:cNvGraphicFramePr>
            <a:graphicFrameLocks noGrp="1"/>
          </p:cNvGraphicFramePr>
          <p:nvPr>
            <p:extLst>
              <p:ext uri="{D42A27DB-BD31-4B8C-83A1-F6EECF244321}">
                <p14:modId xmlns:p14="http://schemas.microsoft.com/office/powerpoint/2010/main" val="536043055"/>
              </p:ext>
            </p:extLst>
          </p:nvPr>
        </p:nvGraphicFramePr>
        <p:xfrm>
          <a:off x="5417503" y="2817299"/>
          <a:ext cx="6629182" cy="2783840"/>
        </p:xfrm>
        <a:graphic>
          <a:graphicData uri="http://schemas.openxmlformats.org/drawingml/2006/table">
            <a:tbl>
              <a:tblPr firstRow="1" bandRow="1">
                <a:tableStyleId>{5C22544A-7EE6-4342-B048-85BDC9FD1C3A}</a:tableStyleId>
              </a:tblPr>
              <a:tblGrid>
                <a:gridCol w="947026">
                  <a:extLst>
                    <a:ext uri="{9D8B030D-6E8A-4147-A177-3AD203B41FA5}">
                      <a16:colId xmlns:a16="http://schemas.microsoft.com/office/drawing/2014/main" val="3565405896"/>
                    </a:ext>
                  </a:extLst>
                </a:gridCol>
                <a:gridCol w="947026">
                  <a:extLst>
                    <a:ext uri="{9D8B030D-6E8A-4147-A177-3AD203B41FA5}">
                      <a16:colId xmlns:a16="http://schemas.microsoft.com/office/drawing/2014/main" val="1650420411"/>
                    </a:ext>
                  </a:extLst>
                </a:gridCol>
                <a:gridCol w="947026">
                  <a:extLst>
                    <a:ext uri="{9D8B030D-6E8A-4147-A177-3AD203B41FA5}">
                      <a16:colId xmlns:a16="http://schemas.microsoft.com/office/drawing/2014/main" val="273900745"/>
                    </a:ext>
                  </a:extLst>
                </a:gridCol>
                <a:gridCol w="947026">
                  <a:extLst>
                    <a:ext uri="{9D8B030D-6E8A-4147-A177-3AD203B41FA5}">
                      <a16:colId xmlns:a16="http://schemas.microsoft.com/office/drawing/2014/main" val="3538605101"/>
                    </a:ext>
                  </a:extLst>
                </a:gridCol>
                <a:gridCol w="947026">
                  <a:extLst>
                    <a:ext uri="{9D8B030D-6E8A-4147-A177-3AD203B41FA5}">
                      <a16:colId xmlns:a16="http://schemas.microsoft.com/office/drawing/2014/main" val="1747490315"/>
                    </a:ext>
                  </a:extLst>
                </a:gridCol>
                <a:gridCol w="947026">
                  <a:extLst>
                    <a:ext uri="{9D8B030D-6E8A-4147-A177-3AD203B41FA5}">
                      <a16:colId xmlns:a16="http://schemas.microsoft.com/office/drawing/2014/main" val="1040360974"/>
                    </a:ext>
                  </a:extLst>
                </a:gridCol>
                <a:gridCol w="947026">
                  <a:extLst>
                    <a:ext uri="{9D8B030D-6E8A-4147-A177-3AD203B41FA5}">
                      <a16:colId xmlns:a16="http://schemas.microsoft.com/office/drawing/2014/main" val="3147530072"/>
                    </a:ext>
                  </a:extLst>
                </a:gridCol>
              </a:tblGrid>
              <a:tr h="370840">
                <a:tc gridSpan="3">
                  <a:txBody>
                    <a:bodyPr/>
                    <a:lstStyle/>
                    <a:p>
                      <a:r>
                        <a:rPr lang="en-GB" sz="1600"/>
                        <a:t>Less important to consider</a:t>
                      </a:r>
                    </a:p>
                  </a:txBody>
                  <a:tcPr/>
                </a:tc>
                <a:tc hMerge="1">
                  <a:txBody>
                    <a:bodyPr/>
                    <a:lstStyle/>
                    <a:p>
                      <a:endParaRPr lang="en-GB"/>
                    </a:p>
                  </a:txBody>
                  <a:tcPr/>
                </a:tc>
                <a:tc hMerge="1">
                  <a:txBody>
                    <a:bodyPr/>
                    <a:lstStyle/>
                    <a:p>
                      <a:endParaRPr lang="en-GB"/>
                    </a:p>
                  </a:txBody>
                  <a:tcPr/>
                </a:tc>
                <a:tc rowSpan="6">
                  <a:txBody>
                    <a:bodyPr/>
                    <a:lstStyle/>
                    <a:p>
                      <a:pPr algn="ctr"/>
                      <a:r>
                        <a:rPr lang="en-GB"/>
                        <a:t>HEALTH</a:t>
                      </a:r>
                    </a:p>
                  </a:txBody>
                  <a:tcPr vert="vert270" anchor="ctr"/>
                </a:tc>
                <a:tc gridSpan="3">
                  <a:txBody>
                    <a:bodyPr/>
                    <a:lstStyle/>
                    <a:p>
                      <a:r>
                        <a:rPr lang="en-GB" sz="1600"/>
                        <a:t>More important to consider</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37491895"/>
                  </a:ext>
                </a:extLst>
              </a:tr>
              <a:tr h="370840">
                <a:tc>
                  <a:txBody>
                    <a:bodyPr/>
                    <a:lstStyle/>
                    <a:p>
                      <a:r>
                        <a:rPr lang="en-GB" sz="1000"/>
                        <a:t>Access to private car ownership</a:t>
                      </a:r>
                    </a:p>
                  </a:txBody>
                  <a:tcPr/>
                </a:tc>
                <a:tc>
                  <a:txBody>
                    <a:bodyPr/>
                    <a:lstStyle/>
                    <a:p>
                      <a:r>
                        <a:rPr lang="en-GB" sz="1000"/>
                        <a:t>Value of Land*</a:t>
                      </a:r>
                    </a:p>
                  </a:txBody>
                  <a:tcPr/>
                </a:tc>
                <a:tc>
                  <a:txBody>
                    <a:bodyPr/>
                    <a:lstStyle/>
                    <a:p>
                      <a:r>
                        <a:rPr lang="en-GB" sz="1000"/>
                        <a:t>Pure Economics</a:t>
                      </a:r>
                    </a:p>
                  </a:txBody>
                  <a:tcPr/>
                </a:tc>
                <a:tc vMerge="1">
                  <a:txBody>
                    <a:bodyPr/>
                    <a:lstStyle/>
                    <a:p>
                      <a:endParaRPr lang="en-GB"/>
                    </a:p>
                  </a:txBody>
                  <a:tcPr/>
                </a:tc>
                <a:tc>
                  <a:txBody>
                    <a:bodyPr/>
                    <a:lstStyle/>
                    <a:p>
                      <a:r>
                        <a:rPr lang="en-GB" sz="1000">
                          <a:solidFill>
                            <a:srgbClr val="FF0000"/>
                          </a:solidFill>
                        </a:rPr>
                        <a:t>Profitability**</a:t>
                      </a:r>
                    </a:p>
                  </a:txBody>
                  <a:tcPr/>
                </a:tc>
                <a:tc>
                  <a:txBody>
                    <a:bodyPr/>
                    <a:lstStyle/>
                    <a:p>
                      <a:r>
                        <a:rPr lang="en-GB" sz="1000"/>
                        <a:t>Housing targets</a:t>
                      </a:r>
                    </a:p>
                  </a:txBody>
                  <a:tcPr/>
                </a:tc>
                <a:tc>
                  <a:txBody>
                    <a:bodyPr/>
                    <a:lstStyle/>
                    <a:p>
                      <a:r>
                        <a:rPr lang="en-GB" sz="1000"/>
                        <a:t>Employment land needs</a:t>
                      </a:r>
                    </a:p>
                  </a:txBody>
                  <a:tcPr/>
                </a:tc>
                <a:extLst>
                  <a:ext uri="{0D108BD9-81ED-4DB2-BD59-A6C34878D82A}">
                    <a16:rowId xmlns:a16="http://schemas.microsoft.com/office/drawing/2014/main" val="319657002"/>
                  </a:ext>
                </a:extLst>
              </a:tr>
              <a:tr h="370840">
                <a:tc>
                  <a:txBody>
                    <a:bodyPr/>
                    <a:lstStyle/>
                    <a:p>
                      <a:r>
                        <a:rPr lang="en-GB" sz="1000"/>
                        <a:t>Maintaining road space for parking</a:t>
                      </a:r>
                    </a:p>
                  </a:txBody>
                  <a:tcPr/>
                </a:tc>
                <a:tc>
                  <a:txBody>
                    <a:bodyPr/>
                    <a:lstStyle/>
                    <a:p>
                      <a:r>
                        <a:rPr lang="en-GB" sz="1000"/>
                        <a:t>Most things!</a:t>
                      </a:r>
                    </a:p>
                  </a:txBody>
                  <a:tcPr/>
                </a:tc>
                <a:tc>
                  <a:txBody>
                    <a:bodyPr/>
                    <a:lstStyle/>
                    <a:p>
                      <a:endParaRPr lang="en-GB" sz="1000"/>
                    </a:p>
                  </a:txBody>
                  <a:tcPr/>
                </a:tc>
                <a:tc vMerge="1">
                  <a:txBody>
                    <a:bodyPr/>
                    <a:lstStyle/>
                    <a:p>
                      <a:endParaRPr lang="en-GB"/>
                    </a:p>
                  </a:txBody>
                  <a:tcPr/>
                </a:tc>
                <a:tc>
                  <a:txBody>
                    <a:bodyPr/>
                    <a:lstStyle/>
                    <a:p>
                      <a:r>
                        <a:rPr lang="en-GB" sz="1000"/>
                        <a:t>Ecological impacts</a:t>
                      </a:r>
                    </a:p>
                  </a:txBody>
                  <a:tcPr/>
                </a:tc>
                <a:tc>
                  <a:txBody>
                    <a:bodyPr/>
                    <a:lstStyle/>
                    <a:p>
                      <a:r>
                        <a:rPr lang="en-GB" sz="1000"/>
                        <a:t>Politicians getting re-elected</a:t>
                      </a:r>
                    </a:p>
                  </a:txBody>
                  <a:tcPr/>
                </a:tc>
                <a:tc>
                  <a:txBody>
                    <a:bodyPr/>
                    <a:lstStyle/>
                    <a:p>
                      <a:r>
                        <a:rPr lang="en-GB" sz="1000"/>
                        <a:t>Responding to climate change</a:t>
                      </a:r>
                    </a:p>
                  </a:txBody>
                  <a:tcPr/>
                </a:tc>
                <a:extLst>
                  <a:ext uri="{0D108BD9-81ED-4DB2-BD59-A6C34878D82A}">
                    <a16:rowId xmlns:a16="http://schemas.microsoft.com/office/drawing/2014/main" val="250859354"/>
                  </a:ext>
                </a:extLst>
              </a:tr>
              <a:tr h="370840">
                <a:tc>
                  <a:txBody>
                    <a:bodyPr/>
                    <a:lstStyle/>
                    <a:p>
                      <a:r>
                        <a:rPr lang="en-GB" sz="1000"/>
                        <a:t>Land Value*</a:t>
                      </a:r>
                    </a:p>
                  </a:txBody>
                  <a:tcPr/>
                </a:tc>
                <a:tc>
                  <a:txBody>
                    <a:bodyPr/>
                    <a:lstStyle/>
                    <a:p>
                      <a:endParaRPr lang="en-GB" sz="1000"/>
                    </a:p>
                  </a:txBody>
                  <a:tcPr/>
                </a:tc>
                <a:tc>
                  <a:txBody>
                    <a:bodyPr/>
                    <a:lstStyle/>
                    <a:p>
                      <a:endParaRPr lang="en-GB" sz="1000"/>
                    </a:p>
                  </a:txBody>
                  <a:tcPr/>
                </a:tc>
                <a:tc vMerge="1">
                  <a:txBody>
                    <a:bodyPr/>
                    <a:lstStyle/>
                    <a:p>
                      <a:endParaRPr lang="en-GB"/>
                    </a:p>
                  </a:txBody>
                  <a:tcPr/>
                </a:tc>
                <a:tc>
                  <a:txBody>
                    <a:bodyPr/>
                    <a:lstStyle/>
                    <a:p>
                      <a:endParaRPr lang="en-GB" sz="1000"/>
                    </a:p>
                  </a:txBody>
                  <a:tcPr/>
                </a:tc>
                <a:tc>
                  <a:txBody>
                    <a:bodyPr/>
                    <a:lstStyle/>
                    <a:p>
                      <a:r>
                        <a:rPr lang="en-GB" sz="1000"/>
                        <a:t>Whole place sustainability</a:t>
                      </a:r>
                    </a:p>
                  </a:txBody>
                  <a:tcPr/>
                </a:tc>
                <a:tc>
                  <a:txBody>
                    <a:bodyPr/>
                    <a:lstStyle/>
                    <a:p>
                      <a:r>
                        <a:rPr lang="en-GB" sz="1000"/>
                        <a:t>Resilience</a:t>
                      </a:r>
                    </a:p>
                  </a:txBody>
                  <a:tcPr/>
                </a:tc>
                <a:extLst>
                  <a:ext uri="{0D108BD9-81ED-4DB2-BD59-A6C34878D82A}">
                    <a16:rowId xmlns:a16="http://schemas.microsoft.com/office/drawing/2014/main" val="2478451855"/>
                  </a:ext>
                </a:extLst>
              </a:tr>
              <a:tr h="370840">
                <a:tc>
                  <a:txBody>
                    <a:bodyPr/>
                    <a:lstStyle/>
                    <a:p>
                      <a:r>
                        <a:rPr lang="en-GB" sz="1000">
                          <a:solidFill>
                            <a:srgbClr val="FF0000"/>
                          </a:solidFill>
                        </a:rPr>
                        <a:t>Developer profit**</a:t>
                      </a:r>
                    </a:p>
                  </a:txBody>
                  <a:tcPr/>
                </a:tc>
                <a:tc>
                  <a:txBody>
                    <a:bodyPr/>
                    <a:lstStyle/>
                    <a:p>
                      <a:endParaRPr lang="en-GB" sz="1000"/>
                    </a:p>
                  </a:txBody>
                  <a:tcPr/>
                </a:tc>
                <a:tc>
                  <a:txBody>
                    <a:bodyPr/>
                    <a:lstStyle/>
                    <a:p>
                      <a:endParaRPr lang="en-GB" sz="1000"/>
                    </a:p>
                  </a:txBody>
                  <a:tcPr/>
                </a:tc>
                <a:tc vMerge="1">
                  <a:txBody>
                    <a:bodyPr/>
                    <a:lstStyle/>
                    <a:p>
                      <a:endParaRPr lang="en-GB"/>
                    </a:p>
                  </a:txBody>
                  <a:tcPr/>
                </a:tc>
                <a:tc>
                  <a:txBody>
                    <a:bodyPr/>
                    <a:lstStyle/>
                    <a:p>
                      <a:endParaRPr lang="en-GB" sz="1000"/>
                    </a:p>
                  </a:txBody>
                  <a:tcPr/>
                </a:tc>
                <a:tc>
                  <a:txBody>
                    <a:bodyPr/>
                    <a:lstStyle/>
                    <a:p>
                      <a:r>
                        <a:rPr lang="en-GB" sz="1000"/>
                        <a:t>Climate, biodiversity, equity</a:t>
                      </a:r>
                    </a:p>
                  </a:txBody>
                  <a:tcPr/>
                </a:tc>
                <a:tc>
                  <a:txBody>
                    <a:bodyPr/>
                    <a:lstStyle/>
                    <a:p>
                      <a:r>
                        <a:rPr lang="en-GB" sz="1000"/>
                        <a:t>Limitations of resources</a:t>
                      </a:r>
                    </a:p>
                  </a:txBody>
                  <a:tcPr/>
                </a:tc>
                <a:extLst>
                  <a:ext uri="{0D108BD9-81ED-4DB2-BD59-A6C34878D82A}">
                    <a16:rowId xmlns:a16="http://schemas.microsoft.com/office/drawing/2014/main" val="3701935344"/>
                  </a:ext>
                </a:extLst>
              </a:tr>
              <a:tr h="370840">
                <a:tc>
                  <a:txBody>
                    <a:bodyPr/>
                    <a:lstStyle/>
                    <a:p>
                      <a:endParaRPr lang="en-GB" sz="1000"/>
                    </a:p>
                  </a:txBody>
                  <a:tcPr/>
                </a:tc>
                <a:tc>
                  <a:txBody>
                    <a:bodyPr/>
                    <a:lstStyle/>
                    <a:p>
                      <a:endParaRPr lang="en-GB" sz="1000"/>
                    </a:p>
                  </a:txBody>
                  <a:tcPr/>
                </a:tc>
                <a:tc>
                  <a:txBody>
                    <a:bodyPr/>
                    <a:lstStyle/>
                    <a:p>
                      <a:endParaRPr lang="en-GB" sz="1000"/>
                    </a:p>
                  </a:txBody>
                  <a:tcPr/>
                </a:tc>
                <a:tc vMerge="1">
                  <a:txBody>
                    <a:bodyPr/>
                    <a:lstStyle/>
                    <a:p>
                      <a:pPr algn="ctr"/>
                      <a:endParaRPr lang="en-GB"/>
                    </a:p>
                  </a:txBody>
                  <a:tcPr vert="vert270" anchor="ctr"/>
                </a:tc>
                <a:tc>
                  <a:txBody>
                    <a:bodyPr/>
                    <a:lstStyle/>
                    <a:p>
                      <a:endParaRPr lang="en-GB" sz="1000"/>
                    </a:p>
                  </a:txBody>
                  <a:tcPr/>
                </a:tc>
                <a:tc>
                  <a:txBody>
                    <a:bodyPr/>
                    <a:lstStyle/>
                    <a:p>
                      <a:endParaRPr lang="en-GB" sz="1000"/>
                    </a:p>
                  </a:txBody>
                  <a:tcPr/>
                </a:tc>
                <a:tc>
                  <a:txBody>
                    <a:bodyPr/>
                    <a:lstStyle/>
                    <a:p>
                      <a:r>
                        <a:rPr lang="en-GB" sz="1000"/>
                        <a:t>Equal</a:t>
                      </a:r>
                    </a:p>
                  </a:txBody>
                  <a:tcPr/>
                </a:tc>
                <a:extLst>
                  <a:ext uri="{0D108BD9-81ED-4DB2-BD59-A6C34878D82A}">
                    <a16:rowId xmlns:a16="http://schemas.microsoft.com/office/drawing/2014/main" val="2574125649"/>
                  </a:ext>
                </a:extLst>
              </a:tr>
            </a:tbl>
          </a:graphicData>
        </a:graphic>
      </p:graphicFrame>
      <p:sp>
        <p:nvSpPr>
          <p:cNvPr id="7" name="TextBox 6">
            <a:extLst>
              <a:ext uri="{FF2B5EF4-FFF2-40B4-BE49-F238E27FC236}">
                <a16:creationId xmlns:a16="http://schemas.microsoft.com/office/drawing/2014/main" id="{2DD51F0D-FFDF-4F62-8785-BC5A1D77FB6A}"/>
              </a:ext>
            </a:extLst>
          </p:cNvPr>
          <p:cNvSpPr txBox="1"/>
          <p:nvPr/>
        </p:nvSpPr>
        <p:spPr>
          <a:xfrm>
            <a:off x="5417503" y="5659030"/>
            <a:ext cx="6076292" cy="246221"/>
          </a:xfrm>
          <a:prstGeom prst="rect">
            <a:avLst/>
          </a:prstGeom>
          <a:noFill/>
        </p:spPr>
        <p:txBody>
          <a:bodyPr wrap="square" rtlCol="0">
            <a:spAutoFit/>
          </a:bodyPr>
          <a:lstStyle/>
          <a:p>
            <a:r>
              <a:rPr lang="en-GB" sz="1000" i="1"/>
              <a:t>Additional comment: “could depend on definition interpretation of health vs e.g. wellbeing”</a:t>
            </a:r>
          </a:p>
        </p:txBody>
      </p:sp>
      <p:sp>
        <p:nvSpPr>
          <p:cNvPr id="8" name="TextBox 7">
            <a:extLst>
              <a:ext uri="{FF2B5EF4-FFF2-40B4-BE49-F238E27FC236}">
                <a16:creationId xmlns:a16="http://schemas.microsoft.com/office/drawing/2014/main" id="{B6253EC8-F602-4A4E-A6F3-D998BB68E728}"/>
              </a:ext>
            </a:extLst>
          </p:cNvPr>
          <p:cNvSpPr txBox="1"/>
          <p:nvPr/>
        </p:nvSpPr>
        <p:spPr>
          <a:xfrm>
            <a:off x="5417503" y="1697579"/>
            <a:ext cx="6593650" cy="861774"/>
          </a:xfrm>
          <a:prstGeom prst="rect">
            <a:avLst/>
          </a:prstGeom>
          <a:noFill/>
        </p:spPr>
        <p:txBody>
          <a:bodyPr wrap="square" rtlCol="0">
            <a:spAutoFit/>
          </a:bodyPr>
          <a:lstStyle/>
          <a:p>
            <a:r>
              <a:rPr lang="en-GB" sz="1000" i="1"/>
              <a:t>As an icebreaker participants were asked to place a post-it note identifying things they considered to be more important and less important to consider then health when making decisions regarding urban development.</a:t>
            </a:r>
          </a:p>
          <a:p>
            <a:endParaRPr lang="en-GB" sz="1000" i="1"/>
          </a:p>
          <a:p>
            <a:r>
              <a:rPr lang="en-GB" sz="1000" i="1"/>
              <a:t>There was no suggested or implied scale or suggestion that further from the central axis had any specific meaning, but some may have interpreted it this way. </a:t>
            </a:r>
          </a:p>
        </p:txBody>
      </p:sp>
    </p:spTree>
    <p:extLst>
      <p:ext uri="{BB962C8B-B14F-4D97-AF65-F5344CB8AC3E}">
        <p14:creationId xmlns:p14="http://schemas.microsoft.com/office/powerpoint/2010/main" val="9992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B48492-A695-4705-AEE4-C6BD02868B2E}"/>
              </a:ext>
            </a:extLst>
          </p:cNvPr>
          <p:cNvPicPr>
            <a:picLocks noChangeAspect="1"/>
          </p:cNvPicPr>
          <p:nvPr/>
        </p:nvPicPr>
        <p:blipFill>
          <a:blip r:embed="rId2"/>
          <a:stretch>
            <a:fillRect/>
          </a:stretch>
        </p:blipFill>
        <p:spPr>
          <a:xfrm>
            <a:off x="177208" y="2509284"/>
            <a:ext cx="5366903" cy="3048547"/>
          </a:xfrm>
          <a:prstGeom prst="rect">
            <a:avLst/>
          </a:prstGeom>
        </p:spPr>
      </p:pic>
      <p:graphicFrame>
        <p:nvGraphicFramePr>
          <p:cNvPr id="3" name="Table 15">
            <a:extLst>
              <a:ext uri="{FF2B5EF4-FFF2-40B4-BE49-F238E27FC236}">
                <a16:creationId xmlns:a16="http://schemas.microsoft.com/office/drawing/2014/main" id="{FCBBCA03-7016-4A8F-BA0A-8840040FC5C7}"/>
              </a:ext>
            </a:extLst>
          </p:cNvPr>
          <p:cNvGraphicFramePr>
            <a:graphicFrameLocks noGrp="1"/>
          </p:cNvGraphicFramePr>
          <p:nvPr>
            <p:extLst>
              <p:ext uri="{D42A27DB-BD31-4B8C-83A1-F6EECF244321}">
                <p14:modId xmlns:p14="http://schemas.microsoft.com/office/powerpoint/2010/main" val="869794781"/>
              </p:ext>
            </p:extLst>
          </p:nvPr>
        </p:nvGraphicFramePr>
        <p:xfrm>
          <a:off x="5701142" y="1690469"/>
          <a:ext cx="6313650" cy="4551680"/>
        </p:xfrm>
        <a:graphic>
          <a:graphicData uri="http://schemas.openxmlformats.org/drawingml/2006/table">
            <a:tbl>
              <a:tblPr firstRow="1" bandRow="1">
                <a:tableStyleId>{5C22544A-7EE6-4342-B048-85BDC9FD1C3A}</a:tableStyleId>
              </a:tblPr>
              <a:tblGrid>
                <a:gridCol w="901950">
                  <a:extLst>
                    <a:ext uri="{9D8B030D-6E8A-4147-A177-3AD203B41FA5}">
                      <a16:colId xmlns:a16="http://schemas.microsoft.com/office/drawing/2014/main" val="3565405896"/>
                    </a:ext>
                  </a:extLst>
                </a:gridCol>
                <a:gridCol w="901950">
                  <a:extLst>
                    <a:ext uri="{9D8B030D-6E8A-4147-A177-3AD203B41FA5}">
                      <a16:colId xmlns:a16="http://schemas.microsoft.com/office/drawing/2014/main" val="1650420411"/>
                    </a:ext>
                  </a:extLst>
                </a:gridCol>
                <a:gridCol w="901950">
                  <a:extLst>
                    <a:ext uri="{9D8B030D-6E8A-4147-A177-3AD203B41FA5}">
                      <a16:colId xmlns:a16="http://schemas.microsoft.com/office/drawing/2014/main" val="273900745"/>
                    </a:ext>
                  </a:extLst>
                </a:gridCol>
                <a:gridCol w="901950">
                  <a:extLst>
                    <a:ext uri="{9D8B030D-6E8A-4147-A177-3AD203B41FA5}">
                      <a16:colId xmlns:a16="http://schemas.microsoft.com/office/drawing/2014/main" val="3538605101"/>
                    </a:ext>
                  </a:extLst>
                </a:gridCol>
                <a:gridCol w="901950">
                  <a:extLst>
                    <a:ext uri="{9D8B030D-6E8A-4147-A177-3AD203B41FA5}">
                      <a16:colId xmlns:a16="http://schemas.microsoft.com/office/drawing/2014/main" val="1747490315"/>
                    </a:ext>
                  </a:extLst>
                </a:gridCol>
                <a:gridCol w="901950">
                  <a:extLst>
                    <a:ext uri="{9D8B030D-6E8A-4147-A177-3AD203B41FA5}">
                      <a16:colId xmlns:a16="http://schemas.microsoft.com/office/drawing/2014/main" val="1040360974"/>
                    </a:ext>
                  </a:extLst>
                </a:gridCol>
                <a:gridCol w="901950">
                  <a:extLst>
                    <a:ext uri="{9D8B030D-6E8A-4147-A177-3AD203B41FA5}">
                      <a16:colId xmlns:a16="http://schemas.microsoft.com/office/drawing/2014/main" val="3147530072"/>
                    </a:ext>
                  </a:extLst>
                </a:gridCol>
              </a:tblGrid>
              <a:tr h="370840">
                <a:tc gridSpan="3">
                  <a:txBody>
                    <a:bodyPr/>
                    <a:lstStyle/>
                    <a:p>
                      <a:r>
                        <a:rPr lang="en-GB" sz="1600"/>
                        <a:t>Less important to consider</a:t>
                      </a:r>
                    </a:p>
                  </a:txBody>
                  <a:tcPr/>
                </a:tc>
                <a:tc hMerge="1">
                  <a:txBody>
                    <a:bodyPr/>
                    <a:lstStyle/>
                    <a:p>
                      <a:endParaRPr lang="en-GB"/>
                    </a:p>
                  </a:txBody>
                  <a:tcPr/>
                </a:tc>
                <a:tc hMerge="1">
                  <a:txBody>
                    <a:bodyPr/>
                    <a:lstStyle/>
                    <a:p>
                      <a:endParaRPr lang="en-GB"/>
                    </a:p>
                  </a:txBody>
                  <a:tcPr/>
                </a:tc>
                <a:tc rowSpan="9">
                  <a:txBody>
                    <a:bodyPr/>
                    <a:lstStyle/>
                    <a:p>
                      <a:pPr algn="ctr"/>
                      <a:r>
                        <a:rPr lang="en-GB"/>
                        <a:t>HEALTH</a:t>
                      </a:r>
                    </a:p>
                  </a:txBody>
                  <a:tcPr vert="vert270" anchor="ctr"/>
                </a:tc>
                <a:tc gridSpan="3">
                  <a:txBody>
                    <a:bodyPr/>
                    <a:lstStyle/>
                    <a:p>
                      <a:r>
                        <a:rPr lang="en-GB" sz="1600"/>
                        <a:t>More important to consider</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37491895"/>
                  </a:ext>
                </a:extLst>
              </a:tr>
              <a:tr h="370840">
                <a:tc>
                  <a:txBody>
                    <a:bodyPr/>
                    <a:lstStyle/>
                    <a:p>
                      <a:r>
                        <a:rPr lang="en-GB" sz="1000"/>
                        <a:t>Access to private car ownership</a:t>
                      </a:r>
                    </a:p>
                  </a:txBody>
                  <a:tcPr/>
                </a:tc>
                <a:tc>
                  <a:txBody>
                    <a:bodyPr/>
                    <a:lstStyle/>
                    <a:p>
                      <a:r>
                        <a:rPr lang="en-GB" sz="1000"/>
                        <a:t>Value of Land*</a:t>
                      </a:r>
                    </a:p>
                  </a:txBody>
                  <a:tcPr/>
                </a:tc>
                <a:tc>
                  <a:txBody>
                    <a:bodyPr/>
                    <a:lstStyle/>
                    <a:p>
                      <a:r>
                        <a:rPr lang="en-GB" sz="1000"/>
                        <a:t>Pure Economics</a:t>
                      </a:r>
                    </a:p>
                  </a:txBody>
                  <a:tcPr/>
                </a:tc>
                <a:tc vMerge="1">
                  <a:txBody>
                    <a:bodyPr/>
                    <a:lstStyle/>
                    <a:p>
                      <a:endParaRPr lang="en-GB"/>
                    </a:p>
                  </a:txBody>
                  <a:tcPr/>
                </a:tc>
                <a:tc>
                  <a:txBody>
                    <a:bodyPr/>
                    <a:lstStyle/>
                    <a:p>
                      <a:r>
                        <a:rPr lang="en-GB" sz="1000">
                          <a:solidFill>
                            <a:srgbClr val="FF0000"/>
                          </a:solidFill>
                        </a:rPr>
                        <a:t>Profitability**</a:t>
                      </a:r>
                    </a:p>
                  </a:txBody>
                  <a:tcPr/>
                </a:tc>
                <a:tc>
                  <a:txBody>
                    <a:bodyPr/>
                    <a:lstStyle/>
                    <a:p>
                      <a:r>
                        <a:rPr lang="en-GB" sz="1000"/>
                        <a:t>Housing targets</a:t>
                      </a:r>
                    </a:p>
                  </a:txBody>
                  <a:tcPr/>
                </a:tc>
                <a:tc>
                  <a:txBody>
                    <a:bodyPr/>
                    <a:lstStyle/>
                    <a:p>
                      <a:r>
                        <a:rPr lang="en-GB" sz="1000"/>
                        <a:t>Employment land needs</a:t>
                      </a:r>
                    </a:p>
                  </a:txBody>
                  <a:tcPr/>
                </a:tc>
                <a:extLst>
                  <a:ext uri="{0D108BD9-81ED-4DB2-BD59-A6C34878D82A}">
                    <a16:rowId xmlns:a16="http://schemas.microsoft.com/office/drawing/2014/main" val="319657002"/>
                  </a:ext>
                </a:extLst>
              </a:tr>
              <a:tr h="370840">
                <a:tc>
                  <a:txBody>
                    <a:bodyPr/>
                    <a:lstStyle/>
                    <a:p>
                      <a:r>
                        <a:rPr lang="en-GB" sz="1000"/>
                        <a:t>Maintaining road space for parking</a:t>
                      </a:r>
                    </a:p>
                  </a:txBody>
                  <a:tcPr/>
                </a:tc>
                <a:tc>
                  <a:txBody>
                    <a:bodyPr/>
                    <a:lstStyle/>
                    <a:p>
                      <a:r>
                        <a:rPr lang="en-GB" sz="1000"/>
                        <a:t>Most things!</a:t>
                      </a:r>
                    </a:p>
                  </a:txBody>
                  <a:tcPr/>
                </a:tc>
                <a:tc>
                  <a:txBody>
                    <a:bodyPr/>
                    <a:lstStyle/>
                    <a:p>
                      <a:r>
                        <a:rPr lang="en-GB" sz="900"/>
                        <a:t>Sustainability at the cost of health/energy saving</a:t>
                      </a:r>
                    </a:p>
                  </a:txBody>
                  <a:tcPr>
                    <a:solidFill>
                      <a:schemeClr val="accent2">
                        <a:lumMod val="20000"/>
                        <a:lumOff val="80000"/>
                      </a:schemeClr>
                    </a:solidFill>
                  </a:tcPr>
                </a:tc>
                <a:tc vMerge="1">
                  <a:txBody>
                    <a:bodyPr/>
                    <a:lstStyle/>
                    <a:p>
                      <a:endParaRPr lang="en-GB"/>
                    </a:p>
                  </a:txBody>
                  <a:tcPr/>
                </a:tc>
                <a:tc>
                  <a:txBody>
                    <a:bodyPr/>
                    <a:lstStyle/>
                    <a:p>
                      <a:r>
                        <a:rPr lang="en-GB" sz="1000"/>
                        <a:t>Ecological impacts</a:t>
                      </a:r>
                    </a:p>
                  </a:txBody>
                  <a:tcPr/>
                </a:tc>
                <a:tc>
                  <a:txBody>
                    <a:bodyPr/>
                    <a:lstStyle/>
                    <a:p>
                      <a:r>
                        <a:rPr lang="en-GB" sz="1000"/>
                        <a:t>Politicians getting re-elected</a:t>
                      </a:r>
                    </a:p>
                  </a:txBody>
                  <a:tcPr/>
                </a:tc>
                <a:tc>
                  <a:txBody>
                    <a:bodyPr/>
                    <a:lstStyle/>
                    <a:p>
                      <a:r>
                        <a:rPr lang="en-GB" sz="1000"/>
                        <a:t>Responding to climate change</a:t>
                      </a:r>
                    </a:p>
                  </a:txBody>
                  <a:tcPr/>
                </a:tc>
                <a:extLst>
                  <a:ext uri="{0D108BD9-81ED-4DB2-BD59-A6C34878D82A}">
                    <a16:rowId xmlns:a16="http://schemas.microsoft.com/office/drawing/2014/main" val="250859354"/>
                  </a:ext>
                </a:extLst>
              </a:tr>
              <a:tr h="370840">
                <a:tc>
                  <a:txBody>
                    <a:bodyPr/>
                    <a:lstStyle/>
                    <a:p>
                      <a:r>
                        <a:rPr lang="en-GB" sz="1000"/>
                        <a:t>Land Value*</a:t>
                      </a:r>
                    </a:p>
                  </a:txBody>
                  <a:tcPr/>
                </a:tc>
                <a:tc>
                  <a:txBody>
                    <a:bodyPr/>
                    <a:lstStyle/>
                    <a:p>
                      <a:r>
                        <a:rPr lang="en-GB" sz="1000">
                          <a:solidFill>
                            <a:srgbClr val="FF0000"/>
                          </a:solidFill>
                        </a:rPr>
                        <a:t>Cost^</a:t>
                      </a:r>
                    </a:p>
                  </a:txBody>
                  <a:tcPr>
                    <a:solidFill>
                      <a:schemeClr val="accent2">
                        <a:lumMod val="20000"/>
                        <a:lumOff val="80000"/>
                      </a:schemeClr>
                    </a:solidFill>
                  </a:tcPr>
                </a:tc>
                <a:tc>
                  <a:txBody>
                    <a:bodyPr/>
                    <a:lstStyle/>
                    <a:p>
                      <a:endParaRPr lang="en-GB" sz="1000"/>
                    </a:p>
                  </a:txBody>
                  <a:tcPr/>
                </a:tc>
                <a:tc vMerge="1">
                  <a:txBody>
                    <a:bodyPr/>
                    <a:lstStyle/>
                    <a:p>
                      <a:endParaRPr lang="en-GB"/>
                    </a:p>
                  </a:txBody>
                  <a:tcPr/>
                </a:tc>
                <a:tc>
                  <a:txBody>
                    <a:bodyPr/>
                    <a:lstStyle/>
                    <a:p>
                      <a:r>
                        <a:rPr lang="en-GB" sz="1000"/>
                        <a:t>S123</a:t>
                      </a:r>
                    </a:p>
                  </a:txBody>
                  <a:tcPr>
                    <a:solidFill>
                      <a:schemeClr val="accent2">
                        <a:lumMod val="20000"/>
                        <a:lumOff val="80000"/>
                      </a:schemeClr>
                    </a:solidFill>
                  </a:tcPr>
                </a:tc>
                <a:tc>
                  <a:txBody>
                    <a:bodyPr/>
                    <a:lstStyle/>
                    <a:p>
                      <a:r>
                        <a:rPr lang="en-GB" sz="1000"/>
                        <a:t>Whole place sustainability</a:t>
                      </a:r>
                    </a:p>
                  </a:txBody>
                  <a:tcPr/>
                </a:tc>
                <a:tc>
                  <a:txBody>
                    <a:bodyPr/>
                    <a:lstStyle/>
                    <a:p>
                      <a:r>
                        <a:rPr lang="en-GB" sz="1000"/>
                        <a:t>Resilience</a:t>
                      </a:r>
                    </a:p>
                  </a:txBody>
                  <a:tcPr/>
                </a:tc>
                <a:extLst>
                  <a:ext uri="{0D108BD9-81ED-4DB2-BD59-A6C34878D82A}">
                    <a16:rowId xmlns:a16="http://schemas.microsoft.com/office/drawing/2014/main" val="2478451855"/>
                  </a:ext>
                </a:extLst>
              </a:tr>
              <a:tr h="370840">
                <a:tc>
                  <a:txBody>
                    <a:bodyPr/>
                    <a:lstStyle/>
                    <a:p>
                      <a:r>
                        <a:rPr lang="en-GB" sz="1000">
                          <a:solidFill>
                            <a:srgbClr val="FF0000"/>
                          </a:solidFill>
                        </a:rPr>
                        <a:t>Developer profit**</a:t>
                      </a:r>
                    </a:p>
                  </a:txBody>
                  <a:tcPr/>
                </a:tc>
                <a:tc>
                  <a:txBody>
                    <a:bodyPr/>
                    <a:lstStyle/>
                    <a:p>
                      <a:r>
                        <a:rPr lang="en-GB" sz="1000"/>
                        <a:t>Land Value*</a:t>
                      </a:r>
                    </a:p>
                  </a:txBody>
                  <a:tcPr>
                    <a:solidFill>
                      <a:schemeClr val="accent2">
                        <a:lumMod val="20000"/>
                        <a:lumOff val="80000"/>
                      </a:schemeClr>
                    </a:solidFill>
                  </a:tcPr>
                </a:tc>
                <a:tc>
                  <a:txBody>
                    <a:bodyPr/>
                    <a:lstStyle/>
                    <a:p>
                      <a:endParaRPr lang="en-GB" sz="1000"/>
                    </a:p>
                  </a:txBody>
                  <a:tcPr/>
                </a:tc>
                <a:tc vMerge="1">
                  <a:txBody>
                    <a:bodyPr/>
                    <a:lstStyle/>
                    <a:p>
                      <a:endParaRPr lang="en-GB"/>
                    </a:p>
                  </a:txBody>
                  <a:tcPr/>
                </a:tc>
                <a:tc>
                  <a:txBody>
                    <a:bodyPr/>
                    <a:lstStyle/>
                    <a:p>
                      <a:r>
                        <a:rPr lang="en-GB" sz="1000"/>
                        <a:t>Affordable Homes</a:t>
                      </a:r>
                    </a:p>
                  </a:txBody>
                  <a:tcPr>
                    <a:solidFill>
                      <a:schemeClr val="accent2">
                        <a:lumMod val="20000"/>
                        <a:lumOff val="80000"/>
                      </a:schemeClr>
                    </a:solidFill>
                  </a:tcPr>
                </a:tc>
                <a:tc>
                  <a:txBody>
                    <a:bodyPr/>
                    <a:lstStyle/>
                    <a:p>
                      <a:r>
                        <a:rPr lang="en-GB" sz="1000"/>
                        <a:t>Climate, biodiversity, equity</a:t>
                      </a:r>
                    </a:p>
                  </a:txBody>
                  <a:tcPr/>
                </a:tc>
                <a:tc>
                  <a:txBody>
                    <a:bodyPr/>
                    <a:lstStyle/>
                    <a:p>
                      <a:r>
                        <a:rPr lang="en-GB" sz="1000"/>
                        <a:t>Limitations of resources</a:t>
                      </a:r>
                    </a:p>
                  </a:txBody>
                  <a:tcPr/>
                </a:tc>
                <a:extLst>
                  <a:ext uri="{0D108BD9-81ED-4DB2-BD59-A6C34878D82A}">
                    <a16:rowId xmlns:a16="http://schemas.microsoft.com/office/drawing/2014/main" val="3701935344"/>
                  </a:ext>
                </a:extLst>
              </a:tr>
              <a:tr h="370840">
                <a:tc>
                  <a:txBody>
                    <a:bodyPr/>
                    <a:lstStyle/>
                    <a:p>
                      <a:r>
                        <a:rPr lang="en-GB" sz="1000">
                          <a:solidFill>
                            <a:srgbClr val="FF0000"/>
                          </a:solidFill>
                        </a:rPr>
                        <a:t>Cost^</a:t>
                      </a:r>
                    </a:p>
                  </a:txBody>
                  <a:tcPr>
                    <a:solidFill>
                      <a:schemeClr val="accent2">
                        <a:lumMod val="20000"/>
                        <a:lumOff val="80000"/>
                      </a:schemeClr>
                    </a:solidFill>
                  </a:tcPr>
                </a:tc>
                <a:tc>
                  <a:txBody>
                    <a:bodyPr/>
                    <a:lstStyle/>
                    <a:p>
                      <a:endParaRPr lang="en-GB" sz="1000"/>
                    </a:p>
                  </a:txBody>
                  <a:tcPr/>
                </a:tc>
                <a:tc>
                  <a:txBody>
                    <a:bodyPr/>
                    <a:lstStyle/>
                    <a:p>
                      <a:endParaRPr lang="en-GB" sz="1000"/>
                    </a:p>
                  </a:txBody>
                  <a:tcPr/>
                </a:tc>
                <a:tc vMerge="1">
                  <a:txBody>
                    <a:bodyPr/>
                    <a:lstStyle/>
                    <a:p>
                      <a:pPr algn="ctr"/>
                      <a:endParaRPr lang="en-GB"/>
                    </a:p>
                  </a:txBody>
                  <a:tcPr vert="vert270" anchor="ctr"/>
                </a:tc>
                <a:tc>
                  <a:txBody>
                    <a:bodyPr/>
                    <a:lstStyle/>
                    <a:p>
                      <a:endParaRPr lang="en-GB" sz="1000"/>
                    </a:p>
                  </a:txBody>
                  <a:tcPr/>
                </a:tc>
                <a:tc>
                  <a:txBody>
                    <a:bodyPr/>
                    <a:lstStyle/>
                    <a:p>
                      <a:r>
                        <a:rPr lang="en-GB" sz="1000">
                          <a:solidFill>
                            <a:srgbClr val="FF0000"/>
                          </a:solidFill>
                        </a:rPr>
                        <a:t>Cost^</a:t>
                      </a:r>
                    </a:p>
                  </a:txBody>
                  <a:tcPr>
                    <a:solidFill>
                      <a:schemeClr val="accent2">
                        <a:lumMod val="20000"/>
                        <a:lumOff val="80000"/>
                      </a:schemeClr>
                    </a:solidFill>
                  </a:tcPr>
                </a:tc>
                <a:tc>
                  <a:txBody>
                    <a:bodyPr/>
                    <a:lstStyle/>
                    <a:p>
                      <a:r>
                        <a:rPr lang="en-GB" sz="1000"/>
                        <a:t>Equal</a:t>
                      </a:r>
                    </a:p>
                  </a:txBody>
                  <a:tcPr/>
                </a:tc>
                <a:extLst>
                  <a:ext uri="{0D108BD9-81ED-4DB2-BD59-A6C34878D82A}">
                    <a16:rowId xmlns:a16="http://schemas.microsoft.com/office/drawing/2014/main" val="2574125649"/>
                  </a:ext>
                </a:extLst>
              </a:tr>
              <a:tr h="370840">
                <a:tc>
                  <a:txBody>
                    <a:bodyPr/>
                    <a:lstStyle/>
                    <a:p>
                      <a:r>
                        <a:rPr lang="en-GB" sz="1000">
                          <a:solidFill>
                            <a:srgbClr val="FF0000"/>
                          </a:solidFill>
                        </a:rPr>
                        <a:t>Maximising developer profits**</a:t>
                      </a:r>
                    </a:p>
                  </a:txBody>
                  <a:tcPr>
                    <a:solidFill>
                      <a:schemeClr val="accent2">
                        <a:lumMod val="20000"/>
                        <a:lumOff val="80000"/>
                      </a:schemeClr>
                    </a:solidFill>
                  </a:tcPr>
                </a:tc>
                <a:tc>
                  <a:txBody>
                    <a:bodyPr/>
                    <a:lstStyle/>
                    <a:p>
                      <a:endParaRPr lang="en-GB" sz="1000"/>
                    </a:p>
                  </a:txBody>
                  <a:tcPr/>
                </a:tc>
                <a:tc>
                  <a:txBody>
                    <a:bodyPr/>
                    <a:lstStyle/>
                    <a:p>
                      <a:endParaRPr lang="en-GB" sz="1000"/>
                    </a:p>
                  </a:txBody>
                  <a:tcPr/>
                </a:tc>
                <a:tc vMerge="1">
                  <a:txBody>
                    <a:bodyPr/>
                    <a:lstStyle/>
                    <a:p>
                      <a:pPr algn="ctr"/>
                      <a:endParaRPr lang="en-GB"/>
                    </a:p>
                  </a:txBody>
                  <a:tcPr vert="vert270" anchor="ctr"/>
                </a:tc>
                <a:tc>
                  <a:txBody>
                    <a:bodyPr/>
                    <a:lstStyle/>
                    <a:p>
                      <a:endParaRPr lang="en-GB" sz="1000"/>
                    </a:p>
                  </a:txBody>
                  <a:tcPr/>
                </a:tc>
                <a:tc>
                  <a:txBody>
                    <a:bodyPr/>
                    <a:lstStyle/>
                    <a:p>
                      <a:r>
                        <a:rPr lang="en-GB" sz="1000"/>
                        <a:t>Community Views</a:t>
                      </a:r>
                    </a:p>
                  </a:txBody>
                  <a:tcPr>
                    <a:solidFill>
                      <a:schemeClr val="accent2">
                        <a:lumMod val="20000"/>
                        <a:lumOff val="80000"/>
                      </a:schemeClr>
                    </a:solidFill>
                  </a:tcPr>
                </a:tc>
                <a:tc>
                  <a:txBody>
                    <a:bodyPr/>
                    <a:lstStyle/>
                    <a:p>
                      <a:r>
                        <a:rPr lang="en-GB" sz="1000"/>
                        <a:t>Social Value</a:t>
                      </a:r>
                    </a:p>
                  </a:txBody>
                  <a:tcPr>
                    <a:solidFill>
                      <a:schemeClr val="accent2">
                        <a:lumMod val="20000"/>
                        <a:lumOff val="80000"/>
                      </a:schemeClr>
                    </a:solidFill>
                  </a:tcPr>
                </a:tc>
                <a:extLst>
                  <a:ext uri="{0D108BD9-81ED-4DB2-BD59-A6C34878D82A}">
                    <a16:rowId xmlns:a16="http://schemas.microsoft.com/office/drawing/2014/main" val="157051183"/>
                  </a:ext>
                </a:extLst>
              </a:tr>
              <a:tr h="370840">
                <a:tc>
                  <a:txBody>
                    <a:bodyPr/>
                    <a:lstStyle/>
                    <a:p>
                      <a:endParaRPr lang="en-GB" sz="1000"/>
                    </a:p>
                  </a:txBody>
                  <a:tcPr>
                    <a:solidFill>
                      <a:schemeClr val="tx2">
                        <a:lumMod val="20000"/>
                        <a:lumOff val="80000"/>
                      </a:schemeClr>
                    </a:solidFill>
                  </a:tcPr>
                </a:tc>
                <a:tc>
                  <a:txBody>
                    <a:bodyPr/>
                    <a:lstStyle/>
                    <a:p>
                      <a:endParaRPr lang="en-GB" sz="1000"/>
                    </a:p>
                  </a:txBody>
                  <a:tcPr/>
                </a:tc>
                <a:tc>
                  <a:txBody>
                    <a:bodyPr/>
                    <a:lstStyle/>
                    <a:p>
                      <a:endParaRPr lang="en-GB" sz="1000"/>
                    </a:p>
                  </a:txBody>
                  <a:tcPr/>
                </a:tc>
                <a:tc vMerge="1">
                  <a:txBody>
                    <a:bodyPr/>
                    <a:lstStyle/>
                    <a:p>
                      <a:pPr algn="ctr"/>
                      <a:endParaRPr lang="en-GB"/>
                    </a:p>
                  </a:txBody>
                  <a:tcPr vert="vert270" anchor="ctr"/>
                </a:tc>
                <a:tc>
                  <a:txBody>
                    <a:bodyPr/>
                    <a:lstStyle/>
                    <a:p>
                      <a:endParaRPr lang="en-GB" sz="1000"/>
                    </a:p>
                  </a:txBody>
                  <a:tcPr/>
                </a:tc>
                <a:tc>
                  <a:txBody>
                    <a:bodyPr/>
                    <a:lstStyle/>
                    <a:p>
                      <a:endParaRPr lang="en-GB" sz="1000"/>
                    </a:p>
                  </a:txBody>
                  <a:tcPr>
                    <a:solidFill>
                      <a:schemeClr val="tx2">
                        <a:lumMod val="20000"/>
                        <a:lumOff val="80000"/>
                      </a:schemeClr>
                    </a:solidFill>
                  </a:tcPr>
                </a:tc>
                <a:tc>
                  <a:txBody>
                    <a:bodyPr/>
                    <a:lstStyle/>
                    <a:p>
                      <a:r>
                        <a:rPr lang="en-GB" sz="1000"/>
                        <a:t>Affordability</a:t>
                      </a:r>
                    </a:p>
                  </a:txBody>
                  <a:tcPr>
                    <a:solidFill>
                      <a:schemeClr val="accent2">
                        <a:lumMod val="20000"/>
                        <a:lumOff val="80000"/>
                      </a:schemeClr>
                    </a:solidFill>
                  </a:tcPr>
                </a:tc>
                <a:extLst>
                  <a:ext uri="{0D108BD9-81ED-4DB2-BD59-A6C34878D82A}">
                    <a16:rowId xmlns:a16="http://schemas.microsoft.com/office/drawing/2014/main" val="2542078168"/>
                  </a:ext>
                </a:extLst>
              </a:tr>
              <a:tr h="370840">
                <a:tc>
                  <a:txBody>
                    <a:bodyPr/>
                    <a:lstStyle/>
                    <a:p>
                      <a:endParaRPr lang="en-GB" sz="1000"/>
                    </a:p>
                  </a:txBody>
                  <a:tcPr>
                    <a:solidFill>
                      <a:schemeClr val="accent5">
                        <a:lumMod val="20000"/>
                        <a:lumOff val="80000"/>
                      </a:schemeClr>
                    </a:solidFill>
                  </a:tcPr>
                </a:tc>
                <a:tc>
                  <a:txBody>
                    <a:bodyPr/>
                    <a:lstStyle/>
                    <a:p>
                      <a:endParaRPr lang="en-GB" sz="1000"/>
                    </a:p>
                  </a:txBody>
                  <a:tcPr/>
                </a:tc>
                <a:tc>
                  <a:txBody>
                    <a:bodyPr/>
                    <a:lstStyle/>
                    <a:p>
                      <a:endParaRPr lang="en-GB" sz="1000"/>
                    </a:p>
                  </a:txBody>
                  <a:tcPr/>
                </a:tc>
                <a:tc vMerge="1">
                  <a:txBody>
                    <a:bodyPr/>
                    <a:lstStyle/>
                    <a:p>
                      <a:pPr algn="ctr"/>
                      <a:endParaRPr lang="en-GB"/>
                    </a:p>
                  </a:txBody>
                  <a:tcPr vert="vert270" anchor="ctr"/>
                </a:tc>
                <a:tc>
                  <a:txBody>
                    <a:bodyPr/>
                    <a:lstStyle/>
                    <a:p>
                      <a:endParaRPr lang="en-GB" sz="1000"/>
                    </a:p>
                  </a:txBody>
                  <a:tcPr/>
                </a:tc>
                <a:tc>
                  <a:txBody>
                    <a:bodyPr/>
                    <a:lstStyle/>
                    <a:p>
                      <a:endParaRPr lang="en-GB" sz="1000"/>
                    </a:p>
                  </a:txBody>
                  <a:tcPr>
                    <a:solidFill>
                      <a:schemeClr val="accent5">
                        <a:lumMod val="20000"/>
                        <a:lumOff val="80000"/>
                      </a:schemeClr>
                    </a:solidFill>
                  </a:tcPr>
                </a:tc>
                <a:tc>
                  <a:txBody>
                    <a:bodyPr/>
                    <a:lstStyle/>
                    <a:p>
                      <a:r>
                        <a:rPr lang="en-GB" sz="1000"/>
                        <a:t>Sustainable location</a:t>
                      </a:r>
                    </a:p>
                  </a:txBody>
                  <a:tcPr>
                    <a:solidFill>
                      <a:schemeClr val="accent2">
                        <a:lumMod val="20000"/>
                        <a:lumOff val="80000"/>
                      </a:schemeClr>
                    </a:solidFill>
                  </a:tcPr>
                </a:tc>
                <a:extLst>
                  <a:ext uri="{0D108BD9-81ED-4DB2-BD59-A6C34878D82A}">
                    <a16:rowId xmlns:a16="http://schemas.microsoft.com/office/drawing/2014/main" val="3755475293"/>
                  </a:ext>
                </a:extLst>
              </a:tr>
            </a:tbl>
          </a:graphicData>
        </a:graphic>
      </p:graphicFrame>
      <p:sp>
        <p:nvSpPr>
          <p:cNvPr id="4" name="TextBox 3">
            <a:extLst>
              <a:ext uri="{FF2B5EF4-FFF2-40B4-BE49-F238E27FC236}">
                <a16:creationId xmlns:a16="http://schemas.microsoft.com/office/drawing/2014/main" id="{11BB097C-C764-42E5-9E18-81075BB8D0C9}"/>
              </a:ext>
            </a:extLst>
          </p:cNvPr>
          <p:cNvSpPr txBox="1"/>
          <p:nvPr/>
        </p:nvSpPr>
        <p:spPr>
          <a:xfrm>
            <a:off x="177208" y="2139952"/>
            <a:ext cx="3852337" cy="369332"/>
          </a:xfrm>
          <a:prstGeom prst="rect">
            <a:avLst/>
          </a:prstGeom>
          <a:noFill/>
        </p:spPr>
        <p:txBody>
          <a:bodyPr wrap="none" rtlCol="0">
            <a:spAutoFit/>
          </a:bodyPr>
          <a:lstStyle/>
          <a:p>
            <a:r>
              <a:rPr lang="en-GB"/>
              <a:t>6</a:t>
            </a:r>
            <a:r>
              <a:rPr lang="en-GB" baseline="30000"/>
              <a:t>th</a:t>
            </a:r>
            <a:r>
              <a:rPr lang="en-GB"/>
              <a:t> December (Industry Roundtable)</a:t>
            </a:r>
          </a:p>
        </p:txBody>
      </p:sp>
    </p:spTree>
    <p:extLst>
      <p:ext uri="{BB962C8B-B14F-4D97-AF65-F5344CB8AC3E}">
        <p14:creationId xmlns:p14="http://schemas.microsoft.com/office/powerpoint/2010/main" val="984751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indent="0" algn="l">
          <a:buNone/>
          <a:defRPr dirty="0" err="1">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16AA38E9A128488B528E38F877BEF3" ma:contentTypeVersion="16" ma:contentTypeDescription="Create a new document." ma:contentTypeScope="" ma:versionID="be6065c705a95b5272bfe5f65bba7cc7">
  <xsd:schema xmlns:xsd="http://www.w3.org/2001/XMLSchema" xmlns:xs="http://www.w3.org/2001/XMLSchema" xmlns:p="http://schemas.microsoft.com/office/2006/metadata/properties" xmlns:ns2="333cf49f-c67d-496b-9455-de286717c886" xmlns:ns3="ac42e8ac-a0e1-4c97-a898-38893e225c2b" xmlns:ns4="edb9d0e4-5370-4cfb-9e4e-bdf6de379f60" targetNamespace="http://schemas.microsoft.com/office/2006/metadata/properties" ma:root="true" ma:fieldsID="4a11b51211228346dfb42ed5738af5f9" ns2:_="" ns3:_="" ns4:_="">
    <xsd:import namespace="333cf49f-c67d-496b-9455-de286717c886"/>
    <xsd:import namespace="ac42e8ac-a0e1-4c97-a898-38893e225c2b"/>
    <xsd:import namespace="edb9d0e4-5370-4cfb-9e4e-bdf6de379f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cf49f-c67d-496b-9455-de286717c8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d084387-097e-4aef-8f33-0dee7b0eb57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42e8ac-a0e1-4c97-a898-38893e225c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b9d0e4-5370-4cfb-9e4e-bdf6de379f6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595169a-3c4c-424b-9158-31f50f8df5f4}" ma:internalName="TaxCatchAll" ma:showField="CatchAllData" ma:web="ac42e8ac-a0e1-4c97-a898-38893e225c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c42e8ac-a0e1-4c97-a898-38893e225c2b">
      <UserInfo>
        <DisplayName>Michael Chang</DisplayName>
        <AccountId>314</AccountId>
        <AccountType/>
      </UserInfo>
      <UserInfo>
        <DisplayName>David Williams</DisplayName>
        <AccountId>306</AccountId>
        <AccountType/>
      </UserInfo>
      <UserInfo>
        <DisplayName>Pablo Newberry</DisplayName>
        <AccountId>292</AccountId>
        <AccountType/>
      </UserInfo>
    </SharedWithUsers>
    <lcf76f155ced4ddcb4097134ff3c332f xmlns="333cf49f-c67d-496b-9455-de286717c886">
      <Terms xmlns="http://schemas.microsoft.com/office/infopath/2007/PartnerControls"/>
    </lcf76f155ced4ddcb4097134ff3c332f>
    <TaxCatchAll xmlns="edb9d0e4-5370-4cfb-9e4e-bdf6de379f60" xsi:nil="true"/>
  </documentManagement>
</p:properties>
</file>

<file path=customXml/itemProps1.xml><?xml version="1.0" encoding="utf-8"?>
<ds:datastoreItem xmlns:ds="http://schemas.openxmlformats.org/officeDocument/2006/customXml" ds:itemID="{67C7E8CE-D43B-4ED3-B5C1-34ACEFDEE8F4}">
  <ds:schemaRefs>
    <ds:schemaRef ds:uri="http://schemas.microsoft.com/sharepoint/v3/contenttype/forms"/>
  </ds:schemaRefs>
</ds:datastoreItem>
</file>

<file path=customXml/itemProps2.xml><?xml version="1.0" encoding="utf-8"?>
<ds:datastoreItem xmlns:ds="http://schemas.openxmlformats.org/officeDocument/2006/customXml" ds:itemID="{CFF5F540-F008-4628-B34F-3E5BF2905162}"/>
</file>

<file path=customXml/itemProps3.xml><?xml version="1.0" encoding="utf-8"?>
<ds:datastoreItem xmlns:ds="http://schemas.openxmlformats.org/officeDocument/2006/customXml" ds:itemID="{026D9F5D-CE53-462A-B3B9-4C2390E506E3}">
  <ds:schemaRefs>
    <ds:schemaRef ds:uri="http://schemas.microsoft.com/office/2006/metadata/properties"/>
    <ds:schemaRef ds:uri="36531ec3-ecca-4fa4-89d5-e56edca5a691"/>
    <ds:schemaRef ds:uri="http://www.w3.org/XML/1998/namespace"/>
    <ds:schemaRef ds:uri="c424e947-c57b-4506-940f-959aacdded40"/>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4006</Words>
  <Application>Microsoft Macintosh PowerPoint</Application>
  <PresentationFormat>Widescreen</PresentationFormat>
  <Paragraphs>661</Paragraphs>
  <Slides>42</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LetterOMatic!</vt:lpstr>
      <vt:lpstr>Office Theme</vt:lpstr>
      <vt:lpstr>System Workshop Findings</vt:lpstr>
      <vt:lpstr>PowerPoint Presentation</vt:lpstr>
      <vt:lpstr>PowerPoint Presentation</vt:lpstr>
      <vt:lpstr>PowerPoint Presentation</vt:lpstr>
      <vt:lpstr>4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Semi-Automated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Ellie Wilkinson</dc:creator>
  <cp:lastModifiedBy>Pablo Newberry</cp:lastModifiedBy>
  <cp:revision>1</cp:revision>
  <dcterms:created xsi:type="dcterms:W3CDTF">2021-10-08T13:27:50Z</dcterms:created>
  <dcterms:modified xsi:type="dcterms:W3CDTF">2022-04-29T11:33:21Z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0x010100423C0926129E2147BD1DAE2F56A59878</vt:lpwstr>
  </property>
</Properties>
</file>